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97" r:id="rId2"/>
    <p:sldId id="313" r:id="rId3"/>
    <p:sldId id="311" r:id="rId4"/>
    <p:sldId id="318" r:id="rId5"/>
    <p:sldId id="314" r:id="rId6"/>
    <p:sldId id="316" r:id="rId7"/>
    <p:sldId id="395" r:id="rId8"/>
    <p:sldId id="357" r:id="rId9"/>
    <p:sldId id="390" r:id="rId10"/>
    <p:sldId id="359" r:id="rId11"/>
    <p:sldId id="319" r:id="rId12"/>
    <p:sldId id="358" r:id="rId13"/>
    <p:sldId id="363" r:id="rId14"/>
    <p:sldId id="360" r:id="rId15"/>
    <p:sldId id="364" r:id="rId16"/>
    <p:sldId id="361" r:id="rId17"/>
    <p:sldId id="365" r:id="rId18"/>
    <p:sldId id="367" r:id="rId19"/>
    <p:sldId id="368" r:id="rId20"/>
    <p:sldId id="391" r:id="rId21"/>
    <p:sldId id="369" r:id="rId22"/>
    <p:sldId id="355" r:id="rId23"/>
    <p:sldId id="371" r:id="rId24"/>
    <p:sldId id="373" r:id="rId25"/>
    <p:sldId id="374" r:id="rId26"/>
    <p:sldId id="375" r:id="rId27"/>
    <p:sldId id="392" r:id="rId28"/>
    <p:sldId id="356" r:id="rId29"/>
    <p:sldId id="380" r:id="rId30"/>
    <p:sldId id="393" r:id="rId31"/>
    <p:sldId id="376" r:id="rId32"/>
    <p:sldId id="382" r:id="rId33"/>
    <p:sldId id="384" r:id="rId34"/>
    <p:sldId id="385" r:id="rId35"/>
    <p:sldId id="386" r:id="rId36"/>
    <p:sldId id="387" r:id="rId37"/>
    <p:sldId id="377" r:id="rId38"/>
    <p:sldId id="378" r:id="rId39"/>
    <p:sldId id="379" r:id="rId40"/>
    <p:sldId id="388" r:id="rId41"/>
    <p:sldId id="394" r:id="rId42"/>
    <p:sldId id="381" r:id="rId43"/>
    <p:sldId id="389" r:id="rId44"/>
    <p:sldId id="397" r:id="rId45"/>
    <p:sldId id="398" r:id="rId46"/>
    <p:sldId id="399" r:id="rId47"/>
    <p:sldId id="400" r:id="rId48"/>
    <p:sldId id="401" r:id="rId49"/>
    <p:sldId id="403" r:id="rId50"/>
    <p:sldId id="405" r:id="rId51"/>
    <p:sldId id="406" r:id="rId52"/>
    <p:sldId id="404" r:id="rId53"/>
    <p:sldId id="407" r:id="rId54"/>
    <p:sldId id="396" r:id="rId55"/>
    <p:sldId id="408" r:id="rId56"/>
    <p:sldId id="307" r:id="rId57"/>
  </p:sldIdLst>
  <p:sldSz cx="9144000" cy="6858000" type="letter"/>
  <p:notesSz cx="6858000" cy="9144000"/>
  <p:defaultTextStyle>
    <a:defPPr>
      <a:defRPr lang="en-US"/>
    </a:defPPr>
    <a:lvl1pPr algn="l" defTabSz="409575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Calibri" charset="0"/>
        <a:ea typeface="ＭＳ Ｐゴシック" charset="0"/>
        <a:cs typeface="ＭＳ Ｐゴシック" charset="0"/>
        <a:sym typeface="Helvetica Neue Light" charset="0"/>
      </a:defRPr>
    </a:lvl1pPr>
    <a:lvl2pPr marL="457200" indent="-296863" algn="l" defTabSz="409575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Calibri" charset="0"/>
        <a:ea typeface="ＭＳ Ｐゴシック" charset="0"/>
        <a:cs typeface="ＭＳ Ｐゴシック" charset="0"/>
        <a:sym typeface="Helvetica Neue Light" charset="0"/>
      </a:defRPr>
    </a:lvl2pPr>
    <a:lvl3pPr marL="914400" indent="-593725" algn="l" defTabSz="409575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Calibri" charset="0"/>
        <a:ea typeface="ＭＳ Ｐゴシック" charset="0"/>
        <a:cs typeface="ＭＳ Ｐゴシック" charset="0"/>
        <a:sym typeface="Helvetica Neue Light" charset="0"/>
      </a:defRPr>
    </a:lvl3pPr>
    <a:lvl4pPr marL="1371600" indent="-890588" algn="l" defTabSz="409575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Calibri" charset="0"/>
        <a:ea typeface="ＭＳ Ｐゴシック" charset="0"/>
        <a:cs typeface="ＭＳ Ｐゴシック" charset="0"/>
        <a:sym typeface="Helvetica Neue Light" charset="0"/>
      </a:defRPr>
    </a:lvl4pPr>
    <a:lvl5pPr marL="1828800" indent="-1187450" algn="l" defTabSz="409575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Calibri" charset="0"/>
        <a:ea typeface="ＭＳ Ｐゴシック" charset="0"/>
        <a:cs typeface="ＭＳ Ｐゴシック" charset="0"/>
        <a:sym typeface="Helvetica Neue Light" charset="0"/>
      </a:defRPr>
    </a:lvl5pPr>
    <a:lvl6pPr marL="2286000" algn="l" defTabSz="457200" rtl="0" eaLnBrk="1" latinLnBrk="0" hangingPunct="1">
      <a:defRPr sz="2500" kern="1200">
        <a:solidFill>
          <a:schemeClr val="tx1"/>
        </a:solidFill>
        <a:latin typeface="Calibri" charset="0"/>
        <a:ea typeface="ＭＳ Ｐゴシック" charset="0"/>
        <a:cs typeface="ＭＳ Ｐゴシック" charset="0"/>
        <a:sym typeface="Helvetica Neue Light" charset="0"/>
      </a:defRPr>
    </a:lvl6pPr>
    <a:lvl7pPr marL="2743200" algn="l" defTabSz="457200" rtl="0" eaLnBrk="1" latinLnBrk="0" hangingPunct="1">
      <a:defRPr sz="2500" kern="1200">
        <a:solidFill>
          <a:schemeClr val="tx1"/>
        </a:solidFill>
        <a:latin typeface="Calibri" charset="0"/>
        <a:ea typeface="ＭＳ Ｐゴシック" charset="0"/>
        <a:cs typeface="ＭＳ Ｐゴシック" charset="0"/>
        <a:sym typeface="Helvetica Neue Light" charset="0"/>
      </a:defRPr>
    </a:lvl7pPr>
    <a:lvl8pPr marL="3200400" algn="l" defTabSz="457200" rtl="0" eaLnBrk="1" latinLnBrk="0" hangingPunct="1">
      <a:defRPr sz="2500" kern="1200">
        <a:solidFill>
          <a:schemeClr val="tx1"/>
        </a:solidFill>
        <a:latin typeface="Calibri" charset="0"/>
        <a:ea typeface="ＭＳ Ｐゴシック" charset="0"/>
        <a:cs typeface="ＭＳ Ｐゴシック" charset="0"/>
        <a:sym typeface="Helvetica Neue Light" charset="0"/>
      </a:defRPr>
    </a:lvl8pPr>
    <a:lvl9pPr marL="3657600" algn="l" defTabSz="457200" rtl="0" eaLnBrk="1" latinLnBrk="0" hangingPunct="1">
      <a:defRPr sz="2500" kern="1200">
        <a:solidFill>
          <a:schemeClr val="tx1"/>
        </a:solidFill>
        <a:latin typeface="Calibri" charset="0"/>
        <a:ea typeface="ＭＳ Ｐゴシック" charset="0"/>
        <a:cs typeface="ＭＳ Ｐゴシック" charset="0"/>
        <a:sym typeface="Helvetica Neue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32">
          <p15:clr>
            <a:srgbClr val="A4A3A4"/>
          </p15:clr>
        </p15:guide>
        <p15:guide id="2" pos="46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705"/>
    <a:srgbClr val="545454"/>
    <a:srgbClr val="579AD8"/>
    <a:srgbClr val="4E4E4E"/>
    <a:srgbClr val="000000"/>
    <a:srgbClr val="75A288"/>
    <a:srgbClr val="37658F"/>
    <a:srgbClr val="004773"/>
    <a:srgbClr val="547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230" y="90"/>
      </p:cViewPr>
      <p:guideLst>
        <p:guide orient="horz" pos="1532"/>
        <p:guide pos="46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150" d="100"/>
          <a:sy n="150" d="100"/>
        </p:scale>
        <p:origin x="-3696" y="-34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3555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3828FB14-3311-4541-BFD3-6987281808D7}" type="datetimeFigureOut">
              <a:rPr lang="en-US"/>
              <a:pPr/>
              <a:t>08-03-2018</a:t>
            </a:fld>
            <a:endParaRPr lang="en-US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99367FC1-0A52-BC40-BA87-494674C5EF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547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36"/>
          <p:cNvSpPr>
            <a:spLocks noGrp="1" noRot="1" noChangeAspect="1"/>
          </p:cNvSpPr>
          <p:nvPr>
            <p:ph type="sldImg"/>
          </p:nvPr>
        </p:nvSpPr>
        <p:spPr bwMode="auto">
          <a:xfrm>
            <a:off x="1465263" y="508000"/>
            <a:ext cx="3927475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Shape 37"/>
          <p:cNvSpPr>
            <a:spLocks noGrp="1"/>
          </p:cNvSpPr>
          <p:nvPr>
            <p:ph type="body" sz="quarter" idx="1"/>
          </p:nvPr>
        </p:nvSpPr>
        <p:spPr bwMode="auto">
          <a:xfrm>
            <a:off x="588963" y="3640138"/>
            <a:ext cx="5680075" cy="524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venir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376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20675" rtl="0" eaLnBrk="0" fontAlgn="base" hangingPunct="0">
      <a:spcBef>
        <a:spcPct val="30000"/>
      </a:spcBef>
      <a:spcAft>
        <a:spcPct val="0"/>
      </a:spcAft>
      <a:defRPr sz="800">
        <a:solidFill>
          <a:schemeClr val="tx1"/>
        </a:solidFill>
        <a:latin typeface="Times New Roman"/>
        <a:ea typeface="Avenir Roman"/>
        <a:cs typeface="Times New Roman"/>
        <a:sym typeface="Avenir Roman" charset="0"/>
      </a:defRPr>
    </a:lvl1pPr>
    <a:lvl2pPr marL="742950" indent="-285750" algn="l" defTabSz="320675" rtl="0" eaLnBrk="0" fontAlgn="base" hangingPunct="0">
      <a:lnSpc>
        <a:spcPct val="125000"/>
      </a:lnSpc>
      <a:spcBef>
        <a:spcPct val="30000"/>
      </a:spcBef>
      <a:spcAft>
        <a:spcPct val="0"/>
      </a:spcAft>
      <a:defRPr sz="1700">
        <a:solidFill>
          <a:schemeClr val="tx1"/>
        </a:solidFill>
        <a:latin typeface="Avenir Roman"/>
        <a:ea typeface="Avenir Roman"/>
        <a:cs typeface="Avenir Roman"/>
        <a:sym typeface="Avenir Roman" charset="0"/>
      </a:defRPr>
    </a:lvl2pPr>
    <a:lvl3pPr marL="1143000" indent="-228600" algn="l" defTabSz="320675" rtl="0" eaLnBrk="0" fontAlgn="base" hangingPunct="0">
      <a:lnSpc>
        <a:spcPct val="125000"/>
      </a:lnSpc>
      <a:spcBef>
        <a:spcPct val="30000"/>
      </a:spcBef>
      <a:spcAft>
        <a:spcPct val="0"/>
      </a:spcAft>
      <a:defRPr sz="1700">
        <a:solidFill>
          <a:schemeClr val="tx1"/>
        </a:solidFill>
        <a:latin typeface="Avenir Roman"/>
        <a:ea typeface="Avenir Roman"/>
        <a:cs typeface="Avenir Roman"/>
        <a:sym typeface="Avenir Roman" charset="0"/>
      </a:defRPr>
    </a:lvl3pPr>
    <a:lvl4pPr marL="1600200" indent="-228600" algn="l" defTabSz="320675" rtl="0" eaLnBrk="0" fontAlgn="base" hangingPunct="0">
      <a:lnSpc>
        <a:spcPct val="125000"/>
      </a:lnSpc>
      <a:spcBef>
        <a:spcPct val="30000"/>
      </a:spcBef>
      <a:spcAft>
        <a:spcPct val="0"/>
      </a:spcAft>
      <a:defRPr sz="1700">
        <a:solidFill>
          <a:schemeClr val="tx1"/>
        </a:solidFill>
        <a:latin typeface="Avenir Roman"/>
        <a:ea typeface="Avenir Roman"/>
        <a:cs typeface="Avenir Roman"/>
        <a:sym typeface="Avenir Roman" charset="0"/>
      </a:defRPr>
    </a:lvl4pPr>
    <a:lvl5pPr marL="2057400" indent="-228600" algn="l" defTabSz="320675" rtl="0" eaLnBrk="0" fontAlgn="base" hangingPunct="0">
      <a:lnSpc>
        <a:spcPct val="125000"/>
      </a:lnSpc>
      <a:spcBef>
        <a:spcPct val="30000"/>
      </a:spcBef>
      <a:spcAft>
        <a:spcPct val="0"/>
      </a:spcAft>
      <a:defRPr sz="1700">
        <a:solidFill>
          <a:schemeClr val="tx1"/>
        </a:solidFill>
        <a:latin typeface="Avenir Roman"/>
        <a:ea typeface="Avenir Roman"/>
        <a:cs typeface="Avenir Roman"/>
        <a:sym typeface="Avenir Roman" charset="0"/>
      </a:defRPr>
    </a:lvl5pPr>
    <a:lvl6pPr indent="803643" defTabSz="321457">
      <a:lnSpc>
        <a:spcPct val="125000"/>
      </a:lnSpc>
      <a:defRPr sz="1700">
        <a:latin typeface="Avenir Roman"/>
        <a:ea typeface="Avenir Roman"/>
        <a:cs typeface="Avenir Roman"/>
        <a:sym typeface="Avenir Roman"/>
      </a:defRPr>
    </a:lvl6pPr>
    <a:lvl7pPr indent="964372" defTabSz="321457">
      <a:lnSpc>
        <a:spcPct val="125000"/>
      </a:lnSpc>
      <a:defRPr sz="1700">
        <a:latin typeface="Avenir Roman"/>
        <a:ea typeface="Avenir Roman"/>
        <a:cs typeface="Avenir Roman"/>
        <a:sym typeface="Avenir Roman"/>
      </a:defRPr>
    </a:lvl7pPr>
    <a:lvl8pPr indent="1125101" defTabSz="321457">
      <a:lnSpc>
        <a:spcPct val="125000"/>
      </a:lnSpc>
      <a:defRPr sz="1700">
        <a:latin typeface="Avenir Roman"/>
        <a:ea typeface="Avenir Roman"/>
        <a:cs typeface="Avenir Roman"/>
        <a:sym typeface="Avenir Roman"/>
      </a:defRPr>
    </a:lvl8pPr>
    <a:lvl9pPr indent="1285829" defTabSz="321457">
      <a:lnSpc>
        <a:spcPct val="125000"/>
      </a:lnSpc>
      <a:defRPr sz="17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spcBef>
                <a:spcPct val="0"/>
              </a:spcBef>
            </a:pPr>
            <a:endParaRPr lang="en-US">
              <a:solidFill>
                <a:srgbClr val="000000"/>
              </a:solidFill>
              <a:latin typeface="Times New Roman" charset="0"/>
              <a:ea typeface="Avenir Roman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algn="ctr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algn="ctr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2pPr>
            <a:lvl3pPr marL="1143000" indent="-228600" algn="ctr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3pPr>
            <a:lvl4pPr marL="1600200" indent="-228600" algn="ctr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4pPr>
            <a:lvl5pPr marL="2057400" indent="-228600" algn="ctr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1B0B066F-3C99-454F-ABAC-BE52C5ACA831}" type="slidenum">
              <a:rPr lang="en-US">
                <a:solidFill>
                  <a:srgbClr val="000000"/>
                </a:solidFill>
                <a:latin typeface="Helvetica Neue Light" charset="0"/>
                <a:cs typeface="Helvetica Neue Light" charset="0"/>
              </a:rPr>
              <a:pPr eaLnBrk="1" hangingPunct="1"/>
              <a:t>56</a:t>
            </a:fld>
            <a:endParaRPr lang="en-US">
              <a:solidFill>
                <a:srgbClr val="000000"/>
              </a:solidFill>
              <a:latin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79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3" r="16509" b="2248"/>
          <a:stretch/>
        </p:blipFill>
        <p:spPr>
          <a:xfrm>
            <a:off x="7305170" y="6642"/>
            <a:ext cx="1838830" cy="17672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5368925" cy="1770063"/>
          </a:xfrm>
          <a:prstGeom prst="rect">
            <a:avLst/>
          </a:prstGeom>
          <a:solidFill>
            <a:srgbClr val="45A0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075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kern="0">
              <a:solidFill>
                <a:schemeClr val="bg1"/>
              </a:solidFill>
              <a:latin typeface="Microsoft Sans Serif"/>
              <a:cs typeface="Microsoft Sans Serif"/>
              <a:sym typeface="Helvetica Neue Light"/>
            </a:endParaRPr>
          </a:p>
        </p:txBody>
      </p:sp>
      <p:pic>
        <p:nvPicPr>
          <p:cNvPr id="6" name="Picture 2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430213"/>
            <a:ext cx="2716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242" y="2130425"/>
            <a:ext cx="7772400" cy="1470025"/>
          </a:xfrm>
        </p:spPr>
        <p:txBody>
          <a:bodyPr/>
          <a:lstStyle>
            <a:lvl1pPr algn="l">
              <a:lnSpc>
                <a:spcPct val="90000"/>
              </a:lnSpc>
              <a:spcAft>
                <a:spcPts val="600"/>
              </a:spcAft>
              <a:defRPr>
                <a:solidFill>
                  <a:schemeClr val="tx2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883" y="4122469"/>
            <a:ext cx="776956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545454"/>
                </a:solidFill>
                <a:latin typeface="Microsoft Sans Serif"/>
                <a:cs typeface="Microsoft Sans Serif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ICS.jpg"/>
          <p:cNvPicPr>
            <a:picLocks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5340" r="32065" b="4451"/>
          <a:stretch/>
        </p:blipFill>
        <p:spPr>
          <a:xfrm>
            <a:off x="5413667" y="-3873"/>
            <a:ext cx="1837944" cy="1773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kasisto-ventures-hero-2.jpg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3" t="5784" r="19281" b="2932"/>
          <a:stretch/>
        </p:blipFill>
        <p:spPr>
          <a:xfrm>
            <a:off x="7305925" y="0"/>
            <a:ext cx="1838075" cy="177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3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5372100" cy="1770063"/>
          </a:xfrm>
          <a:prstGeom prst="rect">
            <a:avLst/>
          </a:prstGeom>
          <a:solidFill>
            <a:srgbClr val="45A0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075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kern="0">
              <a:solidFill>
                <a:schemeClr val="bg1"/>
              </a:solidFill>
              <a:latin typeface="Microsoft Sans Serif"/>
              <a:cs typeface="Microsoft Sans Serif"/>
              <a:sym typeface="Helvetica Neue Ligh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424488" y="0"/>
            <a:ext cx="1830387" cy="1770063"/>
          </a:xfrm>
          <a:prstGeom prst="rect">
            <a:avLst/>
          </a:prstGeom>
          <a:solidFill>
            <a:srgbClr val="75A288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075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latin typeface="Microsoft Sans Serif"/>
              <a:cs typeface="Microsoft Sans Serif"/>
              <a:sym typeface="Helvetica Neue Ligh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13613" y="0"/>
            <a:ext cx="1830387" cy="1770063"/>
          </a:xfrm>
          <a:prstGeom prst="rect">
            <a:avLst/>
          </a:prstGeom>
          <a:solidFill>
            <a:srgbClr val="75A288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075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latin typeface="Microsoft Sans Serif"/>
              <a:cs typeface="Microsoft Sans Serif"/>
              <a:sym typeface="Helvetica Neue Light"/>
            </a:endParaRPr>
          </a:p>
        </p:txBody>
      </p:sp>
      <p:pic>
        <p:nvPicPr>
          <p:cNvPr id="6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430213"/>
            <a:ext cx="27162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85608" y="2872709"/>
            <a:ext cx="7772400" cy="717435"/>
          </a:xfrm>
          <a:ln>
            <a:noFill/>
          </a:ln>
        </p:spPr>
        <p:txBody>
          <a:bodyPr anchor="t">
            <a:normAutofit/>
          </a:bodyPr>
          <a:lstStyle>
            <a:lvl1pPr algn="l">
              <a:lnSpc>
                <a:spcPct val="90000"/>
              </a:lnSpc>
              <a:spcAft>
                <a:spcPts val="600"/>
              </a:spcAft>
              <a:defRPr sz="3200" b="0" cap="none">
                <a:solidFill>
                  <a:srgbClr val="004773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270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424488" y="0"/>
            <a:ext cx="1830387" cy="203200"/>
          </a:xfrm>
          <a:prstGeom prst="rect">
            <a:avLst/>
          </a:prstGeom>
          <a:solidFill>
            <a:srgbClr val="75A288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075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latin typeface="Microsoft Sans Serif"/>
              <a:cs typeface="Microsoft Sans Serif"/>
              <a:sym typeface="Helvetica Neue Ligh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313613" y="0"/>
            <a:ext cx="1830387" cy="203200"/>
          </a:xfrm>
          <a:prstGeom prst="rect">
            <a:avLst/>
          </a:prstGeom>
          <a:solidFill>
            <a:srgbClr val="75A288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075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latin typeface="Microsoft Sans Serif"/>
              <a:cs typeface="Microsoft Sans Serif"/>
              <a:sym typeface="Helvetica Neue Ligh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5364163" cy="200025"/>
          </a:xfrm>
          <a:prstGeom prst="rect">
            <a:avLst/>
          </a:prstGeom>
          <a:solidFill>
            <a:srgbClr val="45A0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075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kern="0">
              <a:solidFill>
                <a:schemeClr val="bg1"/>
              </a:solidFill>
              <a:latin typeface="Microsoft Sans Serif"/>
              <a:cs typeface="Microsoft Sans Serif"/>
              <a:sym typeface="Helvetica Neue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5454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00050" y="1631950"/>
            <a:ext cx="8328025" cy="4756150"/>
          </a:xfrm>
        </p:spPr>
        <p:txBody>
          <a:bodyPr/>
          <a:lstStyle>
            <a:lvl1pPr>
              <a:defRPr>
                <a:solidFill>
                  <a:srgbClr val="545454"/>
                </a:solidFill>
                <a:latin typeface="Microsoft Sans Serif"/>
                <a:cs typeface="Microsoft Sans Serif"/>
              </a:defRPr>
            </a:lvl1pPr>
            <a:lvl2pPr>
              <a:defRPr>
                <a:solidFill>
                  <a:srgbClr val="545454"/>
                </a:solidFill>
                <a:latin typeface="Microsoft Sans Serif"/>
                <a:cs typeface="Microsoft Sans Serif"/>
              </a:defRPr>
            </a:lvl2pPr>
            <a:lvl3pPr>
              <a:defRPr>
                <a:solidFill>
                  <a:srgbClr val="545454"/>
                </a:solidFill>
                <a:latin typeface="Microsoft Sans Serif"/>
                <a:cs typeface="Microsoft Sans Serif"/>
              </a:defRPr>
            </a:lvl3pPr>
            <a:lvl4pPr>
              <a:defRPr>
                <a:solidFill>
                  <a:srgbClr val="545454"/>
                </a:solidFill>
                <a:latin typeface="Microsoft Sans Serif"/>
                <a:cs typeface="Microsoft Sans Serif"/>
              </a:defRPr>
            </a:lvl4pPr>
            <a:lvl5pPr>
              <a:defRPr>
                <a:solidFill>
                  <a:srgbClr val="545454"/>
                </a:solidFill>
                <a:latin typeface="Microsoft Sans Serif"/>
                <a:cs typeface="Microsoft Sans Serif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4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424488" y="0"/>
            <a:ext cx="1830387" cy="203200"/>
          </a:xfrm>
          <a:prstGeom prst="rect">
            <a:avLst/>
          </a:prstGeom>
          <a:solidFill>
            <a:srgbClr val="75A288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075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ym typeface="Helvetica Neue Light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7313613" y="0"/>
            <a:ext cx="1830387" cy="203200"/>
          </a:xfrm>
          <a:prstGeom prst="rect">
            <a:avLst/>
          </a:prstGeom>
          <a:solidFill>
            <a:srgbClr val="75A288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075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ym typeface="Helvetica Neue Ligh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5364163" cy="200025"/>
          </a:xfrm>
          <a:prstGeom prst="rect">
            <a:avLst/>
          </a:prstGeom>
          <a:solidFill>
            <a:srgbClr val="45A0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075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kern="0">
              <a:solidFill>
                <a:schemeClr val="bg1"/>
              </a:solidFill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269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06811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7254874" y="-11113"/>
            <a:ext cx="1889125" cy="1787526"/>
          </a:xfrm>
          <a:prstGeom prst="rect">
            <a:avLst/>
          </a:prstGeom>
          <a:solidFill>
            <a:srgbClr val="45A0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07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ym typeface="Helvetica Neue Light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 userDrawn="1"/>
        </p:nvSpPr>
        <p:spPr bwMode="auto">
          <a:xfrm>
            <a:off x="7229851" y="2032000"/>
            <a:ext cx="1730375" cy="256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algn="ctr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2pPr>
            <a:lvl3pPr marL="1143000" indent="-228600" algn="ctr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3pPr>
            <a:lvl4pPr marL="1600200" indent="-228600" algn="ctr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4pPr>
            <a:lvl5pPr marL="2057400" indent="-228600" algn="ctr" eaLnBrk="0" hangingPunct="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5pPr>
            <a:lvl6pPr marL="25146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6pPr>
            <a:lvl7pPr marL="29718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7pPr>
            <a:lvl8pPr marL="34290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8pPr>
            <a:lvl9pPr marL="3886200" indent="-228600" algn="ctr" defTabSz="40957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sz="1050" b="1" dirty="0">
                <a:solidFill>
                  <a:srgbClr val="545454"/>
                </a:solidFill>
                <a:cs typeface="Calibri" charset="0"/>
              </a:rPr>
              <a:t>Headquarters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1050" dirty="0">
                <a:solidFill>
                  <a:srgbClr val="545454"/>
                </a:solidFill>
                <a:cs typeface="Calibri" charset="0"/>
              </a:rPr>
              <a:t>333 Ravenswood Avenue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1050" dirty="0">
                <a:solidFill>
                  <a:srgbClr val="545454"/>
                </a:solidFill>
                <a:cs typeface="Calibri" charset="0"/>
              </a:rPr>
              <a:t>Menlo Park, CA 94025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1050" dirty="0">
                <a:solidFill>
                  <a:srgbClr val="545454"/>
                </a:solidFill>
                <a:cs typeface="Calibri" charset="0"/>
              </a:rPr>
              <a:t>+1.650.859.2000</a:t>
            </a:r>
          </a:p>
          <a:p>
            <a:pPr algn="l" eaLnBrk="1" hangingPunct="1">
              <a:lnSpc>
                <a:spcPct val="90000"/>
              </a:lnSpc>
            </a:pPr>
            <a:endParaRPr lang="en-US" sz="1050" dirty="0">
              <a:solidFill>
                <a:srgbClr val="545454"/>
              </a:solidFill>
              <a:cs typeface="Calibri" charset="0"/>
            </a:endParaRPr>
          </a:p>
          <a:p>
            <a:pPr algn="l"/>
            <a:r>
              <a:rPr lang="en-US" sz="1050" b="1" kern="1200" dirty="0">
                <a:solidFill>
                  <a:srgbClr val="545454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  <a:sym typeface="Helvetica Neue Light"/>
              </a:rPr>
              <a:t>Princeton, NJ</a:t>
            </a:r>
            <a:endParaRPr lang="en-US" sz="1050" b="0" kern="1200" dirty="0">
              <a:solidFill>
                <a:srgbClr val="545454"/>
              </a:solidFill>
              <a:latin typeface="Calibri" panose="020F0502020204030204" pitchFamily="34" charset="0"/>
              <a:ea typeface="ＭＳ Ｐゴシック" charset="0"/>
              <a:cs typeface="ＭＳ Ｐゴシック" charset="0"/>
              <a:sym typeface="Helvetica Neue Light"/>
            </a:endParaRPr>
          </a:p>
          <a:p>
            <a:pPr algn="l"/>
            <a:r>
              <a:rPr lang="en-US" sz="1050" b="0" kern="1200" dirty="0">
                <a:solidFill>
                  <a:srgbClr val="545454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  <a:sym typeface="Helvetica Neue Light"/>
              </a:rPr>
              <a:t>201 Washington Road</a:t>
            </a:r>
          </a:p>
          <a:p>
            <a:pPr algn="l"/>
            <a:r>
              <a:rPr lang="en-US" sz="1050" b="0" kern="1200" dirty="0">
                <a:solidFill>
                  <a:srgbClr val="545454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  <a:sym typeface="Helvetica Neue Light"/>
              </a:rPr>
              <a:t>Princeton, NJ 08540</a:t>
            </a:r>
          </a:p>
          <a:p>
            <a:pPr algn="l"/>
            <a:r>
              <a:rPr lang="en-US" sz="1050" b="0" kern="1200" dirty="0">
                <a:solidFill>
                  <a:srgbClr val="545454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  <a:sym typeface="Helvetica Neue Light"/>
              </a:rPr>
              <a:t>+1.609.734.2553</a:t>
            </a:r>
            <a:endParaRPr lang="en-US" sz="1050" dirty="0">
              <a:solidFill>
                <a:srgbClr val="545454"/>
              </a:solidFill>
              <a:cs typeface="Calibri" charset="0"/>
            </a:endParaRPr>
          </a:p>
          <a:p>
            <a:pPr algn="l" eaLnBrk="1" hangingPunct="1">
              <a:lnSpc>
                <a:spcPct val="90000"/>
              </a:lnSpc>
            </a:pPr>
            <a:endParaRPr lang="en-US" sz="1050" dirty="0">
              <a:solidFill>
                <a:srgbClr val="545454"/>
              </a:solidFill>
              <a:cs typeface="Calibri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sz="1050" dirty="0">
                <a:solidFill>
                  <a:srgbClr val="545454"/>
                </a:solidFill>
                <a:cs typeface="Calibri" charset="0"/>
              </a:rPr>
              <a:t>Additional U.S. and </a:t>
            </a:r>
            <a:br>
              <a:rPr lang="en-US" sz="1050" dirty="0">
                <a:solidFill>
                  <a:srgbClr val="545454"/>
                </a:solidFill>
                <a:cs typeface="Calibri" charset="0"/>
              </a:rPr>
            </a:br>
            <a:r>
              <a:rPr lang="en-US" sz="1050" dirty="0">
                <a:solidFill>
                  <a:srgbClr val="545454"/>
                </a:solidFill>
                <a:cs typeface="Calibri" charset="0"/>
              </a:rPr>
              <a:t>international locations</a:t>
            </a:r>
          </a:p>
          <a:p>
            <a:pPr algn="l" eaLnBrk="1" hangingPunct="1">
              <a:lnSpc>
                <a:spcPct val="90000"/>
              </a:lnSpc>
            </a:pPr>
            <a:endParaRPr lang="en-US" sz="1200" i="1" dirty="0">
              <a:solidFill>
                <a:srgbClr val="545454"/>
              </a:solidFill>
              <a:cs typeface="Calibri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sz="1200" b="1" dirty="0">
                <a:solidFill>
                  <a:srgbClr val="545454"/>
                </a:solidFill>
                <a:cs typeface="Calibri" charset="0"/>
              </a:rPr>
              <a:t>www.sri.com</a:t>
            </a:r>
          </a:p>
          <a:p>
            <a:pPr eaLnBrk="1" hangingPunct="1">
              <a:lnSpc>
                <a:spcPct val="90000"/>
              </a:lnSpc>
            </a:pPr>
            <a:endParaRPr lang="en-US" sz="1200" dirty="0">
              <a:solidFill>
                <a:srgbClr val="545454"/>
              </a:solidFill>
              <a:cs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200" dirty="0">
              <a:solidFill>
                <a:srgbClr val="545454"/>
              </a:solidFill>
              <a:cs typeface="Calibri" charset="0"/>
            </a:endParaRPr>
          </a:p>
        </p:txBody>
      </p:sp>
      <p:pic>
        <p:nvPicPr>
          <p:cNvPr id="5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634" y="349250"/>
            <a:ext cx="16033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374195" y="1634605"/>
            <a:ext cx="6273384" cy="519001"/>
          </a:xfrm>
          <a:prstGeom prst="rect">
            <a:avLst/>
          </a:prstGeom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3200">
                <a:solidFill>
                  <a:srgbClr val="004773"/>
                </a:solidFill>
                <a:latin typeface="Microsoft Sans Serif"/>
                <a:cs typeface="Microsoft Sans Serif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13318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/>
          <p:cNvSpPr>
            <a:spLocks noGrp="1"/>
          </p:cNvSpPr>
          <p:nvPr>
            <p:ph type="title"/>
          </p:nvPr>
        </p:nvSpPr>
        <p:spPr bwMode="auto">
          <a:xfrm>
            <a:off x="401638" y="231775"/>
            <a:ext cx="8340725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Helvetica Neue Light" charset="0"/>
              </a:rPr>
              <a:t>Title Text</a:t>
            </a:r>
          </a:p>
        </p:txBody>
      </p:sp>
      <p:sp>
        <p:nvSpPr>
          <p:cNvPr id="3075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01638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Helvetica Neue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Helvetica Neue Light" charset="0"/>
              </a:rPr>
              <a:t>Second level</a:t>
            </a:r>
          </a:p>
          <a:p>
            <a:pPr lvl="2"/>
            <a:r>
              <a:rPr lang="en-US" dirty="0">
                <a:sym typeface="Helvetica Neue Light" charset="0"/>
              </a:rPr>
              <a:t>Third level</a:t>
            </a:r>
          </a:p>
          <a:p>
            <a:pPr lvl="3"/>
            <a:r>
              <a:rPr lang="en-US" dirty="0">
                <a:sym typeface="Helvetica Neue Light" charset="0"/>
              </a:rPr>
              <a:t>Fourth level</a:t>
            </a:r>
          </a:p>
          <a:p>
            <a:pPr lvl="4"/>
            <a:r>
              <a:rPr lang="en-US" dirty="0">
                <a:sym typeface="Helvetica Neue Light" charset="0"/>
              </a:rPr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311650" y="6726238"/>
            <a:ext cx="2895600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 smtClean="0">
                <a:solidFill>
                  <a:srgbClr val="BFBFBF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  <a:sym typeface="Helvetica Neue Ligh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233590" y="6731000"/>
            <a:ext cx="13144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b">
            <a:spAutoFit/>
          </a:bodyPr>
          <a:lstStyle>
            <a:lvl1pPr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r>
              <a:rPr lang="en-US" sz="600" dirty="0">
                <a:solidFill>
                  <a:srgbClr val="BFBFBF"/>
                </a:solidFill>
                <a:latin typeface="Microsoft Sans Serif" charset="0"/>
                <a:cs typeface="Microsoft Sans Serif" charset="0"/>
              </a:rPr>
              <a:t>© 2015 SRI International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00">
                <a:solidFill>
                  <a:srgbClr val="BFBFBF"/>
                </a:solidFill>
                <a:latin typeface="Microsoft Sans Serif" charset="0"/>
                <a:cs typeface="Microsoft Sans Serif" charset="0"/>
              </a:defRPr>
            </a:lvl1pPr>
          </a:lstStyle>
          <a:p>
            <a:fld id="{32780FD4-681C-8241-B4B0-92F14D47585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3" r:id="rId4"/>
    <p:sldLayoutId id="2147483677" r:id="rId5"/>
    <p:sldLayoutId id="2147483684" r:id="rId6"/>
  </p:sldLayoutIdLst>
  <p:transition spd="med"/>
  <p:hf sldNum="0" hdr="0" ftr="0" dt="0"/>
  <p:txStyles>
    <p:titleStyle>
      <a:lvl1pPr algn="l" defTabSz="409575" rtl="0" eaLnBrk="0" fontAlgn="base" hangingPunct="0">
        <a:spcBef>
          <a:spcPct val="0"/>
        </a:spcBef>
        <a:spcAft>
          <a:spcPct val="0"/>
        </a:spcAft>
        <a:buClr>
          <a:srgbClr val="0068A7"/>
        </a:buClr>
        <a:defRPr sz="3000">
          <a:solidFill>
            <a:srgbClr val="545454"/>
          </a:solidFill>
          <a:latin typeface="Microsoft Sans Serif"/>
          <a:ea typeface="ＭＳ Ｐゴシック" charset="0"/>
          <a:cs typeface="Microsoft Sans Serif"/>
          <a:sym typeface="Helvetica Neue Light" charset="0"/>
        </a:defRPr>
      </a:lvl1pPr>
      <a:lvl2pPr algn="ctr" defTabSz="409575" rtl="0" eaLnBrk="0" fontAlgn="base" hangingPunct="0">
        <a:spcBef>
          <a:spcPct val="0"/>
        </a:spcBef>
        <a:spcAft>
          <a:spcPct val="0"/>
        </a:spcAft>
        <a:buClr>
          <a:srgbClr val="0068A7"/>
        </a:buClr>
        <a:defRPr sz="3000">
          <a:solidFill>
            <a:srgbClr val="4E4E4E"/>
          </a:solidFill>
          <a:latin typeface="Microsoft Sans Serif" charset="0"/>
          <a:ea typeface="ＭＳ Ｐゴシック" charset="0"/>
          <a:cs typeface="+mn-cs"/>
          <a:sym typeface="Helvetica Neue Light" charset="0"/>
        </a:defRPr>
      </a:lvl2pPr>
      <a:lvl3pPr algn="ctr" defTabSz="409575" rtl="0" eaLnBrk="0" fontAlgn="base" hangingPunct="0">
        <a:spcBef>
          <a:spcPct val="0"/>
        </a:spcBef>
        <a:spcAft>
          <a:spcPct val="0"/>
        </a:spcAft>
        <a:buClr>
          <a:srgbClr val="0068A7"/>
        </a:buClr>
        <a:defRPr sz="3000">
          <a:solidFill>
            <a:srgbClr val="4E4E4E"/>
          </a:solidFill>
          <a:latin typeface="Microsoft Sans Serif" charset="0"/>
          <a:ea typeface="ＭＳ Ｐゴシック" charset="0"/>
          <a:cs typeface="+mn-cs"/>
          <a:sym typeface="Helvetica Neue Light" charset="0"/>
        </a:defRPr>
      </a:lvl3pPr>
      <a:lvl4pPr algn="ctr" defTabSz="409575" rtl="0" eaLnBrk="0" fontAlgn="base" hangingPunct="0">
        <a:spcBef>
          <a:spcPct val="0"/>
        </a:spcBef>
        <a:spcAft>
          <a:spcPct val="0"/>
        </a:spcAft>
        <a:buClr>
          <a:srgbClr val="0068A7"/>
        </a:buClr>
        <a:defRPr sz="3000">
          <a:solidFill>
            <a:srgbClr val="4E4E4E"/>
          </a:solidFill>
          <a:latin typeface="Microsoft Sans Serif" charset="0"/>
          <a:ea typeface="ＭＳ Ｐゴシック" charset="0"/>
          <a:cs typeface="+mn-cs"/>
          <a:sym typeface="Helvetica Neue Light" charset="0"/>
        </a:defRPr>
      </a:lvl4pPr>
      <a:lvl5pPr algn="ctr" defTabSz="409575" rtl="0" eaLnBrk="0" fontAlgn="base" hangingPunct="0">
        <a:spcBef>
          <a:spcPct val="0"/>
        </a:spcBef>
        <a:spcAft>
          <a:spcPct val="0"/>
        </a:spcAft>
        <a:buClr>
          <a:srgbClr val="0068A7"/>
        </a:buClr>
        <a:defRPr sz="3000">
          <a:solidFill>
            <a:srgbClr val="4E4E4E"/>
          </a:solidFill>
          <a:latin typeface="Microsoft Sans Serif" charset="0"/>
          <a:ea typeface="ＭＳ Ｐゴシック" charset="0"/>
          <a:cs typeface="+mn-cs"/>
          <a:sym typeface="Helvetica Neue Light" charset="0"/>
        </a:defRPr>
      </a:lvl5pPr>
      <a:lvl6pPr indent="803643" defTabSz="410751">
        <a:defRPr sz="3000">
          <a:latin typeface="+mn-lt"/>
          <a:ea typeface="+mn-ea"/>
          <a:cs typeface="+mn-cs"/>
          <a:sym typeface="Helvetica Neue Light"/>
        </a:defRPr>
      </a:lvl6pPr>
      <a:lvl7pPr indent="964372" defTabSz="410751">
        <a:defRPr sz="3000">
          <a:latin typeface="+mn-lt"/>
          <a:ea typeface="+mn-ea"/>
          <a:cs typeface="+mn-cs"/>
          <a:sym typeface="Helvetica Neue Light"/>
        </a:defRPr>
      </a:lvl7pPr>
      <a:lvl8pPr indent="1125101" defTabSz="410751">
        <a:defRPr sz="3000">
          <a:latin typeface="+mn-lt"/>
          <a:ea typeface="+mn-ea"/>
          <a:cs typeface="+mn-cs"/>
          <a:sym typeface="Helvetica Neue Light"/>
        </a:defRPr>
      </a:lvl8pPr>
      <a:lvl9pPr indent="1285829" defTabSz="410751">
        <a:defRPr sz="3000">
          <a:latin typeface="+mn-lt"/>
          <a:ea typeface="+mn-ea"/>
          <a:cs typeface="+mn-cs"/>
          <a:sym typeface="Helvetica Neue Light"/>
        </a:defRPr>
      </a:lvl9pPr>
    </p:titleStyle>
    <p:bodyStyle>
      <a:lvl1pPr marL="320675" indent="-320675" algn="l" defTabSz="409575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rgbClr val="004773"/>
        </a:buClr>
        <a:buSzPct val="75000"/>
        <a:buFont typeface="Helvetica Neue" charset="0"/>
        <a:buChar char="•"/>
        <a:defRPr sz="2400">
          <a:solidFill>
            <a:srgbClr val="545454"/>
          </a:solidFill>
          <a:latin typeface="Microsoft Sans Serif"/>
          <a:ea typeface="ＭＳ Ｐゴシック" charset="0"/>
          <a:cs typeface="Microsoft Sans Serif"/>
          <a:sym typeface="Helvetica Neue Light" charset="0"/>
        </a:defRPr>
      </a:lvl1pPr>
      <a:lvl2pPr marL="641350" indent="-320675" algn="l" defTabSz="409575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rgbClr val="004773"/>
        </a:buClr>
        <a:buSzPct val="75000"/>
        <a:buFont typeface="Lucida Grande" charset="0"/>
        <a:buChar char="−"/>
        <a:defRPr sz="2000">
          <a:solidFill>
            <a:srgbClr val="545454"/>
          </a:solidFill>
          <a:latin typeface="Microsoft Sans Serif"/>
          <a:ea typeface="ＭＳ Ｐゴシック" charset="0"/>
          <a:cs typeface="Microsoft Sans Serif"/>
          <a:sym typeface="Helvetica Neue Light" charset="0"/>
        </a:defRPr>
      </a:lvl2pPr>
      <a:lvl3pPr marL="963613" indent="-320675" algn="l" defTabSz="409575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rgbClr val="004773"/>
        </a:buClr>
        <a:buSzPct val="75000"/>
        <a:buFont typeface="Arial" charset="0"/>
        <a:buChar char="•"/>
        <a:defRPr sz="2000">
          <a:solidFill>
            <a:srgbClr val="545454"/>
          </a:solidFill>
          <a:latin typeface="Microsoft Sans Serif"/>
          <a:ea typeface="ＭＳ Ｐゴシック" charset="0"/>
          <a:cs typeface="Microsoft Sans Serif"/>
          <a:sym typeface="Helvetica Neue Light" charset="0"/>
        </a:defRPr>
      </a:lvl3pPr>
      <a:lvl4pPr marL="1284288" indent="-320675" algn="l" defTabSz="409575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rgbClr val="004773"/>
        </a:buClr>
        <a:buSzPct val="75000"/>
        <a:buFont typeface="Lucida Grande" charset="0"/>
        <a:buChar char="−"/>
        <a:defRPr>
          <a:solidFill>
            <a:srgbClr val="545454"/>
          </a:solidFill>
          <a:latin typeface="Microsoft Sans Serif"/>
          <a:ea typeface="ＭＳ Ｐゴシック" charset="0"/>
          <a:cs typeface="Microsoft Sans Serif"/>
          <a:sym typeface="Helvetica Neue Light" charset="0"/>
        </a:defRPr>
      </a:lvl4pPr>
      <a:lvl5pPr marL="1606550" indent="-320675" algn="l" defTabSz="409575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rgbClr val="004773"/>
        </a:buClr>
        <a:buSzPct val="75000"/>
        <a:buFont typeface="Helvetica Neue" charset="0"/>
        <a:buChar char="•"/>
        <a:defRPr sz="1600">
          <a:solidFill>
            <a:srgbClr val="545454"/>
          </a:solidFill>
          <a:latin typeface="Microsoft Sans Serif"/>
          <a:ea typeface="ＭＳ Ｐゴシック" charset="0"/>
          <a:cs typeface="Microsoft Sans Serif"/>
          <a:sym typeface="Helvetica Neue Light" charset="0"/>
        </a:defRPr>
      </a:lvl5pPr>
      <a:lvl6pPr marL="1928744" indent="-321457" defTabSz="410751">
        <a:spcBef>
          <a:spcPts val="2953"/>
        </a:spcBef>
        <a:buSzPct val="75000"/>
        <a:buFont typeface="Helvetica Neue"/>
        <a:buChar char="•"/>
        <a:defRPr sz="25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6pPr>
      <a:lvl7pPr marL="2250201" indent="-321457" defTabSz="410751">
        <a:spcBef>
          <a:spcPts val="2953"/>
        </a:spcBef>
        <a:buSzPct val="75000"/>
        <a:buFont typeface="Helvetica Neue"/>
        <a:buChar char="•"/>
        <a:defRPr sz="25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7pPr>
      <a:lvl8pPr marL="2571659" indent="-321457" defTabSz="410751">
        <a:spcBef>
          <a:spcPts val="2953"/>
        </a:spcBef>
        <a:buSzPct val="75000"/>
        <a:buFont typeface="Helvetica Neue"/>
        <a:buChar char="•"/>
        <a:defRPr sz="25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8pPr>
      <a:lvl9pPr marL="2893116" indent="-321457" defTabSz="410751">
        <a:spcBef>
          <a:spcPts val="2953"/>
        </a:spcBef>
        <a:buSzPct val="75000"/>
        <a:buFont typeface="Helvetica Neue"/>
        <a:buChar char="•"/>
        <a:defRPr sz="25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9pPr>
    </p:bodyStyle>
    <p:otherStyle>
      <a:lvl1pPr algn="r" defTabSz="410751">
        <a:defRPr sz="10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160729" algn="r" defTabSz="410751">
        <a:defRPr sz="10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321457" algn="r" defTabSz="410751">
        <a:defRPr sz="10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482186" algn="r" defTabSz="410751">
        <a:defRPr sz="10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642915" algn="r" defTabSz="410751">
        <a:defRPr sz="10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803643" algn="r" defTabSz="410751">
        <a:defRPr sz="10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964372" algn="r" defTabSz="410751">
        <a:defRPr sz="10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125101" algn="r" defTabSz="410751">
        <a:defRPr sz="10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285829" algn="r" defTabSz="410751">
        <a:defRPr sz="10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7" Type="http://schemas.openxmlformats.org/officeDocument/2006/relationships/image" Target="../media/image10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279399" y="2130425"/>
            <a:ext cx="8624904" cy="1470025"/>
          </a:xfrm>
        </p:spPr>
        <p:txBody>
          <a:bodyPr/>
          <a:lstStyle/>
          <a:p>
            <a:pPr eaLnBrk="1" hangingPunct="1"/>
            <a:r>
              <a:rPr lang="en-US" dirty="0"/>
              <a:t>Language and Speaker Recognition for </a:t>
            </a:r>
            <a:br>
              <a:rPr lang="en-US" dirty="0"/>
            </a:br>
            <a:r>
              <a:rPr lang="en-US" dirty="0"/>
              <a:t>Semi-Supervised Bilingual Acoustic Model Training</a:t>
            </a:r>
            <a:endParaRPr lang="en-US" dirty="0">
              <a:latin typeface="Microsoft Sans Serif" charset="0"/>
            </a:endParaRPr>
          </a:p>
        </p:txBody>
      </p:sp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>
          <a:xfrm>
            <a:off x="279400" y="4116388"/>
            <a:ext cx="7931150" cy="1752600"/>
          </a:xfrm>
        </p:spPr>
        <p:txBody>
          <a:bodyPr/>
          <a:lstStyle/>
          <a:p>
            <a:pPr eaLnBrk="1" hangingPunct="1"/>
            <a:r>
              <a:rPr lang="en-US" dirty="0" err="1"/>
              <a:t>Maties</a:t>
            </a:r>
            <a:r>
              <a:rPr lang="en-US" dirty="0"/>
              <a:t> Machine Learning meeting</a:t>
            </a:r>
          </a:p>
          <a:p>
            <a:pPr eaLnBrk="1" hangingPunct="1"/>
            <a:r>
              <a:rPr lang="de-DE" sz="2000" dirty="0">
                <a:latin typeface="Microsoft Sans Serif" charset="0"/>
                <a:cs typeface="Microsoft Sans Serif" charset="0"/>
              </a:rPr>
              <a:t>09.03.2018</a:t>
            </a:r>
          </a:p>
          <a:p>
            <a:pPr eaLnBrk="1" hangingPunct="1"/>
            <a:endParaRPr lang="de-DE" sz="2000" dirty="0">
              <a:latin typeface="Microsoft Sans Serif" charset="0"/>
              <a:cs typeface="Microsoft Sans Serif" charset="0"/>
            </a:endParaRPr>
          </a:p>
          <a:p>
            <a:pPr eaLnBrk="1" hangingPunct="1"/>
            <a:r>
              <a:rPr lang="de-DE" sz="2000" dirty="0">
                <a:latin typeface="Microsoft Sans Serif" charset="0"/>
                <a:cs typeface="Microsoft Sans Serif" charset="0"/>
              </a:rPr>
              <a:t>Emre</a:t>
            </a:r>
            <a:r>
              <a:rPr lang="de-DE" sz="2000" b="1" dirty="0">
                <a:latin typeface="Microsoft Sans Serif" charset="0"/>
                <a:cs typeface="Microsoft Sans Serif" charset="0"/>
              </a:rPr>
              <a:t> </a:t>
            </a:r>
            <a:r>
              <a:rPr lang="de-DE" sz="2000" dirty="0">
                <a:latin typeface="Microsoft Sans Serif" charset="0"/>
                <a:cs typeface="Microsoft Sans Serif" charset="0"/>
              </a:rPr>
              <a:t>Y</a:t>
            </a:r>
            <a:r>
              <a:rPr lang="en-US" sz="2000" dirty="0"/>
              <a:t>ı</a:t>
            </a:r>
            <a:r>
              <a:rPr lang="de-DE" sz="2000" dirty="0">
                <a:latin typeface="Microsoft Sans Serif" charset="0"/>
                <a:cs typeface="Microsoft Sans Serif" charset="0"/>
              </a:rPr>
              <a:t>lmaz</a:t>
            </a:r>
          </a:p>
          <a:p>
            <a:pPr eaLnBrk="1" hangingPunct="1"/>
            <a:r>
              <a:rPr lang="de-DE" sz="2000" baseline="30000" dirty="0">
                <a:latin typeface="Microsoft Sans Serif" charset="0"/>
                <a:cs typeface="Microsoft Sans Serif" charset="0"/>
              </a:rPr>
              <a:t>1 </a:t>
            </a:r>
            <a:r>
              <a:rPr lang="de-DE" sz="2000" dirty="0">
                <a:latin typeface="Microsoft Sans Serif" charset="0"/>
                <a:cs typeface="Microsoft Sans Serif" charset="0"/>
              </a:rPr>
              <a:t>CLS/CLST, Radboud University, Nijmegen, Netherlands</a:t>
            </a:r>
          </a:p>
          <a:p>
            <a:pPr eaLnBrk="1" hangingPunct="1"/>
            <a:r>
              <a:rPr lang="de-DE" sz="2000" baseline="30000" dirty="0">
                <a:latin typeface="Microsoft Sans Serif" charset="0"/>
                <a:cs typeface="Microsoft Sans Serif" charset="0"/>
              </a:rPr>
              <a:t>2 </a:t>
            </a:r>
            <a:r>
              <a:rPr lang="de-DE" sz="2000" dirty="0">
                <a:latin typeface="Microsoft Sans Serif" charset="0"/>
                <a:cs typeface="Microsoft Sans Serif" charset="0"/>
              </a:rPr>
              <a:t>STAR Lab, SRI International, Menlo Park, CA, USA</a:t>
            </a:r>
            <a:endParaRPr lang="en-US" sz="2000" dirty="0">
              <a:latin typeface="Microsoft Sans Serif" charset="0"/>
              <a:cs typeface="Microsoft Sans Serif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>
          <a:xfrm>
            <a:off x="401639" y="231775"/>
            <a:ext cx="8585608" cy="982663"/>
          </a:xfrm>
        </p:spPr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Overview of Automatic Annotation Approaches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31692320-2AE9-437C-9784-A0FED788ACD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38"/>
            <a:ext cx="9144000" cy="5363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852BE2-CAD1-4327-B4D6-16C4D0E5D6F4}"/>
              </a:ext>
            </a:extLst>
          </p:cNvPr>
          <p:cNvSpPr/>
          <p:nvPr/>
        </p:nvSpPr>
        <p:spPr>
          <a:xfrm>
            <a:off x="1137821" y="3316405"/>
            <a:ext cx="1047564" cy="585926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41541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Front-end Applications 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401638" y="1152793"/>
            <a:ext cx="8742362" cy="224169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de-DE" b="1" dirty="0"/>
              <a:t>Speech Activity Detection (SAD)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In all approaches, speech-only segments are extracted from a large amount of raw broadcast data using a robust speech activity detection system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The speech-only segments belonging to the same recording are merged to extract a single speech segment for each raw recording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de-DE" dirty="0"/>
              <a:t>A</a:t>
            </a:r>
            <a:r>
              <a:rPr lang="en-US" dirty="0"/>
              <a:t> DNN-based SAD approach has been used in the experiments which is detailed in (Graciarena, 2016)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de-DE" dirty="0"/>
          </a:p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68960EDD-7CAE-4151-A00E-3DF75BF5B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31" y="6024986"/>
            <a:ext cx="4887007" cy="543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CA5E0E-4DA4-460D-B990-869EA3BA96C3}"/>
              </a:ext>
            </a:extLst>
          </p:cNvPr>
          <p:cNvSpPr/>
          <p:nvPr/>
        </p:nvSpPr>
        <p:spPr>
          <a:xfrm>
            <a:off x="401638" y="5903650"/>
            <a:ext cx="6274370" cy="822588"/>
          </a:xfrm>
          <a:prstGeom prst="rect">
            <a:avLst/>
          </a:prstGeom>
          <a:solidFill>
            <a:srgbClr val="92D050">
              <a:alpha val="33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49160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>
          <a:xfrm>
            <a:off x="401639" y="231775"/>
            <a:ext cx="8585608" cy="982663"/>
          </a:xfrm>
        </p:spPr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Overview of Automatic Annotation Approaches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658FEA9F-9DBA-4EFD-8EB3-D90789596F7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38"/>
            <a:ext cx="9144000" cy="53636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0F03EB-15EA-472A-BA0D-0DD601FCCD5E}"/>
              </a:ext>
            </a:extLst>
          </p:cNvPr>
          <p:cNvSpPr/>
          <p:nvPr/>
        </p:nvSpPr>
        <p:spPr>
          <a:xfrm>
            <a:off x="2300796" y="2215574"/>
            <a:ext cx="1047564" cy="585926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5006F9-6B87-4EAA-92D1-3186F9A58394}"/>
              </a:ext>
            </a:extLst>
          </p:cNvPr>
          <p:cNvSpPr/>
          <p:nvPr/>
        </p:nvSpPr>
        <p:spPr>
          <a:xfrm>
            <a:off x="3225555" y="5102296"/>
            <a:ext cx="1047564" cy="585926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503391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Front-end Applications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401638" y="1152793"/>
            <a:ext cx="8742362" cy="224169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de-DE" b="1" dirty="0"/>
              <a:t>Speaker Diarization (SD)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The speech-only segments are labeled with speaker ids by using a SD system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The intent of SD in the current context is to aid in speaker-adaptive training which brings improved ASR performance in similar monolingual applications (</a:t>
            </a:r>
            <a:r>
              <a:rPr lang="en-US" dirty="0" err="1"/>
              <a:t>Cerva</a:t>
            </a:r>
            <a:r>
              <a:rPr lang="en-US" dirty="0"/>
              <a:t>, 2013)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Errors from </a:t>
            </a:r>
            <a:r>
              <a:rPr lang="en-US" dirty="0" err="1"/>
              <a:t>diarization</a:t>
            </a:r>
            <a:r>
              <a:rPr lang="en-US" dirty="0"/>
              <a:t> are expected to have limited impact on ASR since the errors will likely be due to similar sounding speakers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de-DE" dirty="0"/>
              <a:t>An i-vector+PLDA-based SD system has been used which resembles the system described in (Sell, 2014)</a:t>
            </a:r>
          </a:p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11C03010-C480-43C8-962F-F76ADF16F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9" y="6038680"/>
            <a:ext cx="4858428" cy="552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7455A-DEA8-4014-BE92-9E591840A5A0}"/>
              </a:ext>
            </a:extLst>
          </p:cNvPr>
          <p:cNvSpPr/>
          <p:nvPr/>
        </p:nvSpPr>
        <p:spPr>
          <a:xfrm>
            <a:off x="401638" y="5903650"/>
            <a:ext cx="6274370" cy="822588"/>
          </a:xfrm>
          <a:prstGeom prst="rect">
            <a:avLst/>
          </a:prstGeom>
          <a:solidFill>
            <a:srgbClr val="92D050">
              <a:alpha val="33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032493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>
          <a:xfrm>
            <a:off x="401639" y="231775"/>
            <a:ext cx="8585608" cy="982663"/>
          </a:xfrm>
        </p:spPr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Overview of Automatic Annotation Approaches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F2A53A57-5920-4723-8D39-85A47142EE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38"/>
            <a:ext cx="9144000" cy="53636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AA0C92-A938-4C16-B8CF-A4504B4E0A3F}"/>
              </a:ext>
            </a:extLst>
          </p:cNvPr>
          <p:cNvSpPr/>
          <p:nvPr/>
        </p:nvSpPr>
        <p:spPr>
          <a:xfrm>
            <a:off x="3401626" y="3351916"/>
            <a:ext cx="1047564" cy="585926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AD51EC-42AC-4114-89A0-CBA9213C9FF0}"/>
              </a:ext>
            </a:extLst>
          </p:cNvPr>
          <p:cNvSpPr/>
          <p:nvPr/>
        </p:nvSpPr>
        <p:spPr>
          <a:xfrm>
            <a:off x="4361894" y="5590568"/>
            <a:ext cx="1047564" cy="585926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608583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Front-end Applications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401638" y="1152793"/>
            <a:ext cx="8742362" cy="224169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de-DE" b="1" dirty="0"/>
              <a:t>Speaker Linking (SL)</a:t>
            </a:r>
            <a:endParaRPr lang="en-US" b="1" dirty="0"/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Linking the speaker labels assigned by the SD system is a straightforward step towards improving the quality of the speaker labels assigned to the raw data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For this purpose, we use a speaker identification system trained on a large amount of multilingual data to assign speaker similarity scores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Similarity scores for all possible speaker pairs are calculated</a:t>
            </a:r>
          </a:p>
          <a:p>
            <a:pPr>
              <a:lnSpc>
                <a:spcPct val="100000"/>
              </a:lnSpc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Speaker linking is performed by applying complete-linkage clustering as described in (</a:t>
            </a:r>
            <a:r>
              <a:rPr lang="en-US" dirty="0" err="1"/>
              <a:t>Ghaemmaghami</a:t>
            </a:r>
            <a:r>
              <a:rPr lang="en-US" dirty="0"/>
              <a:t>, 2016)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3E8FDE87-0026-4F98-B134-F1BE77B19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1" y="5948180"/>
            <a:ext cx="4820323" cy="733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4202E7-519C-4955-BC85-916E6AC71632}"/>
              </a:ext>
            </a:extLst>
          </p:cNvPr>
          <p:cNvSpPr/>
          <p:nvPr/>
        </p:nvSpPr>
        <p:spPr>
          <a:xfrm>
            <a:off x="401638" y="5903650"/>
            <a:ext cx="6274370" cy="822588"/>
          </a:xfrm>
          <a:prstGeom prst="rect">
            <a:avLst/>
          </a:prstGeom>
          <a:solidFill>
            <a:srgbClr val="92D050">
              <a:alpha val="33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298642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>
          <a:xfrm>
            <a:off x="401639" y="231775"/>
            <a:ext cx="8585608" cy="982663"/>
          </a:xfrm>
        </p:spPr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Overview of Automatic Annotation Approaches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7F425359-ACDC-4CFE-B844-20BF4C665E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38"/>
            <a:ext cx="9144000" cy="5363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F0523A-AF4B-4CC3-B46A-96C265FFFEB1}"/>
              </a:ext>
            </a:extLst>
          </p:cNvPr>
          <p:cNvSpPr/>
          <p:nvPr/>
        </p:nvSpPr>
        <p:spPr>
          <a:xfrm>
            <a:off x="3428259" y="2224451"/>
            <a:ext cx="1047564" cy="585926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CEE3AC-AD47-4A7F-88FC-F64E3EFD8C82}"/>
              </a:ext>
            </a:extLst>
          </p:cNvPr>
          <p:cNvSpPr/>
          <p:nvPr/>
        </p:nvSpPr>
        <p:spPr>
          <a:xfrm>
            <a:off x="4572000" y="3846253"/>
            <a:ext cx="1047564" cy="585926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7633806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Front-end Applications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401637" y="1152793"/>
            <a:ext cx="8919915" cy="224169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de-DE" b="1" dirty="0"/>
              <a:t>Language Recognition (LR)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The speech segments are labeled with a language tag in two different stages to investigate the impact of different pipelines on the automatic annotation quality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The first approach performs language labeling after assigning the speaker labels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With the assumption of monolingual speakers, the same-speaker segments are merged and labeled using a language recognition system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After assigning the labels, each utterance is automatically transcribed by the corresponding monolingual ASR system</a:t>
            </a:r>
            <a:endParaRPr lang="de-DE" dirty="0"/>
          </a:p>
          <a:p>
            <a:pPr>
              <a:lnSpc>
                <a:spcPct val="100000"/>
              </a:lnSpc>
              <a:spcAft>
                <a:spcPts val="2400"/>
              </a:spcAft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584382F6-ADDF-4BB9-96AD-623C03C22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98" y="6029154"/>
            <a:ext cx="4829849" cy="5715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73C4D4-92C0-4E95-9B0E-E2012DBAFE3F}"/>
              </a:ext>
            </a:extLst>
          </p:cNvPr>
          <p:cNvSpPr/>
          <p:nvPr/>
        </p:nvSpPr>
        <p:spPr>
          <a:xfrm>
            <a:off x="401638" y="5903650"/>
            <a:ext cx="6274370" cy="822588"/>
          </a:xfrm>
          <a:prstGeom prst="rect">
            <a:avLst/>
          </a:prstGeom>
          <a:solidFill>
            <a:srgbClr val="92D050">
              <a:alpha val="33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94807877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>
          <a:xfrm>
            <a:off x="401639" y="231775"/>
            <a:ext cx="8585608" cy="982663"/>
          </a:xfrm>
        </p:spPr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Overview of Automatic Annotation Approaches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AD9E99C6-2CCD-4AB4-9DCA-7288C20075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38"/>
            <a:ext cx="9144000" cy="5363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0E3C58-24F1-4755-9758-852BFE841849}"/>
              </a:ext>
            </a:extLst>
          </p:cNvPr>
          <p:cNvSpPr/>
          <p:nvPr/>
        </p:nvSpPr>
        <p:spPr>
          <a:xfrm>
            <a:off x="2299317" y="5115760"/>
            <a:ext cx="1047564" cy="585926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5337940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Front-end Applications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0" name="Content Placeholder 11"/>
              <p:cNvSpPr>
                <a:spLocks noGrp="1"/>
              </p:cNvSpPr>
              <p:nvPr>
                <p:ph idx="4294967295"/>
              </p:nvPr>
            </p:nvSpPr>
            <p:spPr>
              <a:xfrm>
                <a:off x="401637" y="1152793"/>
                <a:ext cx="8742363" cy="2241691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de-DE" b="1" dirty="0"/>
                  <a:t>Language Diarization (LD)</a:t>
                </a: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dirty="0"/>
                  <a:t>The second approach performs language labeling right after the SAD system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dirty="0"/>
                  <a:t>Language scores are assigned to the overlapping speech segments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seconds with a frame shift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seconds 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i="1" dirty="0"/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dirty="0"/>
                  <a:t>For each segment of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seconds, we apply majority voting among all language scores to decide on the assigned language label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dirty="0"/>
                  <a:t>Each recording is segmented at language switch instants and each segment is recognized using the corresponding monolingual ASR system</a:t>
                </a:r>
                <a:endParaRPr lang="en-US" i="1" dirty="0"/>
              </a:p>
            </p:txBody>
          </p:sp>
        </mc:Choice>
        <mc:Fallback xmlns="">
          <p:sp>
            <p:nvSpPr>
              <p:cNvPr id="12290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01637" y="1152793"/>
                <a:ext cx="8742363" cy="2241691"/>
              </a:xfrm>
              <a:blipFill>
                <a:blip r:embed="rId2"/>
                <a:stretch>
                  <a:fillRect l="-488" t="-2174" r="-976" b="-1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739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Frisian Audio Mining Enterprise: FAME! Project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401638" y="1152793"/>
            <a:ext cx="8576899" cy="4687888"/>
          </a:xfrm>
        </p:spPr>
        <p:txBody>
          <a:bodyPr/>
          <a:lstStyle/>
          <a:p>
            <a:r>
              <a:rPr lang="nl-NL" dirty="0"/>
              <a:t>Goal: Disclose the Omrop Fryslân (Frisian Broadcast) archives containing recordings from 1950s to present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1" y="2473233"/>
            <a:ext cx="4615398" cy="259616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07" y="5397706"/>
            <a:ext cx="1971950" cy="88594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889" y="5330244"/>
            <a:ext cx="3658111" cy="876422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52" y="2473233"/>
            <a:ext cx="2800741" cy="714475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28" y="5535060"/>
            <a:ext cx="1762371" cy="466790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081" y="3750346"/>
            <a:ext cx="1731146" cy="121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529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>
          <a:xfrm>
            <a:off x="385762" y="2873375"/>
            <a:ext cx="8758238" cy="7175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Microsoft Sans Serif" charset="0"/>
              </a:rPr>
              <a:t>Back-end Applications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8564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>
          <a:xfrm>
            <a:off x="401639" y="231775"/>
            <a:ext cx="8585608" cy="982663"/>
          </a:xfrm>
        </p:spPr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Overview of Automatic Annotation Approaches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AD9E99C6-2CCD-4AB4-9DCA-7288C20075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38"/>
            <a:ext cx="9144000" cy="5363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EA90C7-E4E3-471D-B81B-B0BD8C6A1E35}"/>
              </a:ext>
            </a:extLst>
          </p:cNvPr>
          <p:cNvSpPr/>
          <p:nvPr/>
        </p:nvSpPr>
        <p:spPr>
          <a:xfrm>
            <a:off x="3444537" y="1316117"/>
            <a:ext cx="1047564" cy="585926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E11921-842C-4D21-9C75-5F364FDA9173}"/>
              </a:ext>
            </a:extLst>
          </p:cNvPr>
          <p:cNvSpPr/>
          <p:nvPr/>
        </p:nvSpPr>
        <p:spPr>
          <a:xfrm>
            <a:off x="4546849" y="2959970"/>
            <a:ext cx="1047564" cy="585926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74872389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Back-end Applications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401638" y="1152793"/>
            <a:ext cx="8742362" cy="224169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de-DE" b="1" dirty="0"/>
              <a:t>Bilingual ASR System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de-DE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de-DE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de-DE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de-DE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de-DE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de-DE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de-DE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de-DE" sz="1800" dirty="0"/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de-DE" dirty="0"/>
              <a:t>Two-stage training using the target CS speech in the second step to tune the DNN models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The most likely hypothesis output by the recognizer is used as the reference transcription</a:t>
            </a:r>
            <a:endParaRPr lang="de-DE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3950F3FD-1C4C-432D-8C36-EA94C11C463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5" y="1694168"/>
            <a:ext cx="7281984" cy="2460579"/>
          </a:xfrm>
          <a:prstGeom prst="rect">
            <a:avLst/>
          </a:prstGeom>
        </p:spPr>
      </p:pic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9F77E05B-CD44-49E5-A518-CF3DD2FD7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98" y="6038680"/>
            <a:ext cx="4829849" cy="5525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791E67-3383-4DB8-B543-90EED1D3FBE8}"/>
              </a:ext>
            </a:extLst>
          </p:cNvPr>
          <p:cNvSpPr/>
          <p:nvPr/>
        </p:nvSpPr>
        <p:spPr>
          <a:xfrm>
            <a:off x="401638" y="5903650"/>
            <a:ext cx="6274370" cy="822588"/>
          </a:xfrm>
          <a:prstGeom prst="rect">
            <a:avLst/>
          </a:prstGeom>
          <a:solidFill>
            <a:srgbClr val="92D050">
              <a:alpha val="33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849414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>
          <a:xfrm>
            <a:off x="401639" y="231775"/>
            <a:ext cx="8585608" cy="982663"/>
          </a:xfrm>
        </p:spPr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Overview of Automatic Annotation Approaches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AD9E99C6-2CCD-4AB4-9DCA-7288C20075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38"/>
            <a:ext cx="9144000" cy="5363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EF9DA9-3FE4-43DA-8FA0-9828F5EB1902}"/>
              </a:ext>
            </a:extLst>
          </p:cNvPr>
          <p:cNvSpPr/>
          <p:nvPr/>
        </p:nvSpPr>
        <p:spPr>
          <a:xfrm>
            <a:off x="4555726" y="2223123"/>
            <a:ext cx="1047564" cy="585926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546AF9-06FB-4EFA-8E01-3313B76EA8B2}"/>
              </a:ext>
            </a:extLst>
          </p:cNvPr>
          <p:cNvSpPr/>
          <p:nvPr/>
        </p:nvSpPr>
        <p:spPr>
          <a:xfrm>
            <a:off x="5684670" y="3837375"/>
            <a:ext cx="1047564" cy="585926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D9FE18-7B71-4FD8-9046-2986B473E26B}"/>
              </a:ext>
            </a:extLst>
          </p:cNvPr>
          <p:cNvSpPr/>
          <p:nvPr/>
        </p:nvSpPr>
        <p:spPr>
          <a:xfrm>
            <a:off x="5455328" y="5575916"/>
            <a:ext cx="1047564" cy="585926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F45BDF-8718-490A-8AEB-E5989EB3BDD4}"/>
              </a:ext>
            </a:extLst>
          </p:cNvPr>
          <p:cNvSpPr/>
          <p:nvPr/>
        </p:nvSpPr>
        <p:spPr>
          <a:xfrm>
            <a:off x="4506898" y="4706646"/>
            <a:ext cx="1047564" cy="585926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907756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Back-end Applications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401638" y="1152793"/>
            <a:ext cx="8742362" cy="224169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de-DE" b="1" dirty="0"/>
              <a:t>Monolingual ASR Systems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One low-resourced and one high-resourced language as mixed languages in our case 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Monolingual resources of the highly resourced language, Dutch in this case, provides better ASR performance compared to a bilingual ASR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The multilingual training approach can also help with the recognition of Frisian-only segments, which will also be better than a bilingual ASR</a:t>
            </a:r>
          </a:p>
          <a:p>
            <a:pPr>
              <a:lnSpc>
                <a:spcPct val="100000"/>
              </a:lnSpc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de-DE" dirty="0"/>
              <a:t>Higher</a:t>
            </a:r>
            <a:r>
              <a:rPr lang="en-US" dirty="0"/>
              <a:t> ASR accuracy implies better automatic transcription given a decent LR/LD performance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7876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>
          <a:xfrm>
            <a:off x="401639" y="231775"/>
            <a:ext cx="8585608" cy="982663"/>
          </a:xfrm>
        </p:spPr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Overview of Automatic Annotation Approaches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AD9E99C6-2CCD-4AB4-9DCA-7288C20075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38"/>
            <a:ext cx="9144000" cy="5363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EF9DA9-3FE4-43DA-8FA0-9828F5EB1902}"/>
              </a:ext>
            </a:extLst>
          </p:cNvPr>
          <p:cNvSpPr/>
          <p:nvPr/>
        </p:nvSpPr>
        <p:spPr>
          <a:xfrm>
            <a:off x="5789721" y="2462822"/>
            <a:ext cx="1047564" cy="585926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546AF9-06FB-4EFA-8E01-3313B76EA8B2}"/>
              </a:ext>
            </a:extLst>
          </p:cNvPr>
          <p:cNvSpPr/>
          <p:nvPr/>
        </p:nvSpPr>
        <p:spPr>
          <a:xfrm>
            <a:off x="5737937" y="3215932"/>
            <a:ext cx="1047564" cy="585926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D9FE18-7B71-4FD8-9046-2986B473E26B}"/>
              </a:ext>
            </a:extLst>
          </p:cNvPr>
          <p:cNvSpPr/>
          <p:nvPr/>
        </p:nvSpPr>
        <p:spPr>
          <a:xfrm>
            <a:off x="6662691" y="5813858"/>
            <a:ext cx="1047564" cy="585926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F45BDF-8718-490A-8AEB-E5989EB3BDD4}"/>
              </a:ext>
            </a:extLst>
          </p:cNvPr>
          <p:cNvSpPr/>
          <p:nvPr/>
        </p:nvSpPr>
        <p:spPr>
          <a:xfrm>
            <a:off x="5746815" y="4934473"/>
            <a:ext cx="1047564" cy="585926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E39DF3-55D9-4155-897E-6137CA2C2720}"/>
              </a:ext>
            </a:extLst>
          </p:cNvPr>
          <p:cNvSpPr/>
          <p:nvPr/>
        </p:nvSpPr>
        <p:spPr>
          <a:xfrm>
            <a:off x="4654858" y="1567658"/>
            <a:ext cx="1047564" cy="585926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580325-B699-480C-9C1C-70AA00CD2184}"/>
              </a:ext>
            </a:extLst>
          </p:cNvPr>
          <p:cNvSpPr/>
          <p:nvPr/>
        </p:nvSpPr>
        <p:spPr>
          <a:xfrm>
            <a:off x="6840254" y="4078548"/>
            <a:ext cx="1047564" cy="585926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7075228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Back-end Applications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401638" y="1152793"/>
            <a:ext cx="8493787" cy="224169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de-DE" b="1" dirty="0"/>
              <a:t>Language Model (LM) Rescoring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In previous work, the automatic transcriptions extracted with and without the rescoring stage have given similar results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de-DE" dirty="0"/>
              <a:t>R</a:t>
            </a:r>
            <a:r>
              <a:rPr lang="en-US" dirty="0" err="1"/>
              <a:t>escoring</a:t>
            </a:r>
            <a:r>
              <a:rPr lang="en-US" dirty="0"/>
              <a:t> was performed with a bilingual LM which has a higher perplexity compared to the monolingual LMs</a:t>
            </a:r>
          </a:p>
          <a:p>
            <a:pPr>
              <a:lnSpc>
                <a:spcPct val="100000"/>
              </a:lnSpc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In this work, we include the rescoring stage expecting more significant improvements in transcription quality by using monolingual LMs for rescoring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4617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>
          <a:xfrm>
            <a:off x="385762" y="2873375"/>
            <a:ext cx="8758238" cy="7175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Microsoft Sans Serif" charset="0"/>
              </a:rPr>
              <a:t>Experimental Setup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292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Experimental Setup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401638" y="1152793"/>
            <a:ext cx="8742362" cy="2241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ASR: Kaldi nnet models</a:t>
            </a:r>
          </a:p>
          <a:p>
            <a:pPr>
              <a:lnSpc>
                <a:spcPct val="100000"/>
              </a:lnSpc>
            </a:pPr>
            <a:r>
              <a:rPr lang="de-DE" dirty="0"/>
              <a:t>SAD, LR, SR, SD: OLIVE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There are two baseline system: </a:t>
            </a:r>
          </a:p>
          <a:p>
            <a:pPr marL="777875" lvl="1" indent="-4572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ASR trained only on the manually annotated data,</a:t>
            </a:r>
          </a:p>
          <a:p>
            <a:pPr marL="777875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ASR trained using the ML DNN approach trained only on the manually annotated data.</a:t>
            </a:r>
          </a:p>
          <a:p>
            <a:pPr>
              <a:lnSpc>
                <a:spcPct val="100000"/>
              </a:lnSpc>
            </a:pPr>
            <a:r>
              <a:rPr lang="en-US" dirty="0"/>
              <a:t>Other ASR systems incorporate acoustic models trained on the combined (manually + automatically annotated) data</a:t>
            </a:r>
          </a:p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157E7D16-6D46-4ABC-A145-C99EFC24C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38" y="4315502"/>
            <a:ext cx="6049219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4563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Experimental Setup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401638" y="1152793"/>
            <a:ext cx="8742362" cy="224169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These systems are tested on the development and test data of the FAME! speech corpus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The word error rate (%) results are reported separately for Frisian only (</a:t>
            </a:r>
            <a:r>
              <a:rPr lang="en-US" u="sng" dirty="0" err="1"/>
              <a:t>fy</a:t>
            </a:r>
            <a:r>
              <a:rPr lang="en-US" dirty="0"/>
              <a:t>), Dutch only (</a:t>
            </a:r>
            <a:r>
              <a:rPr lang="en-US" dirty="0" err="1"/>
              <a:t>nl</a:t>
            </a:r>
            <a:r>
              <a:rPr lang="en-US" dirty="0"/>
              <a:t>) and mixed (</a:t>
            </a:r>
            <a:r>
              <a:rPr lang="en-US" u="sng" dirty="0" err="1"/>
              <a:t>fy</a:t>
            </a:r>
            <a:r>
              <a:rPr lang="en-US" dirty="0" err="1"/>
              <a:t>-nl</a:t>
            </a:r>
            <a:r>
              <a:rPr lang="en-US" dirty="0"/>
              <a:t>) segments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The overall performance (all) is also provided as a performance indicator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After the ASR experiments, we compare the CS detection performance of these recognizers by using a time-based CS detection accuracy metric</a:t>
            </a:r>
          </a:p>
          <a:p>
            <a:pPr>
              <a:lnSpc>
                <a:spcPct val="100000"/>
              </a:lnSpc>
              <a:spcAft>
                <a:spcPts val="2400"/>
              </a:spcAft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C4C5038A-EAC2-433F-993F-CA81AC596E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9451"/>
            <a:ext cx="9144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16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Microsoft Sans Serif" charset="0"/>
              </a:rPr>
              <a:t>Focus of this talk</a:t>
            </a:r>
            <a:br>
              <a:rPr lang="en-US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401638" y="1152793"/>
            <a:ext cx="8742362" cy="468788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800"/>
              </a:spcAft>
            </a:pPr>
            <a:r>
              <a:rPr lang="de-DE" dirty="0">
                <a:latin typeface="Microsoft Sans Serif" charset="0"/>
              </a:rPr>
              <a:t>FAME! Project: Spoken document retrieval in a radio archive with code-switching (CS) Frisian-Dutch speech</a:t>
            </a:r>
          </a:p>
          <a:p>
            <a:pPr eaLnBrk="1" hangingPunct="1">
              <a:lnSpc>
                <a:spcPct val="100000"/>
              </a:lnSpc>
            </a:pPr>
            <a:r>
              <a:rPr lang="de-DE" dirty="0">
                <a:latin typeface="Microsoft Sans Serif" charset="0"/>
              </a:rPr>
              <a:t>Unlike Dutch, Frisian is a low-resourced language with limited amount of manually annotated speech data</a:t>
            </a:r>
          </a:p>
          <a:p>
            <a:pPr lvl="1" eaLnBrk="1" hangingPunct="1">
              <a:lnSpc>
                <a:spcPct val="100000"/>
              </a:lnSpc>
              <a:spcAft>
                <a:spcPts val="1800"/>
              </a:spcAft>
            </a:pPr>
            <a:r>
              <a:rPr lang="de-DE" dirty="0">
                <a:latin typeface="Microsoft Sans Serif" charset="0"/>
              </a:rPr>
              <a:t>Semi-supervised training is common practice in monolingual scenarios</a:t>
            </a:r>
          </a:p>
          <a:p>
            <a:pPr eaLnBrk="1" hangingPunct="1">
              <a:lnSpc>
                <a:spcPct val="100000"/>
              </a:lnSpc>
              <a:spcAft>
                <a:spcPts val="1800"/>
              </a:spcAft>
            </a:pPr>
            <a:r>
              <a:rPr lang="de-DE" dirty="0">
                <a:latin typeface="Microsoft Sans Serif" charset="0"/>
              </a:rPr>
              <a:t>Contribution of this work: extension of this idea to bilingual scenarios by automatically annotating raw data from the archives containing CS speech</a:t>
            </a:r>
          </a:p>
          <a:p>
            <a:pPr eaLnBrk="1" hangingPunct="1">
              <a:lnSpc>
                <a:spcPct val="100000"/>
              </a:lnSpc>
            </a:pPr>
            <a:r>
              <a:rPr lang="de-DE" dirty="0">
                <a:latin typeface="Microsoft Sans Serif" charset="0"/>
              </a:rPr>
              <a:t>Relevant applications given the bilingual nature of the data </a:t>
            </a:r>
          </a:p>
          <a:p>
            <a:pPr lvl="1" eaLnBrk="1" hangingPunct="1">
              <a:lnSpc>
                <a:spcPct val="100000"/>
              </a:lnSpc>
            </a:pPr>
            <a:r>
              <a:rPr lang="de-DE" dirty="0">
                <a:latin typeface="Microsoft Sans Serif" charset="0"/>
              </a:rPr>
              <a:t>Bilingual automatic speech recognition (ASR)</a:t>
            </a:r>
          </a:p>
          <a:p>
            <a:pPr lvl="1" eaLnBrk="1" hangingPunct="1">
              <a:lnSpc>
                <a:spcPct val="100000"/>
              </a:lnSpc>
            </a:pPr>
            <a:r>
              <a:rPr lang="de-DE" dirty="0">
                <a:latin typeface="Microsoft Sans Serif" charset="0"/>
              </a:rPr>
              <a:t>Speaker diarization/linking on longitudinal data</a:t>
            </a:r>
          </a:p>
          <a:p>
            <a:pPr lvl="1" eaLnBrk="1" hangingPunct="1">
              <a:lnSpc>
                <a:spcPct val="100000"/>
              </a:lnSpc>
              <a:spcAft>
                <a:spcPts val="1800"/>
              </a:spcAft>
            </a:pPr>
            <a:r>
              <a:rPr lang="de-DE" dirty="0">
                <a:latin typeface="Microsoft Sans Serif" charset="0"/>
              </a:rPr>
              <a:t>Language diarization/recognition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679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>
          <a:xfrm>
            <a:off x="385762" y="2873375"/>
            <a:ext cx="8758238" cy="7175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Microsoft Sans Serif" charset="0"/>
              </a:rPr>
              <a:t>ASR Results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7184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ASR Results – I: Speaker labeling w/o LR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4C8EE2B8-54C5-4390-AD13-F66721184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" y="1214437"/>
            <a:ext cx="9028191" cy="3205213"/>
          </a:xfrm>
          <a:prstGeom prst="rect">
            <a:avLst/>
          </a:prstGeom>
        </p:spPr>
      </p:pic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80A1280-7318-4924-A9F0-B0238A0709C8}"/>
              </a:ext>
            </a:extLst>
          </p:cNvPr>
          <p:cNvSpPr txBox="1">
            <a:spLocks/>
          </p:cNvSpPr>
          <p:nvPr/>
        </p:nvSpPr>
        <p:spPr bwMode="auto">
          <a:xfrm>
            <a:off x="401638" y="4641725"/>
            <a:ext cx="8742362" cy="224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20675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24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1pPr>
            <a:lvl2pPr marL="6413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2pPr>
            <a:lvl3pPr marL="963613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Arial" charset="0"/>
              <a:buChar char="•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3pPr>
            <a:lvl4pPr marL="1284288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4pPr>
            <a:lvl5pPr marL="16065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16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5pPr>
            <a:lvl6pPr marL="1928744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6pPr>
            <a:lvl7pPr marL="2250201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7pPr>
            <a:lvl8pPr marL="2571659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8pPr>
            <a:lvl9pPr marL="2893116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>
              <a:lnSpc>
                <a:spcPct val="100000"/>
              </a:lnSpc>
            </a:pPr>
            <a:r>
              <a:rPr lang="de-DE" kern="0" dirty="0"/>
              <a:t>The first baseline system provides the total WER of 36.7%, while ML DNN training reduces the total WER to 34.7%</a:t>
            </a:r>
          </a:p>
        </p:txBody>
      </p:sp>
    </p:spTree>
    <p:extLst>
      <p:ext uri="{BB962C8B-B14F-4D97-AF65-F5344CB8AC3E}">
        <p14:creationId xmlns:p14="http://schemas.microsoft.com/office/powerpoint/2010/main" val="323404361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ASR Results – I: Speaker labeling w/o LR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401638" y="4641725"/>
            <a:ext cx="8742362" cy="2241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The first baseline system provides the total WER of 36.7%, while ML DNN training reduces the total WER to 34.7%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4C8EE2B8-54C5-4390-AD13-F66721184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" y="1214437"/>
            <a:ext cx="9028191" cy="320521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2C1E273-AFC6-49D5-814E-AFE8554C948C}"/>
              </a:ext>
            </a:extLst>
          </p:cNvPr>
          <p:cNvSpPr/>
          <p:nvPr/>
        </p:nvSpPr>
        <p:spPr>
          <a:xfrm rot="5400000">
            <a:off x="7537141" y="1468830"/>
            <a:ext cx="2024109" cy="532660"/>
          </a:xfrm>
          <a:prstGeom prst="rightArrow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5844542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ASR Results – I: Speaker labeling w/o LR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401638" y="4641725"/>
            <a:ext cx="8742362" cy="2241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The first baseline system provides the total WER of 36.7%, while ML DNN training reduces the total WER to 34.7%</a:t>
            </a:r>
          </a:p>
          <a:p>
            <a:pPr>
              <a:lnSpc>
                <a:spcPct val="100000"/>
              </a:lnSpc>
            </a:pPr>
            <a:r>
              <a:rPr lang="de-DE" dirty="0"/>
              <a:t>Adding only automatically transcribed data with pseudo speaker labels (sad-sd) reduces the total WER to 33.6% 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4C8EE2B8-54C5-4390-AD13-F66721184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" y="1214437"/>
            <a:ext cx="9028191" cy="3205213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B2627004-7279-45FC-9CF3-49502CBAB6A2}"/>
              </a:ext>
            </a:extLst>
          </p:cNvPr>
          <p:cNvSpPr/>
          <p:nvPr/>
        </p:nvSpPr>
        <p:spPr>
          <a:xfrm>
            <a:off x="8389398" y="914399"/>
            <a:ext cx="168676" cy="2175029"/>
          </a:xfrm>
          <a:prstGeom prst="downArrow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696107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ASR Results – I: Speaker labeling w/o LR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401638" y="4641725"/>
            <a:ext cx="8742362" cy="2241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Bilingual rescoring helps further with a total WER of 33.1%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4C8EE2B8-54C5-4390-AD13-F66721184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" y="1214437"/>
            <a:ext cx="9028191" cy="3205213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B2627004-7279-45FC-9CF3-49502CBAB6A2}"/>
              </a:ext>
            </a:extLst>
          </p:cNvPr>
          <p:cNvSpPr/>
          <p:nvPr/>
        </p:nvSpPr>
        <p:spPr>
          <a:xfrm>
            <a:off x="8520005" y="1001240"/>
            <a:ext cx="168676" cy="2175029"/>
          </a:xfrm>
          <a:prstGeom prst="downArrow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3592111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ASR Results – I: Speaker labeling w/o LR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401638" y="4641725"/>
            <a:ext cx="8742362" cy="2241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Bilingual rescoring helps further with a total WER of 33.1%</a:t>
            </a:r>
          </a:p>
          <a:p>
            <a:pPr>
              <a:lnSpc>
                <a:spcPct val="100000"/>
              </a:lnSpc>
            </a:pPr>
            <a:r>
              <a:rPr lang="de-DE" dirty="0"/>
              <a:t>Acoustic models obtained on the data with speaker linking and bilingual rescoring provides the best performance with a total WER of 32.9% (henceforth the best performing bilingual pipeline)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4C8EE2B8-54C5-4390-AD13-F66721184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" y="1214437"/>
            <a:ext cx="9028191" cy="3205213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B2627004-7279-45FC-9CF3-49502CBAB6A2}"/>
              </a:ext>
            </a:extLst>
          </p:cNvPr>
          <p:cNvSpPr/>
          <p:nvPr/>
        </p:nvSpPr>
        <p:spPr>
          <a:xfrm>
            <a:off x="8774307" y="1027874"/>
            <a:ext cx="168676" cy="2175029"/>
          </a:xfrm>
          <a:prstGeom prst="downArrow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30762217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ASR Results – I: Speaker labeling w/o LR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401638" y="4641725"/>
            <a:ext cx="8742362" cy="2241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The performance gains are obtained on the monolingual segments namely (fy) and (nl)</a:t>
            </a:r>
          </a:p>
          <a:p>
            <a:pPr>
              <a:lnSpc>
                <a:spcPct val="100000"/>
              </a:lnSpc>
            </a:pPr>
            <a:r>
              <a:rPr lang="de-DE" dirty="0"/>
              <a:t>Segments with switches (fy-nl) are still challenging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4C8EE2B8-54C5-4390-AD13-F66721184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" y="1214437"/>
            <a:ext cx="9028191" cy="320521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BEE90E2-3931-430B-99A3-603BDCE11271}"/>
              </a:ext>
            </a:extLst>
          </p:cNvPr>
          <p:cNvSpPr/>
          <p:nvPr/>
        </p:nvSpPr>
        <p:spPr>
          <a:xfrm rot="5400000">
            <a:off x="1127463" y="1538659"/>
            <a:ext cx="2024109" cy="532660"/>
          </a:xfrm>
          <a:prstGeom prst="rightArrow">
            <a:avLst/>
          </a:prstGeom>
          <a:solidFill>
            <a:srgbClr val="66C705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B5D4DB5-B699-44B7-BF70-64F13F34B58E}"/>
              </a:ext>
            </a:extLst>
          </p:cNvPr>
          <p:cNvSpPr/>
          <p:nvPr/>
        </p:nvSpPr>
        <p:spPr>
          <a:xfrm rot="5400000">
            <a:off x="56831" y="1960161"/>
            <a:ext cx="2024109" cy="532660"/>
          </a:xfrm>
          <a:prstGeom prst="rightArrow">
            <a:avLst/>
          </a:prstGeom>
          <a:solidFill>
            <a:srgbClr val="66C705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713A270-E66E-4992-B766-7FBD929199B7}"/>
              </a:ext>
            </a:extLst>
          </p:cNvPr>
          <p:cNvSpPr/>
          <p:nvPr/>
        </p:nvSpPr>
        <p:spPr>
          <a:xfrm rot="5400000">
            <a:off x="3760765" y="1960161"/>
            <a:ext cx="2024109" cy="532660"/>
          </a:xfrm>
          <a:prstGeom prst="rightArrow">
            <a:avLst/>
          </a:prstGeom>
          <a:solidFill>
            <a:srgbClr val="66C705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2498A8-5485-47A5-94E0-A2549E3C2FAF}"/>
              </a:ext>
            </a:extLst>
          </p:cNvPr>
          <p:cNvSpPr/>
          <p:nvPr/>
        </p:nvSpPr>
        <p:spPr>
          <a:xfrm rot="5400000">
            <a:off x="4831396" y="1662573"/>
            <a:ext cx="2024109" cy="532660"/>
          </a:xfrm>
          <a:prstGeom prst="rightArrow">
            <a:avLst/>
          </a:prstGeom>
          <a:solidFill>
            <a:srgbClr val="66C705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6390DE6-A366-49FF-86B6-DDA88595EA74}"/>
              </a:ext>
            </a:extLst>
          </p:cNvPr>
          <p:cNvSpPr/>
          <p:nvPr/>
        </p:nvSpPr>
        <p:spPr>
          <a:xfrm rot="5400000">
            <a:off x="2340267" y="948106"/>
            <a:ext cx="1161169" cy="532660"/>
          </a:xfrm>
          <a:prstGeom prst="right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3F97EC9-0F99-48F0-9E69-9AA2701FEB04}"/>
              </a:ext>
            </a:extLst>
          </p:cNvPr>
          <p:cNvSpPr/>
          <p:nvPr/>
        </p:nvSpPr>
        <p:spPr>
          <a:xfrm rot="5400000">
            <a:off x="6135021" y="726032"/>
            <a:ext cx="1161169" cy="532660"/>
          </a:xfrm>
          <a:prstGeom prst="right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932540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ASR Results – II: Speaker labeling with LR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401638" y="4393149"/>
            <a:ext cx="8893282" cy="2241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Language recognition followed by speaker labeling yields worse results in general</a:t>
            </a:r>
          </a:p>
          <a:p>
            <a:pPr>
              <a:lnSpc>
                <a:spcPct val="100000"/>
              </a:lnSpc>
            </a:pPr>
            <a:r>
              <a:rPr lang="de-DE" dirty="0"/>
              <a:t>The annotation accuracy in this setting highly depends on the language homogeneity in speaker-labeled segments</a:t>
            </a:r>
          </a:p>
          <a:p>
            <a:pPr>
              <a:lnSpc>
                <a:spcPct val="100000"/>
              </a:lnSpc>
            </a:pPr>
            <a:r>
              <a:rPr lang="de-DE" dirty="0"/>
              <a:t>Monolingual speaker assumption was not also realistic given that there are 10 bilingual speaker in the reference data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F2B45C8D-F6F0-4DBA-BDE7-08F739AEF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" y="1250433"/>
            <a:ext cx="9016200" cy="320393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8FAE927-DE88-47BE-A7C5-FEAACF78D277}"/>
              </a:ext>
            </a:extLst>
          </p:cNvPr>
          <p:cNvSpPr/>
          <p:nvPr/>
        </p:nvSpPr>
        <p:spPr>
          <a:xfrm rot="5400000">
            <a:off x="7537141" y="1468830"/>
            <a:ext cx="2024109" cy="532660"/>
          </a:xfrm>
          <a:prstGeom prst="rightArrow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723848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ASR Results – III: Language labeling after SAD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401637" y="4446416"/>
            <a:ext cx="9150735" cy="2241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When language labeling is performed first, results get better</a:t>
            </a:r>
          </a:p>
          <a:p>
            <a:pPr>
              <a:lnSpc>
                <a:spcPct val="100000"/>
              </a:lnSpc>
            </a:pPr>
            <a:r>
              <a:rPr lang="de-DE" dirty="0"/>
              <a:t>ASR trained on sad-ld-sd-res has a total WER of 32.7%</a:t>
            </a:r>
          </a:p>
          <a:p>
            <a:pPr>
              <a:lnSpc>
                <a:spcPct val="100000"/>
              </a:lnSpc>
            </a:pPr>
            <a:r>
              <a:rPr lang="de-DE" dirty="0"/>
              <a:t>This is the lowest total WER obtained so far (henceforth the best performing monolingual pipeline)</a:t>
            </a:r>
          </a:p>
          <a:p>
            <a:pPr>
              <a:lnSpc>
                <a:spcPct val="100000"/>
              </a:lnSpc>
            </a:pPr>
            <a:r>
              <a:rPr lang="de-DE" dirty="0"/>
              <a:t>Speaker linking did not bring further improvements in this scenario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81330C48-843B-450A-B45C-CF6C74A34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0" y="1196385"/>
            <a:ext cx="9060194" cy="323356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8DE059AC-4749-4360-938C-5B3999459EA0}"/>
              </a:ext>
            </a:extLst>
          </p:cNvPr>
          <p:cNvSpPr/>
          <p:nvPr/>
        </p:nvSpPr>
        <p:spPr>
          <a:xfrm>
            <a:off x="8537761" y="1002370"/>
            <a:ext cx="168676" cy="2175029"/>
          </a:xfrm>
          <a:prstGeom prst="downArrow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1637361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ASR Results – IV: ML DNN training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401637" y="4490800"/>
            <a:ext cx="8723948" cy="2241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We pick the best performing monolingual (sad-ld-sd-res) and bilingual (sad-sd-sl-res) pipeline and apply ML DNN training to investigate the effects on WER and CS detection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3EE6229F-8104-48E9-9E65-207871BDA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" y="1236581"/>
            <a:ext cx="9107171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672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>
          <a:xfrm>
            <a:off x="385762" y="2873375"/>
            <a:ext cx="8758238" cy="7175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Aft>
                <a:spcPts val="1200"/>
              </a:spcAft>
            </a:pPr>
            <a:r>
              <a:rPr lang="de-DE" dirty="0">
                <a:latin typeface="Microsoft Sans Serif" charset="0"/>
              </a:rPr>
              <a:t>Frisian language &amp; FAME! CS speech corpus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7772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ASR Results – IV: ML DNN training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401638" y="4490800"/>
            <a:ext cx="8742362" cy="22416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We pick the best performing monolingual (sad-ld-sd-res) and bilingual (sad-sd-sl-res) pipeline and apply ML DNN training to investigate the effects on WER and CS detection</a:t>
            </a:r>
          </a:p>
          <a:p>
            <a:pPr>
              <a:lnSpc>
                <a:spcPct val="100000"/>
              </a:lnSpc>
            </a:pPr>
            <a:r>
              <a:rPr lang="de-DE" dirty="0"/>
              <a:t>Marginal improvements are obtained compared to the systems trained only on the combined data with the lowest total WER of 32.5% provided by ML DNN (sad-ld-sd-res)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3EE6229F-8104-48E9-9E65-207871BDA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" y="1236581"/>
            <a:ext cx="9107171" cy="3248478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E3F17F36-A488-4B83-B963-708D72EF4129}"/>
              </a:ext>
            </a:extLst>
          </p:cNvPr>
          <p:cNvSpPr/>
          <p:nvPr/>
        </p:nvSpPr>
        <p:spPr>
          <a:xfrm>
            <a:off x="8830724" y="1055638"/>
            <a:ext cx="168676" cy="2175029"/>
          </a:xfrm>
          <a:prstGeom prst="downArrow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862237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>
          <a:xfrm>
            <a:off x="385762" y="2873375"/>
            <a:ext cx="8758238" cy="7175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Microsoft Sans Serif" charset="0"/>
              </a:rPr>
              <a:t>CS Detection Results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2390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CS Detection Results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03AAC2BF-40EB-4014-AA34-8B9ACE5CCC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966" y="1353409"/>
            <a:ext cx="5513033" cy="5504591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78B1C70-EACB-4C7B-9795-CE8926D94147}"/>
              </a:ext>
            </a:extLst>
          </p:cNvPr>
          <p:cNvSpPr txBox="1">
            <a:spLocks/>
          </p:cNvSpPr>
          <p:nvPr/>
        </p:nvSpPr>
        <p:spPr bwMode="auto">
          <a:xfrm>
            <a:off x="11772" y="1214439"/>
            <a:ext cx="3734605" cy="566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20675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24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1pPr>
            <a:lvl2pPr marL="6413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2pPr>
            <a:lvl3pPr marL="963613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Arial" charset="0"/>
              <a:buChar char="•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3pPr>
            <a:lvl4pPr marL="1284288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4pPr>
            <a:lvl5pPr marL="16065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16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5pPr>
            <a:lvl6pPr marL="1928744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6pPr>
            <a:lvl7pPr marL="2250201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7pPr>
            <a:lvl8pPr marL="2571659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8pPr>
            <a:lvl9pPr marL="2893116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de-DE" kern="0" dirty="0"/>
              <a:t>ML DNN training has an adverse impact on the CS detection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de-DE" kern="0" dirty="0"/>
              <a:t>Including a third language in the training reduces the quality of assigned language tags</a:t>
            </a:r>
          </a:p>
        </p:txBody>
      </p:sp>
    </p:spTree>
    <p:extLst>
      <p:ext uri="{BB962C8B-B14F-4D97-AF65-F5344CB8AC3E}">
        <p14:creationId xmlns:p14="http://schemas.microsoft.com/office/powerpoint/2010/main" val="295537099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CS Detection Results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11772" y="1214439"/>
            <a:ext cx="3734605" cy="566897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de-DE" dirty="0"/>
              <a:t>ML DNN training has an adverse impact on the CS detection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de-DE" dirty="0"/>
              <a:t>Including a third language in the training reduces the quality of assigned language tags</a:t>
            </a:r>
          </a:p>
          <a:p>
            <a:pPr>
              <a:lnSpc>
                <a:spcPct val="100000"/>
              </a:lnSpc>
            </a:pPr>
            <a:r>
              <a:rPr lang="de-DE" dirty="0"/>
              <a:t>ASR trained only on the sad-ld-sd-res data has the best CS detection with an EER of 8.1% on devel and 3.9% on test data 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03AAC2BF-40EB-4014-AA34-8B9ACE5CCC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966" y="1353409"/>
            <a:ext cx="5513033" cy="5504591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2CDE55B6-E04D-467C-90A9-2D6012AB301E}"/>
              </a:ext>
            </a:extLst>
          </p:cNvPr>
          <p:cNvSpPr/>
          <p:nvPr/>
        </p:nvSpPr>
        <p:spPr>
          <a:xfrm>
            <a:off x="5137613" y="2857805"/>
            <a:ext cx="168676" cy="2175029"/>
          </a:xfrm>
          <a:prstGeom prst="downArrow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FCF1773-79D2-4C76-8D3E-7AB2EECD890C}"/>
              </a:ext>
            </a:extLst>
          </p:cNvPr>
          <p:cNvSpPr/>
          <p:nvPr/>
        </p:nvSpPr>
        <p:spPr>
          <a:xfrm>
            <a:off x="6220084" y="2078050"/>
            <a:ext cx="168676" cy="2175029"/>
          </a:xfrm>
          <a:prstGeom prst="downArrow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303741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>
          <a:xfrm>
            <a:off x="385762" y="2873375"/>
            <a:ext cx="8758238" cy="7175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Microsoft Sans Serif" charset="0"/>
              </a:rPr>
              <a:t>Employing Other Acoustic and Textual Data Resources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360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Some More Acoustic Data...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78B1C70-EACB-4C7B-9795-CE8926D94147}"/>
              </a:ext>
            </a:extLst>
          </p:cNvPr>
          <p:cNvSpPr txBox="1">
            <a:spLocks/>
          </p:cNvSpPr>
          <p:nvPr/>
        </p:nvSpPr>
        <p:spPr bwMode="auto">
          <a:xfrm>
            <a:off x="11772" y="1214438"/>
            <a:ext cx="9132228" cy="566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20675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24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1pPr>
            <a:lvl2pPr marL="6413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2pPr>
            <a:lvl3pPr marL="963613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Arial" charset="0"/>
              <a:buChar char="•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3pPr>
            <a:lvl4pPr marL="1284288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4pPr>
            <a:lvl5pPr marL="16065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16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5pPr>
            <a:lvl6pPr marL="1928744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6pPr>
            <a:lvl7pPr marL="2250201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7pPr>
            <a:lvl8pPr marL="2571659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8pPr>
            <a:lvl9pPr marL="2893116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Increased amount of CS speech training data: we can benefit from monolingual speech from the high-resourced language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Dutch and Flemish speech data from the Spoken Dutch Corpus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Diverse speech material including conversations, interviews, lectures, debates, read speech and broadcast news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Other ways of increasing acoustic data: standard </a:t>
            </a:r>
            <a:r>
              <a:rPr lang="en-US" b="1" dirty="0"/>
              <a:t>3-fold data augmentation</a:t>
            </a:r>
            <a:r>
              <a:rPr lang="en-US" dirty="0"/>
              <a:t> by creating two copies of a database with x0.9 and x1.1 speed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/>
          </a:p>
        </p:txBody>
      </p:sp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FAFA5151-3BFA-4580-85A2-ECE651FF45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4596655"/>
            <a:ext cx="5362575" cy="20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0926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...and More Sophisticated Acoustic Models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78B1C70-EACB-4C7B-9795-CE8926D94147}"/>
              </a:ext>
            </a:extLst>
          </p:cNvPr>
          <p:cNvSpPr txBox="1">
            <a:spLocks/>
          </p:cNvSpPr>
          <p:nvPr/>
        </p:nvSpPr>
        <p:spPr bwMode="auto">
          <a:xfrm>
            <a:off x="11772" y="1214438"/>
            <a:ext cx="9132228" cy="566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20675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24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1pPr>
            <a:lvl2pPr marL="6413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2pPr>
            <a:lvl3pPr marL="963613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Arial" charset="0"/>
              <a:buChar char="•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3pPr>
            <a:lvl4pPr marL="1284288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4pPr>
            <a:lvl5pPr marL="16065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16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5pPr>
            <a:lvl6pPr marL="1928744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6pPr>
            <a:lvl7pPr marL="2250201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7pPr>
            <a:lvl8pPr marL="2571659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8pPr>
            <a:lvl9pPr marL="2893116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Increased amount of CS speech training data: we can benefit from more sophisticated neural network architectures consisting of time-delay and recurrent layers which were ineffective before</a:t>
            </a:r>
          </a:p>
        </p:txBody>
      </p:sp>
    </p:spTree>
    <p:extLst>
      <p:ext uri="{BB962C8B-B14F-4D97-AF65-F5344CB8AC3E}">
        <p14:creationId xmlns:p14="http://schemas.microsoft.com/office/powerpoint/2010/main" val="349684425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...and More Sophisticated Acoustic Models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78B1C70-EACB-4C7B-9795-CE8926D94147}"/>
              </a:ext>
            </a:extLst>
          </p:cNvPr>
          <p:cNvSpPr txBox="1">
            <a:spLocks/>
          </p:cNvSpPr>
          <p:nvPr/>
        </p:nvSpPr>
        <p:spPr bwMode="auto">
          <a:xfrm>
            <a:off x="11772" y="1214438"/>
            <a:ext cx="9132228" cy="566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20675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24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1pPr>
            <a:lvl2pPr marL="6413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2pPr>
            <a:lvl3pPr marL="963613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Arial" charset="0"/>
              <a:buChar char="•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3pPr>
            <a:lvl4pPr marL="1284288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4pPr>
            <a:lvl5pPr marL="16065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16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5pPr>
            <a:lvl6pPr marL="1928744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6pPr>
            <a:lvl7pPr marL="2250201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7pPr>
            <a:lvl8pPr marL="2571659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8pPr>
            <a:lvl9pPr marL="2893116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Increased amount of CS speech training data: we can benefit from more sophisticated neural network architectures consisting of time-delay and recurrent layers which were ineffective before</a:t>
            </a:r>
          </a:p>
        </p:txBody>
      </p:sp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D97CEB03-A8F2-4481-92E6-CC50EE9E83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41" y="4943475"/>
            <a:ext cx="4547209" cy="1775455"/>
          </a:xfrm>
          <a:prstGeom prst="rect">
            <a:avLst/>
          </a:prstGeom>
        </p:spPr>
      </p:pic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15B5FB53-9AEA-424E-8DB3-1B56B083DC4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" y="2439202"/>
            <a:ext cx="9036978" cy="23876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F5068CF-5E5C-4079-82D9-B888F1B2AA5C}"/>
              </a:ext>
            </a:extLst>
          </p:cNvPr>
          <p:cNvSpPr/>
          <p:nvPr/>
        </p:nvSpPr>
        <p:spPr>
          <a:xfrm rot="16200000">
            <a:off x="8058810" y="3875768"/>
            <a:ext cx="1367106" cy="585926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030783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What about the language model?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78B1C70-EACB-4C7B-9795-CE8926D94147}"/>
              </a:ext>
            </a:extLst>
          </p:cNvPr>
          <p:cNvSpPr txBox="1">
            <a:spLocks/>
          </p:cNvSpPr>
          <p:nvPr/>
        </p:nvSpPr>
        <p:spPr bwMode="auto">
          <a:xfrm>
            <a:off x="11772" y="1214438"/>
            <a:ext cx="9132228" cy="566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20675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24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1pPr>
            <a:lvl2pPr marL="6413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2pPr>
            <a:lvl3pPr marL="963613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Arial" charset="0"/>
              <a:buChar char="•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3pPr>
            <a:lvl4pPr marL="1284288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4pPr>
            <a:lvl5pPr marL="16065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16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5pPr>
            <a:lvl6pPr marL="1928744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6pPr>
            <a:lvl7pPr marL="2250201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7pPr>
            <a:lvl8pPr marL="2571659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8pPr>
            <a:lvl9pPr marL="2893116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Enrich the language model with more CS text which is almost non-existent in practice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We look for ways of creating CS text using the transcriptions of the training speech corpus (140k) as reference</a:t>
            </a:r>
          </a:p>
          <a:p>
            <a:pPr marL="777875" lvl="1" indent="-457200">
              <a:lnSpc>
                <a:spcPct val="100000"/>
              </a:lnSpc>
              <a:spcAft>
                <a:spcPts val="0"/>
              </a:spcAft>
              <a:buAutoNum type="arabicParenR"/>
            </a:pPr>
            <a:r>
              <a:rPr lang="en-US" dirty="0"/>
              <a:t>Text generation using LSTM-LM trained on CS text</a:t>
            </a:r>
          </a:p>
          <a:p>
            <a:pPr marL="777875" lvl="1" indent="-457200">
              <a:lnSpc>
                <a:spcPct val="100000"/>
              </a:lnSpc>
              <a:spcAft>
                <a:spcPts val="0"/>
              </a:spcAft>
              <a:buAutoNum type="arabicParenR"/>
            </a:pPr>
            <a:r>
              <a:rPr lang="en-US" dirty="0"/>
              <a:t>Use the automatically generated transcriptions</a:t>
            </a:r>
          </a:p>
          <a:p>
            <a:pPr marL="777875" lvl="1" indent="-457200">
              <a:lnSpc>
                <a:spcPct val="100000"/>
              </a:lnSpc>
              <a:spcAft>
                <a:spcPts val="0"/>
              </a:spcAft>
              <a:buAutoNum type="arabicParenR"/>
            </a:pPr>
            <a:r>
              <a:rPr lang="en-US" dirty="0"/>
              <a:t>Machine translation to create text using transcriptions of Dutch speech</a:t>
            </a:r>
          </a:p>
        </p:txBody>
      </p:sp>
    </p:spTree>
    <p:extLst>
      <p:ext uri="{BB962C8B-B14F-4D97-AF65-F5344CB8AC3E}">
        <p14:creationId xmlns:p14="http://schemas.microsoft.com/office/powerpoint/2010/main" val="9300982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What about the language model?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78B1C70-EACB-4C7B-9795-CE8926D94147}"/>
              </a:ext>
            </a:extLst>
          </p:cNvPr>
          <p:cNvSpPr txBox="1">
            <a:spLocks/>
          </p:cNvSpPr>
          <p:nvPr/>
        </p:nvSpPr>
        <p:spPr bwMode="auto">
          <a:xfrm>
            <a:off x="11772" y="1214438"/>
            <a:ext cx="9132228" cy="566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20675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24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1pPr>
            <a:lvl2pPr marL="6413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2pPr>
            <a:lvl3pPr marL="963613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Arial" charset="0"/>
              <a:buChar char="•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3pPr>
            <a:lvl4pPr marL="1284288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4pPr>
            <a:lvl5pPr marL="16065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16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5pPr>
            <a:lvl6pPr marL="1928744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6pPr>
            <a:lvl7pPr marL="2250201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7pPr>
            <a:lvl8pPr marL="2571659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8pPr>
            <a:lvl9pPr marL="2893116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Enrich the language model with more CS text which is almost non-existent in practice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We look for ways of creating CS text using the transcriptions of the training speech corpus (140k) as reference</a:t>
            </a:r>
          </a:p>
          <a:p>
            <a:pPr marL="777875" lvl="1" indent="-457200">
              <a:lnSpc>
                <a:spcPct val="100000"/>
              </a:lnSpc>
              <a:spcAft>
                <a:spcPts val="0"/>
              </a:spcAft>
              <a:buAutoNum type="arabicParenR"/>
            </a:pPr>
            <a:r>
              <a:rPr lang="en-US" dirty="0">
                <a:solidFill>
                  <a:srgbClr val="FF0000"/>
                </a:solidFill>
              </a:rPr>
              <a:t>Text generation using LSTM-LM trained on CS text</a:t>
            </a:r>
          </a:p>
          <a:p>
            <a:pPr marL="777875" lvl="1" indent="-457200">
              <a:lnSpc>
                <a:spcPct val="100000"/>
              </a:lnSpc>
              <a:spcAft>
                <a:spcPts val="0"/>
              </a:spcAft>
              <a:buAutoNum type="arabicParenR"/>
            </a:pPr>
            <a:r>
              <a:rPr lang="en-US" dirty="0"/>
              <a:t>Use the automatically generated transcriptions</a:t>
            </a:r>
          </a:p>
          <a:p>
            <a:pPr marL="777875" lvl="1" indent="-457200">
              <a:lnSpc>
                <a:spcPct val="100000"/>
              </a:lnSpc>
              <a:spcAft>
                <a:spcPts val="0"/>
              </a:spcAft>
              <a:buAutoNum type="arabicParenR"/>
            </a:pPr>
            <a:r>
              <a:rPr lang="en-US" dirty="0"/>
              <a:t>Machine translation to create text using transcriptions of Dutch speech </a:t>
            </a:r>
          </a:p>
        </p:txBody>
      </p:sp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FB74A6C5-D32D-43F7-974E-FC952192799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1" y="4111625"/>
            <a:ext cx="8910137" cy="27209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02949F-0685-4AF1-83FE-CA39F2310202}"/>
              </a:ext>
            </a:extLst>
          </p:cNvPr>
          <p:cNvSpPr/>
          <p:nvPr/>
        </p:nvSpPr>
        <p:spPr>
          <a:xfrm>
            <a:off x="116931" y="5057636"/>
            <a:ext cx="8910136" cy="866914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08499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Frisian Language &amp; FAME! CS Speech Corpus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401638" y="1152793"/>
            <a:ext cx="8576899" cy="224169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West Frisian is one of the three Frisian languages (together with East and North Frisian spoken in Germany).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It has approximately half a million bilingual speakers mostly living in the province </a:t>
            </a:r>
            <a:r>
              <a:rPr lang="en-US" dirty="0" err="1"/>
              <a:t>Fryslân</a:t>
            </a:r>
            <a:r>
              <a:rPr lang="en-US" dirty="0"/>
              <a:t> located in the northwest of the Netherlands.</a:t>
            </a:r>
          </a:p>
          <a:p>
            <a:pPr>
              <a:lnSpc>
                <a:spcPct val="100000"/>
              </a:lnSpc>
              <a:spcAft>
                <a:spcPts val="2400"/>
              </a:spcAft>
              <a:buFont typeface="Arial" pitchFamily="34" charset="0"/>
              <a:buChar char="•"/>
            </a:pPr>
            <a:endParaRPr lang="en-US" sz="22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665" y="3300550"/>
            <a:ext cx="4107335" cy="3225392"/>
          </a:xfrm>
          <a:prstGeom prst="rect">
            <a:avLst/>
          </a:prstGeom>
        </p:spPr>
      </p:pic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A812E18C-32E4-47DB-8FA9-0A6300810867}"/>
              </a:ext>
            </a:extLst>
          </p:cNvPr>
          <p:cNvSpPr txBox="1">
            <a:spLocks/>
          </p:cNvSpPr>
          <p:nvPr/>
        </p:nvSpPr>
        <p:spPr bwMode="auto">
          <a:xfrm>
            <a:off x="401638" y="3301051"/>
            <a:ext cx="4916086" cy="224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20675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24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1pPr>
            <a:lvl2pPr marL="6413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2pPr>
            <a:lvl3pPr marL="963613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Arial" charset="0"/>
              <a:buChar char="•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3pPr>
            <a:lvl4pPr marL="1284288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4pPr>
            <a:lvl5pPr marL="16065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16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5pPr>
            <a:lvl6pPr marL="1928744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6pPr>
            <a:lvl7pPr marL="2250201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7pPr>
            <a:lvl8pPr marL="2571659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8pPr>
            <a:lvl9pPr marL="2893116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kern="0" dirty="0"/>
              <a:t>The Frisian speech data has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kern="0" dirty="0"/>
              <a:t>     been collected from the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kern="0" dirty="0"/>
              <a:t>     archives of </a:t>
            </a:r>
            <a:r>
              <a:rPr lang="en-US" kern="0" dirty="0" err="1"/>
              <a:t>Omrop</a:t>
            </a:r>
            <a:r>
              <a:rPr lang="en-US" kern="0" dirty="0"/>
              <a:t> </a:t>
            </a:r>
            <a:r>
              <a:rPr lang="en-US" kern="0" dirty="0" err="1"/>
              <a:t>Fryslân</a:t>
            </a:r>
            <a:endParaRPr lang="en-US" kern="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nl-NL" dirty="0"/>
              <a:t>The annotation protocol </a:t>
            </a:r>
            <a:r>
              <a:rPr lang="en-US" dirty="0"/>
              <a:t>includes three kinds of information:   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Orthographic transcription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Metadata such as dialect, speaker sex and name (if known)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Spoken language information</a:t>
            </a:r>
            <a:endParaRPr lang="de-DE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kern="0" dirty="0"/>
          </a:p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endParaRPr lang="en-US" sz="2200" kern="0" dirty="0"/>
          </a:p>
        </p:txBody>
      </p:sp>
    </p:spTree>
    <p:extLst>
      <p:ext uri="{BB962C8B-B14F-4D97-AF65-F5344CB8AC3E}">
        <p14:creationId xmlns:p14="http://schemas.microsoft.com/office/powerpoint/2010/main" val="258391975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What about the language model?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78B1C70-EACB-4C7B-9795-CE8926D94147}"/>
              </a:ext>
            </a:extLst>
          </p:cNvPr>
          <p:cNvSpPr txBox="1">
            <a:spLocks/>
          </p:cNvSpPr>
          <p:nvPr/>
        </p:nvSpPr>
        <p:spPr bwMode="auto">
          <a:xfrm>
            <a:off x="11772" y="1214438"/>
            <a:ext cx="9132228" cy="566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20675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24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1pPr>
            <a:lvl2pPr marL="6413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2pPr>
            <a:lvl3pPr marL="963613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Arial" charset="0"/>
              <a:buChar char="•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3pPr>
            <a:lvl4pPr marL="1284288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4pPr>
            <a:lvl5pPr marL="16065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16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5pPr>
            <a:lvl6pPr marL="1928744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6pPr>
            <a:lvl7pPr marL="2250201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7pPr>
            <a:lvl8pPr marL="2571659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8pPr>
            <a:lvl9pPr marL="2893116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Enrich the language model with more CS text which is almost non-existent in practice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We look for ways of creating CS text using the transcriptions of the training speech corpus (140k) as reference</a:t>
            </a:r>
          </a:p>
          <a:p>
            <a:pPr marL="777875" lvl="1" indent="-457200">
              <a:lnSpc>
                <a:spcPct val="100000"/>
              </a:lnSpc>
              <a:spcAft>
                <a:spcPts val="0"/>
              </a:spcAft>
              <a:buAutoNum type="arabicParenR"/>
            </a:pPr>
            <a:r>
              <a:rPr lang="en-US" dirty="0"/>
              <a:t>Text generation using LSTM-LM trained on CS text</a:t>
            </a:r>
          </a:p>
          <a:p>
            <a:pPr marL="777875" lvl="1" indent="-457200">
              <a:lnSpc>
                <a:spcPct val="100000"/>
              </a:lnSpc>
              <a:spcAft>
                <a:spcPts val="0"/>
              </a:spcAft>
              <a:buAutoNum type="arabicParenR"/>
            </a:pPr>
            <a:r>
              <a:rPr lang="en-US" dirty="0">
                <a:solidFill>
                  <a:srgbClr val="FF0000"/>
                </a:solidFill>
              </a:rPr>
              <a:t>Use the automatically generated transcriptions</a:t>
            </a:r>
          </a:p>
          <a:p>
            <a:pPr marL="777875" lvl="1" indent="-457200">
              <a:lnSpc>
                <a:spcPct val="100000"/>
              </a:lnSpc>
              <a:spcAft>
                <a:spcPts val="0"/>
              </a:spcAft>
              <a:buAutoNum type="arabicParenR"/>
            </a:pPr>
            <a:r>
              <a:rPr lang="en-US" dirty="0"/>
              <a:t>Machine translation to create text using transcriptions of Dutch speech </a:t>
            </a:r>
          </a:p>
        </p:txBody>
      </p:sp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FB74A6C5-D32D-43F7-974E-FC952192799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1" y="4111625"/>
            <a:ext cx="8910137" cy="27209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D38B92-0D7B-4A60-807E-D5EE891C447A}"/>
              </a:ext>
            </a:extLst>
          </p:cNvPr>
          <p:cNvSpPr/>
          <p:nvPr/>
        </p:nvSpPr>
        <p:spPr>
          <a:xfrm>
            <a:off x="116931" y="5905361"/>
            <a:ext cx="8910136" cy="640080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778740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What about the language model?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78B1C70-EACB-4C7B-9795-CE8926D94147}"/>
              </a:ext>
            </a:extLst>
          </p:cNvPr>
          <p:cNvSpPr txBox="1">
            <a:spLocks/>
          </p:cNvSpPr>
          <p:nvPr/>
        </p:nvSpPr>
        <p:spPr bwMode="auto">
          <a:xfrm>
            <a:off x="11772" y="1214438"/>
            <a:ext cx="9132228" cy="566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20675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24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1pPr>
            <a:lvl2pPr marL="6413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2pPr>
            <a:lvl3pPr marL="963613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Arial" charset="0"/>
              <a:buChar char="•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3pPr>
            <a:lvl4pPr marL="1284288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4pPr>
            <a:lvl5pPr marL="16065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16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5pPr>
            <a:lvl6pPr marL="1928744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6pPr>
            <a:lvl7pPr marL="2250201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7pPr>
            <a:lvl8pPr marL="2571659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8pPr>
            <a:lvl9pPr marL="2893116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Enrich the language model with more CS text which is almost non-existent in practice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We look for ways of creating CS text using the transcriptions of the training speech corpus (140k) as reference</a:t>
            </a:r>
          </a:p>
          <a:p>
            <a:pPr marL="777875" lvl="1" indent="-457200">
              <a:lnSpc>
                <a:spcPct val="100000"/>
              </a:lnSpc>
              <a:spcAft>
                <a:spcPts val="0"/>
              </a:spcAft>
              <a:buAutoNum type="arabicParenR"/>
            </a:pPr>
            <a:r>
              <a:rPr lang="en-US" dirty="0"/>
              <a:t>Text generation using LSTM-LM trained on CS text</a:t>
            </a:r>
          </a:p>
          <a:p>
            <a:pPr marL="777875" lvl="1" indent="-457200">
              <a:lnSpc>
                <a:spcPct val="100000"/>
              </a:lnSpc>
              <a:spcAft>
                <a:spcPts val="0"/>
              </a:spcAft>
              <a:buAutoNum type="arabicParenR"/>
            </a:pPr>
            <a:r>
              <a:rPr lang="en-US" dirty="0"/>
              <a:t>Use the automatically generated transcriptions</a:t>
            </a:r>
          </a:p>
          <a:p>
            <a:pPr marL="777875" lvl="1" indent="-457200">
              <a:lnSpc>
                <a:spcPct val="100000"/>
              </a:lnSpc>
              <a:spcAft>
                <a:spcPts val="0"/>
              </a:spcAft>
              <a:buAutoNum type="arabicParenR"/>
            </a:pPr>
            <a:r>
              <a:rPr lang="en-US" dirty="0">
                <a:solidFill>
                  <a:srgbClr val="FF0000"/>
                </a:solidFill>
              </a:rPr>
              <a:t>Machine translation to create text using transcriptions of Dutch speech </a:t>
            </a:r>
          </a:p>
        </p:txBody>
      </p:sp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id="{FB74A6C5-D32D-43F7-974E-FC952192799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1" y="4111625"/>
            <a:ext cx="8910137" cy="2720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231F39-7EF6-4939-85AD-BED45900E1C3}"/>
              </a:ext>
            </a:extLst>
          </p:cNvPr>
          <p:cNvSpPr/>
          <p:nvPr/>
        </p:nvSpPr>
        <p:spPr>
          <a:xfrm>
            <a:off x="116931" y="6524486"/>
            <a:ext cx="8910136" cy="274320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2693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Using the new LM in the ASR system 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78B1C70-EACB-4C7B-9795-CE8926D94147}"/>
              </a:ext>
            </a:extLst>
          </p:cNvPr>
          <p:cNvSpPr txBox="1">
            <a:spLocks/>
          </p:cNvSpPr>
          <p:nvPr/>
        </p:nvSpPr>
        <p:spPr bwMode="auto">
          <a:xfrm>
            <a:off x="11772" y="1214438"/>
            <a:ext cx="9132228" cy="566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20675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24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1pPr>
            <a:lvl2pPr marL="6413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2pPr>
            <a:lvl3pPr marL="963613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Arial" charset="0"/>
              <a:buChar char="•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3pPr>
            <a:lvl4pPr marL="1284288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4pPr>
            <a:lvl5pPr marL="16065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16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5pPr>
            <a:lvl6pPr marL="1928744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6pPr>
            <a:lvl7pPr marL="2250201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7pPr>
            <a:lvl8pPr marL="2571659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8pPr>
            <a:lvl9pPr marL="2893116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2509FE01-4C7C-400F-BD47-4A85E146EE8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" y="1294548"/>
            <a:ext cx="9036978" cy="3089318"/>
          </a:xfrm>
          <a:prstGeom prst="rect">
            <a:avLst/>
          </a:prstGeom>
        </p:spPr>
      </p:pic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FDDCF9D2-C5AF-4FE9-82E0-2F8217C5F398}"/>
              </a:ext>
            </a:extLst>
          </p:cNvPr>
          <p:cNvSpPr txBox="1">
            <a:spLocks/>
          </p:cNvSpPr>
          <p:nvPr/>
        </p:nvSpPr>
        <p:spPr bwMode="auto">
          <a:xfrm>
            <a:off x="0" y="1401028"/>
            <a:ext cx="9132228" cy="566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20675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24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1pPr>
            <a:lvl2pPr marL="6413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2pPr>
            <a:lvl3pPr marL="963613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Arial" charset="0"/>
              <a:buChar char="•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3pPr>
            <a:lvl4pPr marL="1284288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4pPr>
            <a:lvl5pPr marL="16065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16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5pPr>
            <a:lvl6pPr marL="1928744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6pPr>
            <a:lvl7pPr marL="2250201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7pPr>
            <a:lvl8pPr marL="2571659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8pPr>
            <a:lvl9pPr marL="2893116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654B4A-DD32-4B8C-AE62-9EEE1C1BF1F8}"/>
              </a:ext>
            </a:extLst>
          </p:cNvPr>
          <p:cNvSpPr/>
          <p:nvPr/>
        </p:nvSpPr>
        <p:spPr>
          <a:xfrm>
            <a:off x="57150" y="3680728"/>
            <a:ext cx="8991600" cy="640080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E42AC3EB-C504-447F-BAED-065E705D18CE}"/>
              </a:ext>
            </a:extLst>
          </p:cNvPr>
          <p:cNvSpPr txBox="1">
            <a:spLocks/>
          </p:cNvSpPr>
          <p:nvPr/>
        </p:nvSpPr>
        <p:spPr bwMode="auto">
          <a:xfrm>
            <a:off x="11772" y="4452939"/>
            <a:ext cx="9007941" cy="186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20675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24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1pPr>
            <a:lvl2pPr marL="6413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2pPr>
            <a:lvl3pPr marL="963613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Arial" charset="0"/>
              <a:buChar char="•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3pPr>
            <a:lvl4pPr marL="1284288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4pPr>
            <a:lvl5pPr marL="16065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16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5pPr>
            <a:lvl6pPr marL="1928744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6pPr>
            <a:lvl7pPr marL="2250201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7pPr>
            <a:lvl8pPr marL="2571659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8pPr>
            <a:lvl9pPr marL="2893116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>
              <a:lnSpc>
                <a:spcPct val="100000"/>
              </a:lnSpc>
            </a:pPr>
            <a:r>
              <a:rPr lang="de-DE" kern="0" dirty="0"/>
              <a:t>New LM enriched with automatically created text help further with reducing the total WER from 27.1% to 25.2%</a:t>
            </a:r>
          </a:p>
          <a:p>
            <a:pPr>
              <a:lnSpc>
                <a:spcPct val="100000"/>
              </a:lnSpc>
            </a:pPr>
            <a:r>
              <a:rPr lang="de-DE" kern="0" dirty="0"/>
              <a:t>Lattice rescoring improves the ASR performance with a total WER of 23.5%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456727988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Using the new LM in the ASR system 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78B1C70-EACB-4C7B-9795-CE8926D94147}"/>
              </a:ext>
            </a:extLst>
          </p:cNvPr>
          <p:cNvSpPr txBox="1">
            <a:spLocks/>
          </p:cNvSpPr>
          <p:nvPr/>
        </p:nvSpPr>
        <p:spPr bwMode="auto">
          <a:xfrm>
            <a:off x="11772" y="1214438"/>
            <a:ext cx="9132228" cy="566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20675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24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1pPr>
            <a:lvl2pPr marL="6413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2pPr>
            <a:lvl3pPr marL="963613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Arial" charset="0"/>
              <a:buChar char="•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3pPr>
            <a:lvl4pPr marL="1284288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4pPr>
            <a:lvl5pPr marL="16065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16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5pPr>
            <a:lvl6pPr marL="1928744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6pPr>
            <a:lvl7pPr marL="2250201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7pPr>
            <a:lvl8pPr marL="2571659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8pPr>
            <a:lvl9pPr marL="2893116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2509FE01-4C7C-400F-BD47-4A85E146EE8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" y="1294548"/>
            <a:ext cx="9036978" cy="3089318"/>
          </a:xfrm>
          <a:prstGeom prst="rect">
            <a:avLst/>
          </a:prstGeom>
        </p:spPr>
      </p:pic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FDDCF9D2-C5AF-4FE9-82E0-2F8217C5F398}"/>
              </a:ext>
            </a:extLst>
          </p:cNvPr>
          <p:cNvSpPr txBox="1">
            <a:spLocks/>
          </p:cNvSpPr>
          <p:nvPr/>
        </p:nvSpPr>
        <p:spPr bwMode="auto">
          <a:xfrm>
            <a:off x="-38100" y="1294548"/>
            <a:ext cx="9132228" cy="566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20675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24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1pPr>
            <a:lvl2pPr marL="6413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2pPr>
            <a:lvl3pPr marL="963613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Arial" charset="0"/>
              <a:buChar char="•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3pPr>
            <a:lvl4pPr marL="1284288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4pPr>
            <a:lvl5pPr marL="16065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16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5pPr>
            <a:lvl6pPr marL="1928744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6pPr>
            <a:lvl7pPr marL="2250201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7pPr>
            <a:lvl8pPr marL="2571659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8pPr>
            <a:lvl9pPr marL="2893116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654B4A-DD32-4B8C-AE62-9EEE1C1BF1F8}"/>
              </a:ext>
            </a:extLst>
          </p:cNvPr>
          <p:cNvSpPr/>
          <p:nvPr/>
        </p:nvSpPr>
        <p:spPr>
          <a:xfrm>
            <a:off x="38100" y="4080778"/>
            <a:ext cx="8991600" cy="274320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E42AC3EB-C504-447F-BAED-065E705D18CE}"/>
              </a:ext>
            </a:extLst>
          </p:cNvPr>
          <p:cNvSpPr txBox="1">
            <a:spLocks/>
          </p:cNvSpPr>
          <p:nvPr/>
        </p:nvSpPr>
        <p:spPr bwMode="auto">
          <a:xfrm>
            <a:off x="11772" y="4452939"/>
            <a:ext cx="9007941" cy="186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20675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24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1pPr>
            <a:lvl2pPr marL="6413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2pPr>
            <a:lvl3pPr marL="963613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Arial" charset="0"/>
              <a:buChar char="•"/>
              <a:defRPr sz="20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3pPr>
            <a:lvl4pPr marL="1284288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Lucida Grande" charset="0"/>
              <a:buChar char="−"/>
              <a:defRPr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4pPr>
            <a:lvl5pPr marL="1606550" indent="-320675" algn="l" defTabSz="40957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773"/>
              </a:buClr>
              <a:buSzPct val="75000"/>
              <a:buFont typeface="Helvetica Neue" charset="0"/>
              <a:buChar char="•"/>
              <a:defRPr sz="1600">
                <a:solidFill>
                  <a:srgbClr val="545454"/>
                </a:solidFill>
                <a:latin typeface="Microsoft Sans Serif"/>
                <a:ea typeface="ＭＳ Ｐゴシック" charset="0"/>
                <a:cs typeface="Microsoft Sans Serif"/>
                <a:sym typeface="Helvetica Neue Light" charset="0"/>
              </a:defRPr>
            </a:lvl5pPr>
            <a:lvl6pPr marL="1928744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6pPr>
            <a:lvl7pPr marL="2250201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7pPr>
            <a:lvl8pPr marL="2571659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8pPr>
            <a:lvl9pPr marL="2893116" indent="-321457" defTabSz="410751">
              <a:spcBef>
                <a:spcPts val="2953"/>
              </a:spcBef>
              <a:buSzPct val="75000"/>
              <a:buFont typeface="Helvetica Neue"/>
              <a:buChar char="•"/>
              <a:defRPr sz="25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>
              <a:lnSpc>
                <a:spcPct val="100000"/>
              </a:lnSpc>
            </a:pPr>
            <a:r>
              <a:rPr lang="de-DE" kern="0" dirty="0"/>
              <a:t>New LM enriched with automatically created text help further with reducing the total WER from 27.1% to 25.2%</a:t>
            </a:r>
          </a:p>
          <a:p>
            <a:pPr>
              <a:lnSpc>
                <a:spcPct val="100000"/>
              </a:lnSpc>
            </a:pPr>
            <a:r>
              <a:rPr lang="de-DE" kern="0" dirty="0"/>
              <a:t>Lattice rescoring improves the ASR performance with a total WER of 23.5% </a:t>
            </a:r>
          </a:p>
          <a:p>
            <a:pPr>
              <a:lnSpc>
                <a:spcPct val="100000"/>
              </a:lnSpc>
            </a:pPr>
            <a:r>
              <a:rPr lang="de-DE" kern="0" dirty="0"/>
              <a:t>This is significantly better than 32.7% of the ASR trained only on Frisian-Dutch speech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3C211D-F22B-4092-B431-5FCFA976970E}"/>
              </a:ext>
            </a:extLst>
          </p:cNvPr>
          <p:cNvSpPr/>
          <p:nvPr/>
        </p:nvSpPr>
        <p:spPr>
          <a:xfrm>
            <a:off x="42594" y="2605656"/>
            <a:ext cx="8991600" cy="274320"/>
          </a:xfrm>
          <a:prstGeom prst="rect">
            <a:avLst/>
          </a:prstGeom>
          <a:noFill/>
          <a:ln w="47625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50112228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Conclusions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11772" y="1090614"/>
            <a:ext cx="9007941" cy="566897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de-DE" dirty="0"/>
              <a:t>We first use language and speaker recognition for automatically annotating raw broadcast to increase training data for an ASR system operating on CS speech using a small amount of reference data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de-DE" dirty="0"/>
              <a:t>Several pipelines have been described using different applications and the automatically annotated data is merged with the reference data to train new acoustic models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de-DE" dirty="0"/>
              <a:t>The ASR and CS detection experiments have demonstrated the potential of using automatic language and speaker tagging in semi-supervised bilingual acoustic model training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de-DE" dirty="0"/>
              <a:t>Later, we used/generated other resources to increase the amount of speech and textual data for acoustic and language model training which provided further improvements in the ASR performance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4209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Relevant FAME! References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11772" y="1090614"/>
            <a:ext cx="9007941" cy="566897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>
                <a:latin typeface="+mn-lt"/>
              </a:rPr>
              <a:t>E. </a:t>
            </a:r>
            <a:r>
              <a:rPr lang="en-US" sz="1200" dirty="0" err="1">
                <a:latin typeface="+mn-lt"/>
              </a:rPr>
              <a:t>Yılmaz</a:t>
            </a:r>
            <a:r>
              <a:rPr lang="en-US" sz="1200" dirty="0">
                <a:latin typeface="+mn-lt"/>
              </a:rPr>
              <a:t>, H. van den Heuvel and D. van Leeuwen,</a:t>
            </a:r>
            <a:r>
              <a:rPr lang="en-US" sz="1200" b="1" dirty="0">
                <a:latin typeface="+mn-lt"/>
              </a:rPr>
              <a:t> </a:t>
            </a:r>
            <a:r>
              <a:rPr lang="en-US" sz="1200" dirty="0">
                <a:latin typeface="+mn-lt"/>
              </a:rPr>
              <a:t>“</a:t>
            </a:r>
            <a:r>
              <a:rPr lang="en-US" sz="1200" b="1" dirty="0">
                <a:latin typeface="+mn-lt"/>
              </a:rPr>
              <a:t>Acoustic and Textual Data Augmentation for Improved ASR of Code-Switching Speech</a:t>
            </a:r>
            <a:r>
              <a:rPr lang="en-US" sz="1200" dirty="0">
                <a:latin typeface="+mn-lt"/>
              </a:rPr>
              <a:t>,</a:t>
            </a:r>
            <a:r>
              <a:rPr lang="en-US" sz="1200" b="1" dirty="0">
                <a:latin typeface="+mn-lt"/>
              </a:rPr>
              <a:t>” </a:t>
            </a:r>
            <a:r>
              <a:rPr lang="en-US" sz="1200" dirty="0">
                <a:latin typeface="+mn-lt"/>
              </a:rPr>
              <a:t>Submitted to INTERSPEECH, Hyderabad, India, September 2018. 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+mj-lt"/>
              </a:rPr>
              <a:t>E. </a:t>
            </a:r>
            <a:r>
              <a:rPr lang="en-US" sz="1200" dirty="0" err="1">
                <a:latin typeface="+mj-lt"/>
              </a:rPr>
              <a:t>Yılmaz</a:t>
            </a:r>
            <a:r>
              <a:rPr lang="en-US" sz="1200" dirty="0">
                <a:latin typeface="+mj-lt"/>
              </a:rPr>
              <a:t>, M. McLaren, H. van den Heuvel and D. van Leeuwen, “</a:t>
            </a:r>
            <a:r>
              <a:rPr lang="en-US" sz="1200" b="1" dirty="0">
                <a:latin typeface="+mj-lt"/>
              </a:rPr>
              <a:t>Semi-Supervised Bilingual Acoustic Model Training for Speech with Code-switching</a:t>
            </a:r>
            <a:r>
              <a:rPr lang="en-US" sz="1200" dirty="0">
                <a:latin typeface="+mj-lt"/>
              </a:rPr>
              <a:t>,</a:t>
            </a:r>
            <a:r>
              <a:rPr lang="en-US" sz="1200" b="1" dirty="0">
                <a:latin typeface="+mj-lt"/>
              </a:rPr>
              <a:t>” </a:t>
            </a:r>
            <a:r>
              <a:rPr lang="en-US" sz="1200" dirty="0">
                <a:latin typeface="+mj-lt"/>
              </a:rPr>
              <a:t>Submitted to </a:t>
            </a:r>
            <a:r>
              <a:rPr lang="en-US" sz="1200" i="1" dirty="0">
                <a:latin typeface="+mj-lt"/>
              </a:rPr>
              <a:t>Speech Communication</a:t>
            </a:r>
            <a:r>
              <a:rPr lang="en-US" sz="1200" dirty="0">
                <a:latin typeface="+mj-lt"/>
              </a:rPr>
              <a:t>, 2018.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+mj-lt"/>
              </a:rPr>
              <a:t>E. </a:t>
            </a:r>
            <a:r>
              <a:rPr lang="en-US" sz="1200" dirty="0" err="1">
                <a:latin typeface="+mj-lt"/>
              </a:rPr>
              <a:t>Yılmaz</a:t>
            </a:r>
            <a:r>
              <a:rPr lang="en-US" sz="1200" dirty="0">
                <a:latin typeface="+mj-lt"/>
              </a:rPr>
              <a:t>, M. McLaren, H. van den Heuvel and D. van Leeuwen,</a:t>
            </a:r>
            <a:r>
              <a:rPr lang="en-US" sz="1200" b="1" dirty="0">
                <a:latin typeface="+mj-lt"/>
              </a:rPr>
              <a:t> </a:t>
            </a:r>
            <a:r>
              <a:rPr lang="en-US" sz="1200" dirty="0">
                <a:latin typeface="+mj-lt"/>
              </a:rPr>
              <a:t>“</a:t>
            </a:r>
            <a:r>
              <a:rPr lang="en-US" sz="1200" b="1" dirty="0">
                <a:latin typeface="+mj-lt"/>
              </a:rPr>
              <a:t>Language </a:t>
            </a:r>
            <a:r>
              <a:rPr lang="en-US" sz="1200" b="1" dirty="0" err="1">
                <a:latin typeface="+mj-lt"/>
              </a:rPr>
              <a:t>Diarization</a:t>
            </a:r>
            <a:r>
              <a:rPr lang="en-US" sz="1200" b="1" dirty="0">
                <a:latin typeface="+mj-lt"/>
              </a:rPr>
              <a:t> for Semi-Supervised Bilingual Acoustic Model Training</a:t>
            </a:r>
            <a:r>
              <a:rPr lang="en-US" sz="1200" dirty="0">
                <a:latin typeface="+mj-lt"/>
              </a:rPr>
              <a:t>,</a:t>
            </a:r>
            <a:r>
              <a:rPr lang="en-US" sz="1200" b="1" dirty="0">
                <a:latin typeface="+mj-lt"/>
              </a:rPr>
              <a:t>” </a:t>
            </a:r>
            <a:r>
              <a:rPr lang="en-US" sz="1200" dirty="0">
                <a:latin typeface="+mj-lt"/>
              </a:rPr>
              <a:t>in Proc. IEEE Automatic Speech Recognition and Understanding (ASRU), pp. 91-96, Okinawa, Japan, December 2017.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+mn-lt"/>
              </a:rPr>
              <a:t>E. </a:t>
            </a:r>
            <a:r>
              <a:rPr lang="en-US" sz="1200" dirty="0" err="1">
                <a:latin typeface="+mn-lt"/>
              </a:rPr>
              <a:t>Yılmaz</a:t>
            </a:r>
            <a:r>
              <a:rPr lang="en-US" sz="1200" dirty="0">
                <a:latin typeface="+mn-lt"/>
              </a:rPr>
              <a:t>, H. van den Heuvel and D. van Leeuwen,</a:t>
            </a:r>
            <a:r>
              <a:rPr lang="en-US" sz="1200" b="1" dirty="0">
                <a:latin typeface="+mn-lt"/>
              </a:rPr>
              <a:t> </a:t>
            </a:r>
            <a:r>
              <a:rPr lang="en-US" sz="1200" dirty="0">
                <a:latin typeface="+mn-lt"/>
              </a:rPr>
              <a:t>“</a:t>
            </a:r>
            <a:r>
              <a:rPr lang="en-US" sz="1200" b="1" dirty="0">
                <a:latin typeface="+mn-lt"/>
              </a:rPr>
              <a:t>Exploiting </a:t>
            </a:r>
            <a:r>
              <a:rPr lang="en-US" sz="1200" b="1" dirty="0" err="1">
                <a:latin typeface="+mn-lt"/>
              </a:rPr>
              <a:t>Untranscribed</a:t>
            </a:r>
            <a:r>
              <a:rPr lang="en-US" sz="1200" b="1" dirty="0">
                <a:latin typeface="+mn-lt"/>
              </a:rPr>
              <a:t> Broadcast Data for Improved Code-switching Detection</a:t>
            </a:r>
            <a:r>
              <a:rPr lang="en-US" sz="1200" dirty="0">
                <a:latin typeface="+mn-lt"/>
              </a:rPr>
              <a:t>,</a:t>
            </a:r>
            <a:r>
              <a:rPr lang="en-US" sz="1200" b="1" dirty="0">
                <a:latin typeface="+mn-lt"/>
              </a:rPr>
              <a:t>” </a:t>
            </a:r>
            <a:r>
              <a:rPr lang="en-US" sz="1200" dirty="0">
                <a:latin typeface="+mn-lt"/>
              </a:rPr>
              <a:t>in Proc. INTERSPEECH, pp. 42-46, Stockholm, Sweden, August 2017.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+mn-lt"/>
              </a:rPr>
              <a:t>E. </a:t>
            </a:r>
            <a:r>
              <a:rPr lang="en-US" sz="1200" dirty="0" err="1">
                <a:latin typeface="+mn-lt"/>
              </a:rPr>
              <a:t>Yılmaz</a:t>
            </a:r>
            <a:r>
              <a:rPr lang="en-US" sz="1200" dirty="0">
                <a:latin typeface="+mn-lt"/>
              </a:rPr>
              <a:t>, J. Dijkstra, H. Van de Velde, F. </a:t>
            </a:r>
            <a:r>
              <a:rPr lang="en-US" sz="1200" dirty="0" err="1">
                <a:latin typeface="+mn-lt"/>
              </a:rPr>
              <a:t>Kampstra</a:t>
            </a:r>
            <a:r>
              <a:rPr lang="en-US" sz="1200" dirty="0">
                <a:latin typeface="+mn-lt"/>
              </a:rPr>
              <a:t>, J. </a:t>
            </a:r>
            <a:r>
              <a:rPr lang="en-US" sz="1200" dirty="0" err="1">
                <a:latin typeface="+mn-lt"/>
              </a:rPr>
              <a:t>Algra</a:t>
            </a:r>
            <a:r>
              <a:rPr lang="en-US" sz="1200" dirty="0">
                <a:latin typeface="+mn-lt"/>
              </a:rPr>
              <a:t>, H. van den Heuvel and D. van Leeuwen,</a:t>
            </a:r>
            <a:r>
              <a:rPr lang="en-US" sz="1200" b="1" dirty="0">
                <a:latin typeface="+mn-lt"/>
              </a:rPr>
              <a:t> </a:t>
            </a:r>
            <a:r>
              <a:rPr lang="en-US" sz="1200" dirty="0">
                <a:latin typeface="+mn-lt"/>
              </a:rPr>
              <a:t>“</a:t>
            </a:r>
            <a:r>
              <a:rPr lang="en-US" sz="1200" b="1" dirty="0">
                <a:latin typeface="+mn-lt"/>
              </a:rPr>
              <a:t>Longitudinal Speaker Clustering and Verification Corpus with Code-switching Frisian-Dutch Speech</a:t>
            </a:r>
            <a:r>
              <a:rPr lang="en-US" sz="1200" dirty="0">
                <a:latin typeface="+mn-lt"/>
              </a:rPr>
              <a:t>,</a:t>
            </a:r>
            <a:r>
              <a:rPr lang="en-US" sz="1200" b="1" dirty="0">
                <a:latin typeface="+mn-lt"/>
              </a:rPr>
              <a:t>” </a:t>
            </a:r>
            <a:r>
              <a:rPr lang="en-US" sz="1200" dirty="0">
                <a:latin typeface="+mn-lt"/>
              </a:rPr>
              <a:t>in Proc. INTERSPEECH, pp. 37-41 Stockholm, Sweden, August 2017.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+mn-lt"/>
              </a:rPr>
              <a:t>E. </a:t>
            </a:r>
            <a:r>
              <a:rPr lang="en-US" sz="1200" dirty="0" err="1">
                <a:latin typeface="+mn-lt"/>
              </a:rPr>
              <a:t>Yılmaz</a:t>
            </a:r>
            <a:r>
              <a:rPr lang="en-US" sz="1200" dirty="0">
                <a:latin typeface="+mn-lt"/>
              </a:rPr>
              <a:t>, H. van den Heuvel and D. van Leeuwen,</a:t>
            </a:r>
            <a:r>
              <a:rPr lang="en-US" sz="1200" b="1" dirty="0">
                <a:latin typeface="+mn-lt"/>
              </a:rPr>
              <a:t> </a:t>
            </a:r>
            <a:r>
              <a:rPr lang="en-US" sz="1200" dirty="0">
                <a:latin typeface="+mn-lt"/>
              </a:rPr>
              <a:t>“</a:t>
            </a:r>
            <a:r>
              <a:rPr lang="en-US" sz="1200" b="1" dirty="0">
                <a:latin typeface="+mn-lt"/>
              </a:rPr>
              <a:t>Code-switching Detection Using Multilingual DNNs</a:t>
            </a:r>
            <a:r>
              <a:rPr lang="en-US" sz="1200" dirty="0">
                <a:latin typeface="+mn-lt"/>
              </a:rPr>
              <a:t>,</a:t>
            </a:r>
            <a:r>
              <a:rPr lang="en-US" sz="1200" b="1" dirty="0">
                <a:latin typeface="+mn-lt"/>
              </a:rPr>
              <a:t>” </a:t>
            </a:r>
            <a:r>
              <a:rPr lang="en-US" sz="1200" dirty="0">
                <a:latin typeface="+mn-lt"/>
              </a:rPr>
              <a:t>in IEEE Workshop on Spoken Language Technology (SLT), pp. 610-616, San Diego, CA, USA, December 2016.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+mn-lt"/>
              </a:rPr>
              <a:t>E. </a:t>
            </a:r>
            <a:r>
              <a:rPr lang="en-US" sz="1200" dirty="0" err="1">
                <a:latin typeface="+mn-lt"/>
              </a:rPr>
              <a:t>Yılmaz</a:t>
            </a:r>
            <a:r>
              <a:rPr lang="en-US" sz="1200" dirty="0">
                <a:latin typeface="+mn-lt"/>
              </a:rPr>
              <a:t>, H. van den Heuvel, J. Dijkstra, H. Van de Velde, F. </a:t>
            </a:r>
            <a:r>
              <a:rPr lang="en-US" sz="1200" dirty="0" err="1">
                <a:latin typeface="+mn-lt"/>
              </a:rPr>
              <a:t>Kampstra</a:t>
            </a:r>
            <a:r>
              <a:rPr lang="en-US" sz="1200" dirty="0">
                <a:latin typeface="+mn-lt"/>
              </a:rPr>
              <a:t>, J. </a:t>
            </a:r>
            <a:r>
              <a:rPr lang="en-US" sz="1200" dirty="0" err="1">
                <a:latin typeface="+mn-lt"/>
              </a:rPr>
              <a:t>Algra</a:t>
            </a:r>
            <a:r>
              <a:rPr lang="en-US" sz="1200" dirty="0">
                <a:latin typeface="+mn-lt"/>
              </a:rPr>
              <a:t> and D. van Leeuwen,</a:t>
            </a:r>
            <a:r>
              <a:rPr lang="en-US" sz="1200" b="1" dirty="0">
                <a:latin typeface="+mn-lt"/>
              </a:rPr>
              <a:t> </a:t>
            </a:r>
            <a:r>
              <a:rPr lang="en-US" sz="1200" dirty="0">
                <a:latin typeface="+mn-lt"/>
              </a:rPr>
              <a:t>“</a:t>
            </a:r>
            <a:r>
              <a:rPr lang="en-US" sz="1200" b="1" dirty="0">
                <a:latin typeface="+mn-lt"/>
              </a:rPr>
              <a:t>Open Source Speech and Language Resources for Frisian</a:t>
            </a:r>
            <a:r>
              <a:rPr lang="en-US" sz="1200" dirty="0">
                <a:latin typeface="+mn-lt"/>
              </a:rPr>
              <a:t>,</a:t>
            </a:r>
            <a:r>
              <a:rPr lang="en-US" sz="1200" b="1" dirty="0">
                <a:latin typeface="+mn-lt"/>
              </a:rPr>
              <a:t>”</a:t>
            </a:r>
            <a:r>
              <a:rPr lang="en-US" sz="1200" dirty="0">
                <a:latin typeface="+mn-lt"/>
              </a:rPr>
              <a:t>  In Proc. INTERSPEECH, pp. 1536-1540, San Francisco, CA, USA, Sept. 2016.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+mn-lt"/>
              </a:rPr>
              <a:t>E. </a:t>
            </a:r>
            <a:r>
              <a:rPr lang="en-US" sz="1200" dirty="0" err="1">
                <a:latin typeface="+mn-lt"/>
              </a:rPr>
              <a:t>Yılmaz</a:t>
            </a:r>
            <a:r>
              <a:rPr lang="en-US" sz="1200" dirty="0">
                <a:latin typeface="+mn-lt"/>
              </a:rPr>
              <a:t>, H. van den Heuvel and D. van Leeuwen,</a:t>
            </a:r>
            <a:r>
              <a:rPr lang="en-US" sz="1200" b="1" dirty="0">
                <a:latin typeface="+mn-lt"/>
              </a:rPr>
              <a:t> </a:t>
            </a:r>
            <a:r>
              <a:rPr lang="en-US" sz="1200" dirty="0">
                <a:latin typeface="+mn-lt"/>
              </a:rPr>
              <a:t>“</a:t>
            </a:r>
            <a:r>
              <a:rPr lang="en-US" sz="1200" b="1" dirty="0">
                <a:latin typeface="+mn-lt"/>
              </a:rPr>
              <a:t>Investigating Bilingual Deep Neural Networks for Automatic Recognition of Code-switching Frisian Speech</a:t>
            </a:r>
            <a:r>
              <a:rPr lang="en-US" sz="1200" dirty="0">
                <a:latin typeface="+mn-lt"/>
              </a:rPr>
              <a:t>,</a:t>
            </a:r>
            <a:r>
              <a:rPr lang="en-US" sz="1200" b="1" dirty="0">
                <a:latin typeface="+mn-lt"/>
              </a:rPr>
              <a:t>” </a:t>
            </a:r>
            <a:r>
              <a:rPr lang="en-US" sz="1200" dirty="0">
                <a:latin typeface="+mn-lt"/>
              </a:rPr>
              <a:t>Procedia Computer Science, vol. 81, pp. 159-166, May 2016.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+mn-lt"/>
              </a:rPr>
              <a:t>E. </a:t>
            </a:r>
            <a:r>
              <a:rPr lang="en-US" sz="1200" dirty="0" err="1">
                <a:latin typeface="+mn-lt"/>
              </a:rPr>
              <a:t>Yılmaz</a:t>
            </a:r>
            <a:r>
              <a:rPr lang="en-US" sz="1200" dirty="0">
                <a:latin typeface="+mn-lt"/>
              </a:rPr>
              <a:t>, M. </a:t>
            </a:r>
            <a:r>
              <a:rPr lang="en-US" sz="1200" dirty="0" err="1">
                <a:latin typeface="+mn-lt"/>
              </a:rPr>
              <a:t>Andringa</a:t>
            </a:r>
            <a:r>
              <a:rPr lang="en-US" sz="1200" dirty="0">
                <a:latin typeface="+mn-lt"/>
              </a:rPr>
              <a:t>, S. </a:t>
            </a:r>
            <a:r>
              <a:rPr lang="en-US" sz="1200" dirty="0" err="1">
                <a:latin typeface="+mn-lt"/>
              </a:rPr>
              <a:t>Kingma</a:t>
            </a:r>
            <a:r>
              <a:rPr lang="en-US" sz="1200" dirty="0">
                <a:latin typeface="+mn-lt"/>
              </a:rPr>
              <a:t>, J. Dijkstra, F. van der </a:t>
            </a:r>
            <a:r>
              <a:rPr lang="en-US" sz="1200" dirty="0" err="1">
                <a:latin typeface="+mn-lt"/>
              </a:rPr>
              <a:t>Kuip</a:t>
            </a:r>
            <a:r>
              <a:rPr lang="en-US" sz="1200" dirty="0">
                <a:latin typeface="+mn-lt"/>
              </a:rPr>
              <a:t>, H. Van de Velde, F. </a:t>
            </a:r>
            <a:r>
              <a:rPr lang="en-US" sz="1200" dirty="0" err="1">
                <a:latin typeface="+mn-lt"/>
              </a:rPr>
              <a:t>Kampstra</a:t>
            </a:r>
            <a:r>
              <a:rPr lang="en-US" sz="1200" dirty="0">
                <a:latin typeface="+mn-lt"/>
              </a:rPr>
              <a:t>, J. </a:t>
            </a:r>
            <a:r>
              <a:rPr lang="en-US" sz="1200" dirty="0" err="1">
                <a:latin typeface="+mn-lt"/>
              </a:rPr>
              <a:t>Algra</a:t>
            </a:r>
            <a:r>
              <a:rPr lang="en-US" sz="1200" dirty="0">
                <a:latin typeface="+mn-lt"/>
              </a:rPr>
              <a:t>, H. van den Heuvel and D. van Leeuwen,</a:t>
            </a:r>
            <a:r>
              <a:rPr lang="en-US" sz="1200" b="1" dirty="0">
                <a:latin typeface="+mn-lt"/>
              </a:rPr>
              <a:t> </a:t>
            </a:r>
            <a:r>
              <a:rPr lang="en-US" sz="1200" dirty="0">
                <a:latin typeface="+mn-lt"/>
              </a:rPr>
              <a:t>“</a:t>
            </a:r>
            <a:r>
              <a:rPr lang="en-US" sz="1200" b="1" dirty="0">
                <a:latin typeface="+mn-lt"/>
              </a:rPr>
              <a:t>A Longitudinal Bilingual Frisian-Dutch Radio Broadcast Database Designed for Code-switching Research</a:t>
            </a:r>
            <a:r>
              <a:rPr lang="en-US" sz="1200" dirty="0">
                <a:latin typeface="+mn-lt"/>
              </a:rPr>
              <a:t>,</a:t>
            </a:r>
            <a:r>
              <a:rPr lang="en-US" sz="1200" b="1" dirty="0">
                <a:latin typeface="+mn-lt"/>
              </a:rPr>
              <a:t>”</a:t>
            </a:r>
            <a:r>
              <a:rPr lang="en-US" sz="1200" dirty="0">
                <a:latin typeface="+mn-lt"/>
              </a:rPr>
              <a:t>  In Proc. LREC, pp. 4666-4669, </a:t>
            </a:r>
            <a:r>
              <a:rPr lang="en-US" sz="1200" dirty="0" err="1">
                <a:latin typeface="+mn-lt"/>
              </a:rPr>
              <a:t>Portorož</a:t>
            </a:r>
            <a:r>
              <a:rPr lang="en-US" sz="1200" dirty="0">
                <a:latin typeface="+mn-lt"/>
              </a:rPr>
              <a:t>, Slovenia, May 2016.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4873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Placeholder 2"/>
          <p:cNvSpPr>
            <a:spLocks noGrp="1"/>
          </p:cNvSpPr>
          <p:nvPr>
            <p:ph type="body" idx="1"/>
          </p:nvPr>
        </p:nvSpPr>
        <p:spPr>
          <a:xfrm>
            <a:off x="374650" y="1635125"/>
            <a:ext cx="6272213" cy="519113"/>
          </a:xfrm>
        </p:spPr>
        <p:txBody>
          <a:bodyPr/>
          <a:lstStyle/>
          <a:p>
            <a:pPr eaLnBrk="1" hangingPunct="1"/>
            <a:r>
              <a:rPr lang="en-US" dirty="0">
                <a:latin typeface="Microsoft Sans Serif" charset="0"/>
              </a:rPr>
              <a:t>Thank you!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CS and Speaker Content of Reference Data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12290" name="Content Placeholder 11"/>
          <p:cNvSpPr>
            <a:spLocks noGrp="1"/>
          </p:cNvSpPr>
          <p:nvPr>
            <p:ph idx="4294967295"/>
          </p:nvPr>
        </p:nvSpPr>
        <p:spPr>
          <a:xfrm>
            <a:off x="401638" y="1152793"/>
            <a:ext cx="8568191" cy="224169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/>
              <a:t>This bilingual data contains Frisian-only and Dutch-only utterances as well as mixed utterances with </a:t>
            </a:r>
            <a:r>
              <a:rPr lang="en-US" sz="2000" b="1" dirty="0"/>
              <a:t>inter-sentential</a:t>
            </a:r>
            <a:r>
              <a:rPr lang="en-US" sz="2000" dirty="0"/>
              <a:t>, </a:t>
            </a:r>
            <a:r>
              <a:rPr lang="en-US" sz="2000" b="1" dirty="0"/>
              <a:t>intra-sentential</a:t>
            </a:r>
            <a:r>
              <a:rPr lang="en-US" sz="2000" dirty="0"/>
              <a:t> and </a:t>
            </a:r>
            <a:r>
              <a:rPr lang="en-US" sz="2000" b="1" dirty="0"/>
              <a:t>intra-word</a:t>
            </a:r>
            <a:r>
              <a:rPr lang="en-US" sz="2000" dirty="0"/>
              <a:t> CS.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/>
              <a:t>The database contains more than 10 hours of Frisian speech and 4 hours of Dutch speech.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/>
              <a:t>The total number of word- and sentence-level code switching cases is </a:t>
            </a:r>
            <a:r>
              <a:rPr lang="nl-NL" sz="2000" dirty="0"/>
              <a:t>3837. 75.6% of the all switches are from Frisian to Dutch. </a:t>
            </a:r>
            <a:endParaRPr lang="en-US" sz="2000" dirty="0"/>
          </a:p>
          <a:p>
            <a:pPr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/>
              <a:t>The content of the recordings is very diverse, including radio programs about culture, history, literature, sports, nature, agriculture, politics, society and languages.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/>
              <a:t>There are </a:t>
            </a:r>
            <a:r>
              <a:rPr lang="en-US" sz="2000" b="1" dirty="0"/>
              <a:t>334 identified</a:t>
            </a:r>
            <a:r>
              <a:rPr lang="en-US" sz="2000" dirty="0"/>
              <a:t> and </a:t>
            </a:r>
            <a:r>
              <a:rPr lang="en-US" sz="2000" b="1" dirty="0"/>
              <a:t>120 unidentified </a:t>
            </a:r>
            <a:r>
              <a:rPr lang="en-US" sz="2000" dirty="0"/>
              <a:t>speakers in the FAME! speech database. </a:t>
            </a:r>
            <a:r>
              <a:rPr lang="en-US" sz="2000" b="1" dirty="0"/>
              <a:t>51 identified speaker </a:t>
            </a:r>
            <a:r>
              <a:rPr lang="en-US" sz="2000" dirty="0"/>
              <a:t>appear </a:t>
            </a:r>
            <a:r>
              <a:rPr lang="en-US" sz="2000" b="1" dirty="0"/>
              <a:t>at least in 2 different years</a:t>
            </a:r>
            <a:r>
              <a:rPr lang="en-US" sz="2000" dirty="0"/>
              <a:t> in the database, mostly program presenters and celebrities.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/>
              <a:t>There are </a:t>
            </a:r>
            <a:r>
              <a:rPr lang="en-US" sz="2000" b="1" dirty="0"/>
              <a:t>10 speakers</a:t>
            </a:r>
            <a:r>
              <a:rPr lang="en-US" sz="2000" dirty="0"/>
              <a:t> who are labeled to speak in both languages.</a:t>
            </a:r>
            <a:endParaRPr lang="de-DE" sz="20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2400"/>
              </a:spcAft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139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>
          <a:xfrm>
            <a:off x="385762" y="2873375"/>
            <a:ext cx="8758238" cy="7175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Microsoft Sans Serif" charset="0"/>
              </a:rPr>
              <a:t>Automatic Annotation of Raw Broadcast Data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368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>
          <a:xfrm>
            <a:off x="401639" y="231775"/>
            <a:ext cx="8585608" cy="982663"/>
          </a:xfrm>
        </p:spPr>
        <p:txBody>
          <a:bodyPr/>
          <a:lstStyle/>
          <a:p>
            <a:pPr eaLnBrk="1" hangingPunct="1"/>
            <a:r>
              <a:rPr lang="de-DE" dirty="0">
                <a:latin typeface="Microsoft Sans Serif" charset="0"/>
              </a:rPr>
              <a:t>Overview of Automatic Annotation Approaches</a:t>
            </a:r>
            <a:br>
              <a:rPr lang="de-DE" dirty="0">
                <a:latin typeface="Microsoft Sans Serif" charset="0"/>
              </a:rPr>
            </a:br>
            <a:endParaRPr lang="en-US" sz="2400" dirty="0">
              <a:solidFill>
                <a:srgbClr val="004773"/>
              </a:solidFill>
              <a:latin typeface="Microsoft Sans Serif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AD9E99C6-2CCD-4AB4-9DCA-7288C20075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38"/>
            <a:ext cx="9144000" cy="53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6260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>
          <a:xfrm>
            <a:off x="385762" y="2873375"/>
            <a:ext cx="8758238" cy="7175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Microsoft Sans Serif" charset="0"/>
              </a:rPr>
              <a:t>Front-end Applications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 bwMode="auto">
          <a:xfrm>
            <a:off x="8670925" y="6726238"/>
            <a:ext cx="4730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09575" rtl="0" eaLnBrk="1" fontAlgn="base" hangingPunct="1">
              <a:spcBef>
                <a:spcPct val="0"/>
              </a:spcBef>
              <a:spcAft>
                <a:spcPct val="0"/>
              </a:spcAft>
              <a:defRPr sz="600" kern="1200">
                <a:solidFill>
                  <a:srgbClr val="BFBFBF"/>
                </a:solidFill>
                <a:latin typeface="Microsoft Sans Serif" charset="0"/>
                <a:ea typeface="ＭＳ Ｐゴシック" charset="0"/>
                <a:cs typeface="Microsoft Sans Serif" charset="0"/>
                <a:sym typeface="Helvetica Neue Light" charset="0"/>
              </a:defRPr>
            </a:lvl1pPr>
            <a:lvl2pPr marL="457200" indent="-296863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2pPr>
            <a:lvl3pPr marL="914400" indent="-593725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3pPr>
            <a:lvl4pPr marL="1371600" indent="-890588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4pPr>
            <a:lvl5pPr marL="1828800" indent="-1187450" algn="l" defTabSz="409575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5pPr>
            <a:lvl6pPr marL="22860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6pPr>
            <a:lvl7pPr marL="27432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7pPr>
            <a:lvl8pPr marL="32004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8pPr>
            <a:lvl9pPr marL="3657600" algn="l" defTabSz="457200" rtl="0" eaLnBrk="1" latinLnBrk="0" hangingPunct="1">
              <a:defRPr sz="25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  <a:sym typeface="Helvetica Neue Light" charset="0"/>
              </a:defRPr>
            </a:lvl9pPr>
          </a:lstStyle>
          <a:p>
            <a:fld id="{32780FD4-681C-8241-B4B0-92F14D47585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625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odernPortfolio">
  <a:themeElements>
    <a:clrScheme name="SRI Overview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B15C5D"/>
      </a:accent2>
      <a:accent3>
        <a:srgbClr val="75A288"/>
      </a:accent3>
      <a:accent4>
        <a:srgbClr val="579AD8"/>
      </a:accent4>
      <a:accent5>
        <a:srgbClr val="4BACC6"/>
      </a:accent5>
      <a:accent6>
        <a:srgbClr val="D0996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algn="ctr" defTabSz="584200" fontAlgn="auto">
          <a:spcBef>
            <a:spcPts val="0"/>
          </a:spcBef>
          <a:spcAft>
            <a:spcPts val="0"/>
          </a:spcAft>
          <a:defRPr dirty="0" smtClean="0">
            <a:solidFill>
              <a:srgbClr val="545454"/>
            </a:solidFill>
            <a:latin typeface="Microsoft Sans Serif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28335</TotalTime>
  <Words>2403</Words>
  <Application>Microsoft Office PowerPoint</Application>
  <PresentationFormat>Letter Paper (8.5x11 in)</PresentationFormat>
  <Paragraphs>274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ＭＳ Ｐゴシック</vt:lpstr>
      <vt:lpstr>Arial</vt:lpstr>
      <vt:lpstr>Avenir Roman</vt:lpstr>
      <vt:lpstr>Calibri</vt:lpstr>
      <vt:lpstr>Cambria Math</vt:lpstr>
      <vt:lpstr>Helvetica Neue</vt:lpstr>
      <vt:lpstr>Helvetica Neue Light</vt:lpstr>
      <vt:lpstr>Lucida Grande</vt:lpstr>
      <vt:lpstr>Microsoft Sans Serif</vt:lpstr>
      <vt:lpstr>Times New Roman</vt:lpstr>
      <vt:lpstr>Wingdings</vt:lpstr>
      <vt:lpstr>ModernPortfolio</vt:lpstr>
      <vt:lpstr>Language and Speaker Recognition for  Semi-Supervised Bilingual Acoustic Model Training</vt:lpstr>
      <vt:lpstr>Frisian Audio Mining Enterprise: FAME! Project </vt:lpstr>
      <vt:lpstr>Focus of this talk </vt:lpstr>
      <vt:lpstr>Frisian language &amp; FAME! CS speech corpus</vt:lpstr>
      <vt:lpstr>Frisian Language &amp; FAME! CS Speech Corpus </vt:lpstr>
      <vt:lpstr>CS and Speaker Content of Reference Data </vt:lpstr>
      <vt:lpstr>Automatic Annotation of Raw Broadcast Data</vt:lpstr>
      <vt:lpstr>Overview of Automatic Annotation Approaches </vt:lpstr>
      <vt:lpstr>Front-end Applications</vt:lpstr>
      <vt:lpstr>Overview of Automatic Annotation Approaches </vt:lpstr>
      <vt:lpstr>Front-end Applications  </vt:lpstr>
      <vt:lpstr>Overview of Automatic Annotation Approaches </vt:lpstr>
      <vt:lpstr>Front-end Applications </vt:lpstr>
      <vt:lpstr>Overview of Automatic Annotation Approaches </vt:lpstr>
      <vt:lpstr>Front-end Applications </vt:lpstr>
      <vt:lpstr>Overview of Automatic Annotation Approaches </vt:lpstr>
      <vt:lpstr>Front-end Applications </vt:lpstr>
      <vt:lpstr>Overview of Automatic Annotation Approaches </vt:lpstr>
      <vt:lpstr>Front-end Applications </vt:lpstr>
      <vt:lpstr>Back-end Applications</vt:lpstr>
      <vt:lpstr>Overview of Automatic Annotation Approaches </vt:lpstr>
      <vt:lpstr>Back-end Applications </vt:lpstr>
      <vt:lpstr>Overview of Automatic Annotation Approaches </vt:lpstr>
      <vt:lpstr>Back-end Applications </vt:lpstr>
      <vt:lpstr>Overview of Automatic Annotation Approaches </vt:lpstr>
      <vt:lpstr>Back-end Applications </vt:lpstr>
      <vt:lpstr>Experimental Setup</vt:lpstr>
      <vt:lpstr>Experimental Setup </vt:lpstr>
      <vt:lpstr>Experimental Setup </vt:lpstr>
      <vt:lpstr>ASR Results</vt:lpstr>
      <vt:lpstr>ASR Results – I: Speaker labeling w/o LR </vt:lpstr>
      <vt:lpstr>ASR Results – I: Speaker labeling w/o LR </vt:lpstr>
      <vt:lpstr>ASR Results – I: Speaker labeling w/o LR </vt:lpstr>
      <vt:lpstr>ASR Results – I: Speaker labeling w/o LR </vt:lpstr>
      <vt:lpstr>ASR Results – I: Speaker labeling w/o LR </vt:lpstr>
      <vt:lpstr>ASR Results – I: Speaker labeling w/o LR </vt:lpstr>
      <vt:lpstr>ASR Results – II: Speaker labeling with LR </vt:lpstr>
      <vt:lpstr>ASR Results – III: Language labeling after SAD </vt:lpstr>
      <vt:lpstr>ASR Results – IV: ML DNN training </vt:lpstr>
      <vt:lpstr>ASR Results – IV: ML DNN training </vt:lpstr>
      <vt:lpstr>CS Detection Results</vt:lpstr>
      <vt:lpstr>CS Detection Results </vt:lpstr>
      <vt:lpstr>CS Detection Results </vt:lpstr>
      <vt:lpstr>Employing Other Acoustic and Textual Data Resources</vt:lpstr>
      <vt:lpstr>Some More Acoustic Data... </vt:lpstr>
      <vt:lpstr>...and More Sophisticated Acoustic Models </vt:lpstr>
      <vt:lpstr>...and More Sophisticated Acoustic Models </vt:lpstr>
      <vt:lpstr>What about the language model? </vt:lpstr>
      <vt:lpstr>What about the language model? </vt:lpstr>
      <vt:lpstr>What about the language model? </vt:lpstr>
      <vt:lpstr>What about the language model? </vt:lpstr>
      <vt:lpstr>Using the new LM in the ASR system  </vt:lpstr>
      <vt:lpstr>Using the new LM in the ASR system  </vt:lpstr>
      <vt:lpstr>Conclusions </vt:lpstr>
      <vt:lpstr>Relevant FAME! 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Yilmaz, E.</dc:creator>
  <cp:lastModifiedBy>Emre Yilmaz</cp:lastModifiedBy>
  <cp:revision>699</cp:revision>
  <cp:lastPrinted>2015-02-05T23:31:32Z</cp:lastPrinted>
  <dcterms:modified xsi:type="dcterms:W3CDTF">2018-03-08T20:19:11Z</dcterms:modified>
</cp:coreProperties>
</file>