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2" r:id="rId5"/>
    <p:sldId id="257" r:id="rId6"/>
    <p:sldId id="260" r:id="rId7"/>
    <p:sldId id="261"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6"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6F1DE-E502-45D2-B783-25EECA4633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A594BA13-EDA5-4FBA-A0F7-BB6C6899F1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377025EB-62AD-419E-AFE8-93B1B91BD8E7}"/>
              </a:ext>
            </a:extLst>
          </p:cNvPr>
          <p:cNvSpPr>
            <a:spLocks noGrp="1"/>
          </p:cNvSpPr>
          <p:nvPr>
            <p:ph type="dt" sz="half" idx="10"/>
          </p:nvPr>
        </p:nvSpPr>
        <p:spPr/>
        <p:txBody>
          <a:bodyPr/>
          <a:lstStyle/>
          <a:p>
            <a:fld id="{350245AF-60BA-4557-86EC-837D6734E03D}" type="datetimeFigureOut">
              <a:rPr lang="en-MY" smtClean="0"/>
              <a:t>24/6/2022</a:t>
            </a:fld>
            <a:endParaRPr lang="en-MY"/>
          </a:p>
        </p:txBody>
      </p:sp>
      <p:sp>
        <p:nvSpPr>
          <p:cNvPr id="5" name="Footer Placeholder 4">
            <a:extLst>
              <a:ext uri="{FF2B5EF4-FFF2-40B4-BE49-F238E27FC236}">
                <a16:creationId xmlns:a16="http://schemas.microsoft.com/office/drawing/2014/main" id="{9C069EB2-EB79-45E8-B009-ACE41D8976CE}"/>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D9678EC5-3533-49B2-8F68-30B1E6649387}"/>
              </a:ext>
            </a:extLst>
          </p:cNvPr>
          <p:cNvSpPr>
            <a:spLocks noGrp="1"/>
          </p:cNvSpPr>
          <p:nvPr>
            <p:ph type="sldNum" sz="quarter" idx="12"/>
          </p:nvPr>
        </p:nvSpPr>
        <p:spPr/>
        <p:txBody>
          <a:bodyPr/>
          <a:lstStyle/>
          <a:p>
            <a:fld id="{6218BCE3-F240-4498-8E6B-196C7133851E}" type="slidenum">
              <a:rPr lang="en-MY" smtClean="0"/>
              <a:t>‹#›</a:t>
            </a:fld>
            <a:endParaRPr lang="en-MY"/>
          </a:p>
        </p:txBody>
      </p:sp>
    </p:spTree>
    <p:extLst>
      <p:ext uri="{BB962C8B-B14F-4D97-AF65-F5344CB8AC3E}">
        <p14:creationId xmlns:p14="http://schemas.microsoft.com/office/powerpoint/2010/main" val="2473849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D4E05-0B8A-4726-8F4F-E40B536B4B62}"/>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A82B6FCA-FBE5-41C1-A534-09E4D25BBF2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D86A80CC-6081-43AD-8FCD-7194DD6B3BF1}"/>
              </a:ext>
            </a:extLst>
          </p:cNvPr>
          <p:cNvSpPr>
            <a:spLocks noGrp="1"/>
          </p:cNvSpPr>
          <p:nvPr>
            <p:ph type="dt" sz="half" idx="10"/>
          </p:nvPr>
        </p:nvSpPr>
        <p:spPr/>
        <p:txBody>
          <a:bodyPr/>
          <a:lstStyle/>
          <a:p>
            <a:fld id="{350245AF-60BA-4557-86EC-837D6734E03D}" type="datetimeFigureOut">
              <a:rPr lang="en-MY" smtClean="0"/>
              <a:t>24/6/2022</a:t>
            </a:fld>
            <a:endParaRPr lang="en-MY"/>
          </a:p>
        </p:txBody>
      </p:sp>
      <p:sp>
        <p:nvSpPr>
          <p:cNvPr id="5" name="Footer Placeholder 4">
            <a:extLst>
              <a:ext uri="{FF2B5EF4-FFF2-40B4-BE49-F238E27FC236}">
                <a16:creationId xmlns:a16="http://schemas.microsoft.com/office/drawing/2014/main" id="{44B6F599-F6DD-4980-9A71-62D282F3B25B}"/>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C01B5323-A7F5-4CEE-99F9-67411DB10BAD}"/>
              </a:ext>
            </a:extLst>
          </p:cNvPr>
          <p:cNvSpPr>
            <a:spLocks noGrp="1"/>
          </p:cNvSpPr>
          <p:nvPr>
            <p:ph type="sldNum" sz="quarter" idx="12"/>
          </p:nvPr>
        </p:nvSpPr>
        <p:spPr/>
        <p:txBody>
          <a:bodyPr/>
          <a:lstStyle/>
          <a:p>
            <a:fld id="{6218BCE3-F240-4498-8E6B-196C7133851E}" type="slidenum">
              <a:rPr lang="en-MY" smtClean="0"/>
              <a:t>‹#›</a:t>
            </a:fld>
            <a:endParaRPr lang="en-MY"/>
          </a:p>
        </p:txBody>
      </p:sp>
    </p:spTree>
    <p:extLst>
      <p:ext uri="{BB962C8B-B14F-4D97-AF65-F5344CB8AC3E}">
        <p14:creationId xmlns:p14="http://schemas.microsoft.com/office/powerpoint/2010/main" val="2042290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459B93-B5C0-40C2-8BA3-34B7F6AA9F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211EC9AB-61B1-4271-B1D6-A1CDC8911D8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2A161E91-C32C-48E1-8C27-0B9E8A2B02FE}"/>
              </a:ext>
            </a:extLst>
          </p:cNvPr>
          <p:cNvSpPr>
            <a:spLocks noGrp="1"/>
          </p:cNvSpPr>
          <p:nvPr>
            <p:ph type="dt" sz="half" idx="10"/>
          </p:nvPr>
        </p:nvSpPr>
        <p:spPr/>
        <p:txBody>
          <a:bodyPr/>
          <a:lstStyle/>
          <a:p>
            <a:fld id="{350245AF-60BA-4557-86EC-837D6734E03D}" type="datetimeFigureOut">
              <a:rPr lang="en-MY" smtClean="0"/>
              <a:t>24/6/2022</a:t>
            </a:fld>
            <a:endParaRPr lang="en-MY"/>
          </a:p>
        </p:txBody>
      </p:sp>
      <p:sp>
        <p:nvSpPr>
          <p:cNvPr id="5" name="Footer Placeholder 4">
            <a:extLst>
              <a:ext uri="{FF2B5EF4-FFF2-40B4-BE49-F238E27FC236}">
                <a16:creationId xmlns:a16="http://schemas.microsoft.com/office/drawing/2014/main" id="{D222A884-48FC-43D5-BA85-F7EEE07ECC4B}"/>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0E0568A2-67C6-4AA3-9F61-530FE9141D68}"/>
              </a:ext>
            </a:extLst>
          </p:cNvPr>
          <p:cNvSpPr>
            <a:spLocks noGrp="1"/>
          </p:cNvSpPr>
          <p:nvPr>
            <p:ph type="sldNum" sz="quarter" idx="12"/>
          </p:nvPr>
        </p:nvSpPr>
        <p:spPr/>
        <p:txBody>
          <a:bodyPr/>
          <a:lstStyle/>
          <a:p>
            <a:fld id="{6218BCE3-F240-4498-8E6B-196C7133851E}" type="slidenum">
              <a:rPr lang="en-MY" smtClean="0"/>
              <a:t>‹#›</a:t>
            </a:fld>
            <a:endParaRPr lang="en-MY"/>
          </a:p>
        </p:txBody>
      </p:sp>
    </p:spTree>
    <p:extLst>
      <p:ext uri="{BB962C8B-B14F-4D97-AF65-F5344CB8AC3E}">
        <p14:creationId xmlns:p14="http://schemas.microsoft.com/office/powerpoint/2010/main" val="2920798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A3CAC-D659-4F17-BB8D-B9ACA6DF8FAD}"/>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1ABC0F10-5D30-41AA-A4F0-B54C23C789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20B461E6-4107-409F-ABB3-FC638FD34A5F}"/>
              </a:ext>
            </a:extLst>
          </p:cNvPr>
          <p:cNvSpPr>
            <a:spLocks noGrp="1"/>
          </p:cNvSpPr>
          <p:nvPr>
            <p:ph type="dt" sz="half" idx="10"/>
          </p:nvPr>
        </p:nvSpPr>
        <p:spPr/>
        <p:txBody>
          <a:bodyPr/>
          <a:lstStyle/>
          <a:p>
            <a:fld id="{350245AF-60BA-4557-86EC-837D6734E03D}" type="datetimeFigureOut">
              <a:rPr lang="en-MY" smtClean="0"/>
              <a:t>24/6/2022</a:t>
            </a:fld>
            <a:endParaRPr lang="en-MY"/>
          </a:p>
        </p:txBody>
      </p:sp>
      <p:sp>
        <p:nvSpPr>
          <p:cNvPr id="5" name="Footer Placeholder 4">
            <a:extLst>
              <a:ext uri="{FF2B5EF4-FFF2-40B4-BE49-F238E27FC236}">
                <a16:creationId xmlns:a16="http://schemas.microsoft.com/office/drawing/2014/main" id="{642173E7-BA1F-423F-9826-D8C01526FAF0}"/>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34014042-54B2-4FB7-84A8-25B402BF11E3}"/>
              </a:ext>
            </a:extLst>
          </p:cNvPr>
          <p:cNvSpPr>
            <a:spLocks noGrp="1"/>
          </p:cNvSpPr>
          <p:nvPr>
            <p:ph type="sldNum" sz="quarter" idx="12"/>
          </p:nvPr>
        </p:nvSpPr>
        <p:spPr/>
        <p:txBody>
          <a:bodyPr/>
          <a:lstStyle/>
          <a:p>
            <a:fld id="{6218BCE3-F240-4498-8E6B-196C7133851E}" type="slidenum">
              <a:rPr lang="en-MY" smtClean="0"/>
              <a:t>‹#›</a:t>
            </a:fld>
            <a:endParaRPr lang="en-MY"/>
          </a:p>
        </p:txBody>
      </p:sp>
    </p:spTree>
    <p:extLst>
      <p:ext uri="{BB962C8B-B14F-4D97-AF65-F5344CB8AC3E}">
        <p14:creationId xmlns:p14="http://schemas.microsoft.com/office/powerpoint/2010/main" val="3767578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1384C-848A-437B-8369-17296AB831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7D993BBF-2666-40CD-8DD7-9D6FA36CE8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0A912AC-B028-4E02-85DB-371EC79F54A8}"/>
              </a:ext>
            </a:extLst>
          </p:cNvPr>
          <p:cNvSpPr>
            <a:spLocks noGrp="1"/>
          </p:cNvSpPr>
          <p:nvPr>
            <p:ph type="dt" sz="half" idx="10"/>
          </p:nvPr>
        </p:nvSpPr>
        <p:spPr/>
        <p:txBody>
          <a:bodyPr/>
          <a:lstStyle/>
          <a:p>
            <a:fld id="{350245AF-60BA-4557-86EC-837D6734E03D}" type="datetimeFigureOut">
              <a:rPr lang="en-MY" smtClean="0"/>
              <a:t>24/6/2022</a:t>
            </a:fld>
            <a:endParaRPr lang="en-MY"/>
          </a:p>
        </p:txBody>
      </p:sp>
      <p:sp>
        <p:nvSpPr>
          <p:cNvPr id="5" name="Footer Placeholder 4">
            <a:extLst>
              <a:ext uri="{FF2B5EF4-FFF2-40B4-BE49-F238E27FC236}">
                <a16:creationId xmlns:a16="http://schemas.microsoft.com/office/drawing/2014/main" id="{2F51F020-88F7-48F7-846E-FFAD1531AB32}"/>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BA10BF32-6DA9-4E89-AC5C-E1DB8B10B30A}"/>
              </a:ext>
            </a:extLst>
          </p:cNvPr>
          <p:cNvSpPr>
            <a:spLocks noGrp="1"/>
          </p:cNvSpPr>
          <p:nvPr>
            <p:ph type="sldNum" sz="quarter" idx="12"/>
          </p:nvPr>
        </p:nvSpPr>
        <p:spPr/>
        <p:txBody>
          <a:bodyPr/>
          <a:lstStyle/>
          <a:p>
            <a:fld id="{6218BCE3-F240-4498-8E6B-196C7133851E}" type="slidenum">
              <a:rPr lang="en-MY" smtClean="0"/>
              <a:t>‹#›</a:t>
            </a:fld>
            <a:endParaRPr lang="en-MY"/>
          </a:p>
        </p:txBody>
      </p:sp>
    </p:spTree>
    <p:extLst>
      <p:ext uri="{BB962C8B-B14F-4D97-AF65-F5344CB8AC3E}">
        <p14:creationId xmlns:p14="http://schemas.microsoft.com/office/powerpoint/2010/main" val="742732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7A239-CBAF-48C1-8BCF-E4F2201BC55E}"/>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E869635D-ED17-46B7-8CFD-F1457F99B68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86A4FFF4-A8B3-4A46-87D9-E4C85898C80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A97BACE5-4834-4963-90D0-CF8F9C5DF604}"/>
              </a:ext>
            </a:extLst>
          </p:cNvPr>
          <p:cNvSpPr>
            <a:spLocks noGrp="1"/>
          </p:cNvSpPr>
          <p:nvPr>
            <p:ph type="dt" sz="half" idx="10"/>
          </p:nvPr>
        </p:nvSpPr>
        <p:spPr/>
        <p:txBody>
          <a:bodyPr/>
          <a:lstStyle/>
          <a:p>
            <a:fld id="{350245AF-60BA-4557-86EC-837D6734E03D}" type="datetimeFigureOut">
              <a:rPr lang="en-MY" smtClean="0"/>
              <a:t>24/6/2022</a:t>
            </a:fld>
            <a:endParaRPr lang="en-MY"/>
          </a:p>
        </p:txBody>
      </p:sp>
      <p:sp>
        <p:nvSpPr>
          <p:cNvPr id="6" name="Footer Placeholder 5">
            <a:extLst>
              <a:ext uri="{FF2B5EF4-FFF2-40B4-BE49-F238E27FC236}">
                <a16:creationId xmlns:a16="http://schemas.microsoft.com/office/drawing/2014/main" id="{8321995C-BAC5-4F77-A7EC-A8458CD69777}"/>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2B5ADFC0-4DB0-4E00-AC1F-5CA8C72B929B}"/>
              </a:ext>
            </a:extLst>
          </p:cNvPr>
          <p:cNvSpPr>
            <a:spLocks noGrp="1"/>
          </p:cNvSpPr>
          <p:nvPr>
            <p:ph type="sldNum" sz="quarter" idx="12"/>
          </p:nvPr>
        </p:nvSpPr>
        <p:spPr/>
        <p:txBody>
          <a:bodyPr/>
          <a:lstStyle/>
          <a:p>
            <a:fld id="{6218BCE3-F240-4498-8E6B-196C7133851E}" type="slidenum">
              <a:rPr lang="en-MY" smtClean="0"/>
              <a:t>‹#›</a:t>
            </a:fld>
            <a:endParaRPr lang="en-MY"/>
          </a:p>
        </p:txBody>
      </p:sp>
    </p:spTree>
    <p:extLst>
      <p:ext uri="{BB962C8B-B14F-4D97-AF65-F5344CB8AC3E}">
        <p14:creationId xmlns:p14="http://schemas.microsoft.com/office/powerpoint/2010/main" val="2368897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9B074-272B-42FF-B7E9-6A50E20CB16B}"/>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D5650FB9-BEC5-4A0B-B68B-8E93C0D1CF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37751BD-B85B-4E45-B14A-B7772FEB3C3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A715377C-6BF7-46CF-A9A5-0119465F54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B05C6F7-7DEF-4DA2-AAAA-F2A4617F6B6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D9E190B4-DB6C-457A-8EE7-6878D264613F}"/>
              </a:ext>
            </a:extLst>
          </p:cNvPr>
          <p:cNvSpPr>
            <a:spLocks noGrp="1"/>
          </p:cNvSpPr>
          <p:nvPr>
            <p:ph type="dt" sz="half" idx="10"/>
          </p:nvPr>
        </p:nvSpPr>
        <p:spPr/>
        <p:txBody>
          <a:bodyPr/>
          <a:lstStyle/>
          <a:p>
            <a:fld id="{350245AF-60BA-4557-86EC-837D6734E03D}" type="datetimeFigureOut">
              <a:rPr lang="en-MY" smtClean="0"/>
              <a:t>24/6/2022</a:t>
            </a:fld>
            <a:endParaRPr lang="en-MY"/>
          </a:p>
        </p:txBody>
      </p:sp>
      <p:sp>
        <p:nvSpPr>
          <p:cNvPr id="8" name="Footer Placeholder 7">
            <a:extLst>
              <a:ext uri="{FF2B5EF4-FFF2-40B4-BE49-F238E27FC236}">
                <a16:creationId xmlns:a16="http://schemas.microsoft.com/office/drawing/2014/main" id="{AC5ADA73-10AB-4926-9626-05F305F5D2B1}"/>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B35B853B-A2AC-487C-B458-7F18AB55B4B9}"/>
              </a:ext>
            </a:extLst>
          </p:cNvPr>
          <p:cNvSpPr>
            <a:spLocks noGrp="1"/>
          </p:cNvSpPr>
          <p:nvPr>
            <p:ph type="sldNum" sz="quarter" idx="12"/>
          </p:nvPr>
        </p:nvSpPr>
        <p:spPr/>
        <p:txBody>
          <a:bodyPr/>
          <a:lstStyle/>
          <a:p>
            <a:fld id="{6218BCE3-F240-4498-8E6B-196C7133851E}" type="slidenum">
              <a:rPr lang="en-MY" smtClean="0"/>
              <a:t>‹#›</a:t>
            </a:fld>
            <a:endParaRPr lang="en-MY"/>
          </a:p>
        </p:txBody>
      </p:sp>
    </p:spTree>
    <p:extLst>
      <p:ext uri="{BB962C8B-B14F-4D97-AF65-F5344CB8AC3E}">
        <p14:creationId xmlns:p14="http://schemas.microsoft.com/office/powerpoint/2010/main" val="2500328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76889-0054-4B00-9B88-9B8DC73C28F0}"/>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1702B67B-3AB5-40A2-A304-EEBEEC730C97}"/>
              </a:ext>
            </a:extLst>
          </p:cNvPr>
          <p:cNvSpPr>
            <a:spLocks noGrp="1"/>
          </p:cNvSpPr>
          <p:nvPr>
            <p:ph type="dt" sz="half" idx="10"/>
          </p:nvPr>
        </p:nvSpPr>
        <p:spPr/>
        <p:txBody>
          <a:bodyPr/>
          <a:lstStyle/>
          <a:p>
            <a:fld id="{350245AF-60BA-4557-86EC-837D6734E03D}" type="datetimeFigureOut">
              <a:rPr lang="en-MY" smtClean="0"/>
              <a:t>24/6/2022</a:t>
            </a:fld>
            <a:endParaRPr lang="en-MY"/>
          </a:p>
        </p:txBody>
      </p:sp>
      <p:sp>
        <p:nvSpPr>
          <p:cNvPr id="4" name="Footer Placeholder 3">
            <a:extLst>
              <a:ext uri="{FF2B5EF4-FFF2-40B4-BE49-F238E27FC236}">
                <a16:creationId xmlns:a16="http://schemas.microsoft.com/office/drawing/2014/main" id="{FC5492A9-6DB5-4E54-ACEE-71659B9623DF}"/>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BDCE43D0-7440-4315-B649-E45AD02B4DB8}"/>
              </a:ext>
            </a:extLst>
          </p:cNvPr>
          <p:cNvSpPr>
            <a:spLocks noGrp="1"/>
          </p:cNvSpPr>
          <p:nvPr>
            <p:ph type="sldNum" sz="quarter" idx="12"/>
          </p:nvPr>
        </p:nvSpPr>
        <p:spPr/>
        <p:txBody>
          <a:bodyPr/>
          <a:lstStyle/>
          <a:p>
            <a:fld id="{6218BCE3-F240-4498-8E6B-196C7133851E}" type="slidenum">
              <a:rPr lang="en-MY" smtClean="0"/>
              <a:t>‹#›</a:t>
            </a:fld>
            <a:endParaRPr lang="en-MY"/>
          </a:p>
        </p:txBody>
      </p:sp>
    </p:spTree>
    <p:extLst>
      <p:ext uri="{BB962C8B-B14F-4D97-AF65-F5344CB8AC3E}">
        <p14:creationId xmlns:p14="http://schemas.microsoft.com/office/powerpoint/2010/main" val="3420279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220D04-3B64-4B5B-BB08-2A3536CD50EA}"/>
              </a:ext>
            </a:extLst>
          </p:cNvPr>
          <p:cNvSpPr>
            <a:spLocks noGrp="1"/>
          </p:cNvSpPr>
          <p:nvPr>
            <p:ph type="dt" sz="half" idx="10"/>
          </p:nvPr>
        </p:nvSpPr>
        <p:spPr/>
        <p:txBody>
          <a:bodyPr/>
          <a:lstStyle/>
          <a:p>
            <a:fld id="{350245AF-60BA-4557-86EC-837D6734E03D}" type="datetimeFigureOut">
              <a:rPr lang="en-MY" smtClean="0"/>
              <a:t>24/6/2022</a:t>
            </a:fld>
            <a:endParaRPr lang="en-MY"/>
          </a:p>
        </p:txBody>
      </p:sp>
      <p:sp>
        <p:nvSpPr>
          <p:cNvPr id="3" name="Footer Placeholder 2">
            <a:extLst>
              <a:ext uri="{FF2B5EF4-FFF2-40B4-BE49-F238E27FC236}">
                <a16:creationId xmlns:a16="http://schemas.microsoft.com/office/drawing/2014/main" id="{D2C2E1DA-B9D5-4A86-9A84-E70B7D26B14A}"/>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E9EB55FA-D1AE-4EAB-A3E0-533FE80DB622}"/>
              </a:ext>
            </a:extLst>
          </p:cNvPr>
          <p:cNvSpPr>
            <a:spLocks noGrp="1"/>
          </p:cNvSpPr>
          <p:nvPr>
            <p:ph type="sldNum" sz="quarter" idx="12"/>
          </p:nvPr>
        </p:nvSpPr>
        <p:spPr/>
        <p:txBody>
          <a:bodyPr/>
          <a:lstStyle/>
          <a:p>
            <a:fld id="{6218BCE3-F240-4498-8E6B-196C7133851E}" type="slidenum">
              <a:rPr lang="en-MY" smtClean="0"/>
              <a:t>‹#›</a:t>
            </a:fld>
            <a:endParaRPr lang="en-MY"/>
          </a:p>
        </p:txBody>
      </p:sp>
    </p:spTree>
    <p:extLst>
      <p:ext uri="{BB962C8B-B14F-4D97-AF65-F5344CB8AC3E}">
        <p14:creationId xmlns:p14="http://schemas.microsoft.com/office/powerpoint/2010/main" val="3195205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305C9-A64D-4D19-9030-27E9B57357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2B457542-150C-430D-8D07-09102BD9AE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CDF2E7DD-1A0C-4D05-B06B-B693441AAA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B1154A-2C50-4909-AEC5-F9203224FB2A}"/>
              </a:ext>
            </a:extLst>
          </p:cNvPr>
          <p:cNvSpPr>
            <a:spLocks noGrp="1"/>
          </p:cNvSpPr>
          <p:nvPr>
            <p:ph type="dt" sz="half" idx="10"/>
          </p:nvPr>
        </p:nvSpPr>
        <p:spPr/>
        <p:txBody>
          <a:bodyPr/>
          <a:lstStyle/>
          <a:p>
            <a:fld id="{350245AF-60BA-4557-86EC-837D6734E03D}" type="datetimeFigureOut">
              <a:rPr lang="en-MY" smtClean="0"/>
              <a:t>24/6/2022</a:t>
            </a:fld>
            <a:endParaRPr lang="en-MY"/>
          </a:p>
        </p:txBody>
      </p:sp>
      <p:sp>
        <p:nvSpPr>
          <p:cNvPr id="6" name="Footer Placeholder 5">
            <a:extLst>
              <a:ext uri="{FF2B5EF4-FFF2-40B4-BE49-F238E27FC236}">
                <a16:creationId xmlns:a16="http://schemas.microsoft.com/office/drawing/2014/main" id="{4252A17E-6F9D-4C01-8762-C5E9C3839559}"/>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52FDA149-DE6A-4190-B1A6-4849DF05847F}"/>
              </a:ext>
            </a:extLst>
          </p:cNvPr>
          <p:cNvSpPr>
            <a:spLocks noGrp="1"/>
          </p:cNvSpPr>
          <p:nvPr>
            <p:ph type="sldNum" sz="quarter" idx="12"/>
          </p:nvPr>
        </p:nvSpPr>
        <p:spPr/>
        <p:txBody>
          <a:bodyPr/>
          <a:lstStyle/>
          <a:p>
            <a:fld id="{6218BCE3-F240-4498-8E6B-196C7133851E}" type="slidenum">
              <a:rPr lang="en-MY" smtClean="0"/>
              <a:t>‹#›</a:t>
            </a:fld>
            <a:endParaRPr lang="en-MY"/>
          </a:p>
        </p:txBody>
      </p:sp>
    </p:spTree>
    <p:extLst>
      <p:ext uri="{BB962C8B-B14F-4D97-AF65-F5344CB8AC3E}">
        <p14:creationId xmlns:p14="http://schemas.microsoft.com/office/powerpoint/2010/main" val="4274839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93542-12B7-4E1D-9DB7-EDCF474B1A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E1A5311C-8F26-4071-94E6-CCCA20F639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4BD1E603-722B-443D-B3BC-DD32B6E96B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A845D20-E9FA-42D4-BEE2-16C1C161BA97}"/>
              </a:ext>
            </a:extLst>
          </p:cNvPr>
          <p:cNvSpPr>
            <a:spLocks noGrp="1"/>
          </p:cNvSpPr>
          <p:nvPr>
            <p:ph type="dt" sz="half" idx="10"/>
          </p:nvPr>
        </p:nvSpPr>
        <p:spPr/>
        <p:txBody>
          <a:bodyPr/>
          <a:lstStyle/>
          <a:p>
            <a:fld id="{350245AF-60BA-4557-86EC-837D6734E03D}" type="datetimeFigureOut">
              <a:rPr lang="en-MY" smtClean="0"/>
              <a:t>24/6/2022</a:t>
            </a:fld>
            <a:endParaRPr lang="en-MY"/>
          </a:p>
        </p:txBody>
      </p:sp>
      <p:sp>
        <p:nvSpPr>
          <p:cNvPr id="6" name="Footer Placeholder 5">
            <a:extLst>
              <a:ext uri="{FF2B5EF4-FFF2-40B4-BE49-F238E27FC236}">
                <a16:creationId xmlns:a16="http://schemas.microsoft.com/office/drawing/2014/main" id="{D8B8420C-9D57-4853-B2A8-82EA1F1ACB7F}"/>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4437C212-0445-4142-9E3C-0AABA654E14A}"/>
              </a:ext>
            </a:extLst>
          </p:cNvPr>
          <p:cNvSpPr>
            <a:spLocks noGrp="1"/>
          </p:cNvSpPr>
          <p:nvPr>
            <p:ph type="sldNum" sz="quarter" idx="12"/>
          </p:nvPr>
        </p:nvSpPr>
        <p:spPr/>
        <p:txBody>
          <a:bodyPr/>
          <a:lstStyle/>
          <a:p>
            <a:fld id="{6218BCE3-F240-4498-8E6B-196C7133851E}" type="slidenum">
              <a:rPr lang="en-MY" smtClean="0"/>
              <a:t>‹#›</a:t>
            </a:fld>
            <a:endParaRPr lang="en-MY"/>
          </a:p>
        </p:txBody>
      </p:sp>
    </p:spTree>
    <p:extLst>
      <p:ext uri="{BB962C8B-B14F-4D97-AF65-F5344CB8AC3E}">
        <p14:creationId xmlns:p14="http://schemas.microsoft.com/office/powerpoint/2010/main" val="2582916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E12BA4-E6BF-43FD-865A-E31387E6A2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36C61EC6-4D3C-44CA-891F-2848A9C8AF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EDA7F048-7338-4911-B480-A528A6979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245AF-60BA-4557-86EC-837D6734E03D}" type="datetimeFigureOut">
              <a:rPr lang="en-MY" smtClean="0"/>
              <a:t>24/6/2022</a:t>
            </a:fld>
            <a:endParaRPr lang="en-MY"/>
          </a:p>
        </p:txBody>
      </p:sp>
      <p:sp>
        <p:nvSpPr>
          <p:cNvPr id="5" name="Footer Placeholder 4">
            <a:extLst>
              <a:ext uri="{FF2B5EF4-FFF2-40B4-BE49-F238E27FC236}">
                <a16:creationId xmlns:a16="http://schemas.microsoft.com/office/drawing/2014/main" id="{1FF40694-72BD-45FD-B750-B0FFF77143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D2218680-4874-45D2-BE9F-69955D5A3D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18BCE3-F240-4498-8E6B-196C7133851E}" type="slidenum">
              <a:rPr lang="en-MY" smtClean="0"/>
              <a:t>‹#›</a:t>
            </a:fld>
            <a:endParaRPr lang="en-MY"/>
          </a:p>
        </p:txBody>
      </p:sp>
    </p:spTree>
    <p:extLst>
      <p:ext uri="{BB962C8B-B14F-4D97-AF65-F5344CB8AC3E}">
        <p14:creationId xmlns:p14="http://schemas.microsoft.com/office/powerpoint/2010/main" val="3649766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frontiersin.org/articles/10.3389/frwa.2022.870453/full"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frontiersin.org/articles/10.3389/frwa.2022.870453/ful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xmlin.shinyapps.io/whondrs/"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E3F43-17AA-484D-8EE5-3A8420105CC7}"/>
              </a:ext>
            </a:extLst>
          </p:cNvPr>
          <p:cNvSpPr>
            <a:spLocks noGrp="1"/>
          </p:cNvSpPr>
          <p:nvPr>
            <p:ph type="ctrTitle"/>
          </p:nvPr>
        </p:nvSpPr>
        <p:spPr/>
        <p:txBody>
          <a:bodyPr/>
          <a:lstStyle/>
          <a:p>
            <a:r>
              <a:rPr lang="en-US" dirty="0"/>
              <a:t>Dataset</a:t>
            </a:r>
            <a:endParaRPr lang="en-MY" dirty="0"/>
          </a:p>
        </p:txBody>
      </p:sp>
      <p:sp>
        <p:nvSpPr>
          <p:cNvPr id="3" name="Subtitle 2">
            <a:extLst>
              <a:ext uri="{FF2B5EF4-FFF2-40B4-BE49-F238E27FC236}">
                <a16:creationId xmlns:a16="http://schemas.microsoft.com/office/drawing/2014/main" id="{B00AF653-0070-4EF8-89F4-5110F199F5BD}"/>
              </a:ext>
            </a:extLst>
          </p:cNvPr>
          <p:cNvSpPr>
            <a:spLocks noGrp="1"/>
          </p:cNvSpPr>
          <p:nvPr>
            <p:ph type="subTitle" idx="1"/>
          </p:nvPr>
        </p:nvSpPr>
        <p:spPr/>
        <p:txBody>
          <a:bodyPr>
            <a:normAutofit/>
          </a:bodyPr>
          <a:lstStyle/>
          <a:p>
            <a:pPr algn="l"/>
            <a:r>
              <a:rPr lang="en-MY" sz="2000" dirty="0">
                <a:hlinkClick r:id="rId2"/>
              </a:rPr>
              <a:t>https://www.frontiersin.org/articles/10.3389/frwa.2022.870453/full</a:t>
            </a:r>
            <a:endParaRPr lang="en-MY" sz="2000" dirty="0"/>
          </a:p>
          <a:p>
            <a:pPr algn="l"/>
            <a:r>
              <a:rPr lang="en-MY" sz="2000" dirty="0"/>
              <a:t>A suite of paired physical and chemical datasets collected from 97 river corridors across the globe. </a:t>
            </a:r>
          </a:p>
        </p:txBody>
      </p:sp>
    </p:spTree>
    <p:extLst>
      <p:ext uri="{BB962C8B-B14F-4D97-AF65-F5344CB8AC3E}">
        <p14:creationId xmlns:p14="http://schemas.microsoft.com/office/powerpoint/2010/main" val="894726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2DF35-BDBC-4F44-8F56-C9BE8AE67135}"/>
              </a:ext>
            </a:extLst>
          </p:cNvPr>
          <p:cNvSpPr>
            <a:spLocks noGrp="1"/>
          </p:cNvSpPr>
          <p:nvPr>
            <p:ph type="title"/>
          </p:nvPr>
        </p:nvSpPr>
        <p:spPr/>
        <p:txBody>
          <a:bodyPr/>
          <a:lstStyle/>
          <a:p>
            <a:r>
              <a:rPr lang="en-US" dirty="0"/>
              <a:t>EDA findings</a:t>
            </a:r>
            <a:endParaRPr lang="en-MY" dirty="0"/>
          </a:p>
        </p:txBody>
      </p:sp>
      <p:sp>
        <p:nvSpPr>
          <p:cNvPr id="3" name="Content Placeholder 2">
            <a:extLst>
              <a:ext uri="{FF2B5EF4-FFF2-40B4-BE49-F238E27FC236}">
                <a16:creationId xmlns:a16="http://schemas.microsoft.com/office/drawing/2014/main" id="{9D066371-6D56-4CE6-B969-B7388CB11365}"/>
              </a:ext>
            </a:extLst>
          </p:cNvPr>
          <p:cNvSpPr>
            <a:spLocks noGrp="1"/>
          </p:cNvSpPr>
          <p:nvPr>
            <p:ph idx="1"/>
          </p:nvPr>
        </p:nvSpPr>
        <p:spPr/>
        <p:txBody>
          <a:bodyPr/>
          <a:lstStyle/>
          <a:p>
            <a:pPr marL="514350" indent="-514350">
              <a:buFont typeface="+mj-lt"/>
              <a:buAutoNum type="arabicPeriod"/>
            </a:pPr>
            <a:r>
              <a:rPr lang="en-MY" dirty="0"/>
              <a:t>CFs are distributed across sites in similar manner e.g. all sites are dominated by lignin class, followed by Tannin, Protein, </a:t>
            </a:r>
            <a:r>
              <a:rPr lang="en-MY" dirty="0" err="1"/>
              <a:t>ConHC</a:t>
            </a:r>
            <a:r>
              <a:rPr lang="en-MY" dirty="0"/>
              <a:t> etc.</a:t>
            </a:r>
          </a:p>
          <a:p>
            <a:pPr marL="514350" indent="-514350">
              <a:buFont typeface="+mj-lt"/>
              <a:buAutoNum type="arabicPeriod"/>
            </a:pPr>
            <a:r>
              <a:rPr lang="en-US" dirty="0"/>
              <a:t>S</a:t>
            </a:r>
            <a:r>
              <a:rPr lang="en-MY" dirty="0" err="1"/>
              <a:t>ite</a:t>
            </a:r>
            <a:r>
              <a:rPr lang="en-MY" dirty="0"/>
              <a:t> clustering based on richness index (Jaccard) followed analyses on the CFs class distribution reveals similar finding as (1)</a:t>
            </a:r>
          </a:p>
          <a:p>
            <a:pPr marL="514350" indent="-514350">
              <a:buFont typeface="+mj-lt"/>
              <a:buAutoNum type="arabicPeriod"/>
            </a:pPr>
            <a:endParaRPr lang="en-MY" dirty="0"/>
          </a:p>
        </p:txBody>
      </p:sp>
      <p:pic>
        <p:nvPicPr>
          <p:cNvPr id="4" name="Picture 3">
            <a:extLst>
              <a:ext uri="{FF2B5EF4-FFF2-40B4-BE49-F238E27FC236}">
                <a16:creationId xmlns:a16="http://schemas.microsoft.com/office/drawing/2014/main" id="{95FB6A37-77BB-423D-A4DC-0B7EFD72CB97}"/>
              </a:ext>
            </a:extLst>
          </p:cNvPr>
          <p:cNvPicPr>
            <a:picLocks noChangeAspect="1"/>
          </p:cNvPicPr>
          <p:nvPr/>
        </p:nvPicPr>
        <p:blipFill>
          <a:blip r:embed="rId2"/>
          <a:stretch>
            <a:fillRect/>
          </a:stretch>
        </p:blipFill>
        <p:spPr>
          <a:xfrm>
            <a:off x="2386207" y="3630174"/>
            <a:ext cx="7256745" cy="2819708"/>
          </a:xfrm>
          <a:prstGeom prst="rect">
            <a:avLst/>
          </a:prstGeom>
        </p:spPr>
      </p:pic>
    </p:spTree>
    <p:extLst>
      <p:ext uri="{BB962C8B-B14F-4D97-AF65-F5344CB8AC3E}">
        <p14:creationId xmlns:p14="http://schemas.microsoft.com/office/powerpoint/2010/main" val="116984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5D12515-01A9-4B1C-A70B-14C2D4D6E593}"/>
              </a:ext>
            </a:extLst>
          </p:cNvPr>
          <p:cNvSpPr/>
          <p:nvPr/>
        </p:nvSpPr>
        <p:spPr>
          <a:xfrm>
            <a:off x="3166534" y="4089400"/>
            <a:ext cx="6087534" cy="1092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 name="Title 1">
            <a:extLst>
              <a:ext uri="{FF2B5EF4-FFF2-40B4-BE49-F238E27FC236}">
                <a16:creationId xmlns:a16="http://schemas.microsoft.com/office/drawing/2014/main" id="{51B2DF35-BDBC-4F44-8F56-C9BE8AE67135}"/>
              </a:ext>
            </a:extLst>
          </p:cNvPr>
          <p:cNvSpPr>
            <a:spLocks noGrp="1"/>
          </p:cNvSpPr>
          <p:nvPr>
            <p:ph type="ctrTitle"/>
          </p:nvPr>
        </p:nvSpPr>
        <p:spPr>
          <a:xfrm>
            <a:off x="1524000" y="1122363"/>
            <a:ext cx="9144000" cy="1358370"/>
          </a:xfrm>
        </p:spPr>
        <p:txBody>
          <a:bodyPr/>
          <a:lstStyle/>
          <a:p>
            <a:r>
              <a:rPr lang="en-US" dirty="0"/>
              <a:t>Back to research question</a:t>
            </a:r>
            <a:endParaRPr lang="en-MY" dirty="0"/>
          </a:p>
        </p:txBody>
      </p:sp>
      <p:sp>
        <p:nvSpPr>
          <p:cNvPr id="3" name="Content Placeholder 2">
            <a:extLst>
              <a:ext uri="{FF2B5EF4-FFF2-40B4-BE49-F238E27FC236}">
                <a16:creationId xmlns:a16="http://schemas.microsoft.com/office/drawing/2014/main" id="{9D066371-6D56-4CE6-B969-B7388CB11365}"/>
              </a:ext>
            </a:extLst>
          </p:cNvPr>
          <p:cNvSpPr>
            <a:spLocks noGrp="1"/>
          </p:cNvSpPr>
          <p:nvPr>
            <p:ph type="subTitle" idx="1"/>
          </p:nvPr>
        </p:nvSpPr>
        <p:spPr/>
        <p:txBody>
          <a:bodyPr/>
          <a:lstStyle/>
          <a:p>
            <a:r>
              <a:rPr lang="en-US" dirty="0"/>
              <a:t>Examining the </a:t>
            </a:r>
            <a:r>
              <a:rPr lang="en-US" dirty="0">
                <a:solidFill>
                  <a:srgbClr val="FF0000"/>
                </a:solidFill>
              </a:rPr>
              <a:t>ecological processes </a:t>
            </a:r>
            <a:r>
              <a:rPr lang="en-US" dirty="0"/>
              <a:t>influencing the </a:t>
            </a:r>
          </a:p>
          <a:p>
            <a:r>
              <a:rPr lang="en-US" dirty="0">
                <a:solidFill>
                  <a:srgbClr val="FF0000"/>
                </a:solidFill>
              </a:rPr>
              <a:t>assembly of molecules </a:t>
            </a:r>
            <a:r>
              <a:rPr lang="en-US" dirty="0"/>
              <a:t>into </a:t>
            </a:r>
            <a:r>
              <a:rPr lang="en-US" b="1" dirty="0">
                <a:solidFill>
                  <a:srgbClr val="FF0000"/>
                </a:solidFill>
              </a:rPr>
              <a:t>OM assemblages</a:t>
            </a:r>
            <a:endParaRPr lang="en-MY" b="1" dirty="0">
              <a:solidFill>
                <a:srgbClr val="FF0000"/>
              </a:solidFill>
            </a:endParaRPr>
          </a:p>
        </p:txBody>
      </p:sp>
      <p:sp>
        <p:nvSpPr>
          <p:cNvPr id="4" name="TextBox 3">
            <a:extLst>
              <a:ext uri="{FF2B5EF4-FFF2-40B4-BE49-F238E27FC236}">
                <a16:creationId xmlns:a16="http://schemas.microsoft.com/office/drawing/2014/main" id="{1AAFFC03-AF05-4FEC-BAA8-2FE29521E4A2}"/>
              </a:ext>
            </a:extLst>
          </p:cNvPr>
          <p:cNvSpPr txBox="1"/>
          <p:nvPr/>
        </p:nvSpPr>
        <p:spPr>
          <a:xfrm>
            <a:off x="5655618" y="2856719"/>
            <a:ext cx="1591734" cy="369332"/>
          </a:xfrm>
          <a:prstGeom prst="rect">
            <a:avLst/>
          </a:prstGeom>
          <a:solidFill>
            <a:schemeClr val="accent5"/>
          </a:solidFill>
        </p:spPr>
        <p:txBody>
          <a:bodyPr wrap="square" rtlCol="0">
            <a:spAutoFit/>
          </a:bodyPr>
          <a:lstStyle/>
          <a:p>
            <a:r>
              <a:rPr lang="en-US" dirty="0"/>
              <a:t>Site metadata</a:t>
            </a:r>
            <a:endParaRPr lang="en-MY" dirty="0"/>
          </a:p>
        </p:txBody>
      </p:sp>
      <p:cxnSp>
        <p:nvCxnSpPr>
          <p:cNvPr id="6" name="Straight Arrow Connector 5">
            <a:extLst>
              <a:ext uri="{FF2B5EF4-FFF2-40B4-BE49-F238E27FC236}">
                <a16:creationId xmlns:a16="http://schemas.microsoft.com/office/drawing/2014/main" id="{33950DBB-BE3B-4B10-9137-35DBD080CC88}"/>
              </a:ext>
            </a:extLst>
          </p:cNvPr>
          <p:cNvCxnSpPr>
            <a:cxnSpLocks/>
            <a:stCxn id="4" idx="2"/>
            <a:endCxn id="3" idx="0"/>
          </p:cNvCxnSpPr>
          <p:nvPr/>
        </p:nvCxnSpPr>
        <p:spPr>
          <a:xfrm flipH="1">
            <a:off x="6096000" y="3226051"/>
            <a:ext cx="355485" cy="375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85C90A0-94B0-4769-8347-B8A8CF15D1D5}"/>
              </a:ext>
            </a:extLst>
          </p:cNvPr>
          <p:cNvSpPr txBox="1"/>
          <p:nvPr/>
        </p:nvSpPr>
        <p:spPr>
          <a:xfrm>
            <a:off x="3725335" y="4712772"/>
            <a:ext cx="2074332" cy="369332"/>
          </a:xfrm>
          <a:prstGeom prst="rect">
            <a:avLst/>
          </a:prstGeom>
          <a:solidFill>
            <a:schemeClr val="accent5"/>
          </a:solidFill>
        </p:spPr>
        <p:txBody>
          <a:bodyPr wrap="square" rtlCol="0">
            <a:spAutoFit/>
          </a:bodyPr>
          <a:lstStyle/>
          <a:p>
            <a:r>
              <a:rPr lang="en-US" dirty="0"/>
              <a:t>Binary CFs data</a:t>
            </a:r>
            <a:endParaRPr lang="en-MY" dirty="0"/>
          </a:p>
        </p:txBody>
      </p:sp>
      <p:cxnSp>
        <p:nvCxnSpPr>
          <p:cNvPr id="8" name="Straight Arrow Connector 7">
            <a:extLst>
              <a:ext uri="{FF2B5EF4-FFF2-40B4-BE49-F238E27FC236}">
                <a16:creationId xmlns:a16="http://schemas.microsoft.com/office/drawing/2014/main" id="{7EC0106C-ABA2-4324-BDDD-6ED0DE14C79C}"/>
              </a:ext>
            </a:extLst>
          </p:cNvPr>
          <p:cNvCxnSpPr>
            <a:cxnSpLocks/>
            <a:stCxn id="7" idx="0"/>
          </p:cNvCxnSpPr>
          <p:nvPr/>
        </p:nvCxnSpPr>
        <p:spPr>
          <a:xfrm flipV="1">
            <a:off x="4762501" y="4429920"/>
            <a:ext cx="292099" cy="282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E2E6B0F-3259-49FC-A4C6-1CD5E36505AD}"/>
              </a:ext>
            </a:extLst>
          </p:cNvPr>
          <p:cNvSpPr txBox="1"/>
          <p:nvPr/>
        </p:nvSpPr>
        <p:spPr>
          <a:xfrm>
            <a:off x="6712155" y="4451162"/>
            <a:ext cx="2381741" cy="523220"/>
          </a:xfrm>
          <a:prstGeom prst="rect">
            <a:avLst/>
          </a:prstGeom>
          <a:noFill/>
          <a:ln>
            <a:noFill/>
          </a:ln>
        </p:spPr>
        <p:txBody>
          <a:bodyPr wrap="square" rtlCol="0">
            <a:spAutoFit/>
          </a:bodyPr>
          <a:lstStyle/>
          <a:p>
            <a:r>
              <a:rPr lang="en-US" sz="1400" dirty="0"/>
              <a:t>How to identify DOM cluster?</a:t>
            </a:r>
          </a:p>
          <a:p>
            <a:r>
              <a:rPr lang="en-US" sz="1400" dirty="0"/>
              <a:t>What is DOM cluster?</a:t>
            </a:r>
            <a:endParaRPr lang="en-MY" sz="1400" dirty="0"/>
          </a:p>
        </p:txBody>
      </p:sp>
      <p:sp>
        <p:nvSpPr>
          <p:cNvPr id="11" name="TextBox 10">
            <a:extLst>
              <a:ext uri="{FF2B5EF4-FFF2-40B4-BE49-F238E27FC236}">
                <a16:creationId xmlns:a16="http://schemas.microsoft.com/office/drawing/2014/main" id="{D323490D-10DE-499F-A37D-97D28DD81E8E}"/>
              </a:ext>
            </a:extLst>
          </p:cNvPr>
          <p:cNvSpPr txBox="1"/>
          <p:nvPr/>
        </p:nvSpPr>
        <p:spPr>
          <a:xfrm>
            <a:off x="9504219" y="4202014"/>
            <a:ext cx="2489242" cy="923330"/>
          </a:xfrm>
          <a:prstGeom prst="rect">
            <a:avLst/>
          </a:prstGeom>
          <a:solidFill>
            <a:schemeClr val="accent5"/>
          </a:solidFill>
        </p:spPr>
        <p:txBody>
          <a:bodyPr wrap="square" rtlCol="0">
            <a:spAutoFit/>
          </a:bodyPr>
          <a:lstStyle/>
          <a:p>
            <a:r>
              <a:rPr lang="en-US" dirty="0"/>
              <a:t>Get from unsupervised clustering based on Jaccard indices</a:t>
            </a:r>
            <a:endParaRPr lang="en-MY" dirty="0"/>
          </a:p>
        </p:txBody>
      </p:sp>
      <p:cxnSp>
        <p:nvCxnSpPr>
          <p:cNvPr id="13" name="Straight Arrow Connector 12">
            <a:extLst>
              <a:ext uri="{FF2B5EF4-FFF2-40B4-BE49-F238E27FC236}">
                <a16:creationId xmlns:a16="http://schemas.microsoft.com/office/drawing/2014/main" id="{09EB245A-1FD7-4082-B049-E91E287006F5}"/>
              </a:ext>
            </a:extLst>
          </p:cNvPr>
          <p:cNvCxnSpPr>
            <a:cxnSpLocks/>
            <a:stCxn id="11" idx="1"/>
          </p:cNvCxnSpPr>
          <p:nvPr/>
        </p:nvCxnSpPr>
        <p:spPr>
          <a:xfrm flipH="1" flipV="1">
            <a:off x="9165619" y="4302700"/>
            <a:ext cx="338600" cy="360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40F2718-6237-4D8F-8B14-1A16EDBCB8F6}"/>
              </a:ext>
            </a:extLst>
          </p:cNvPr>
          <p:cNvSpPr txBox="1"/>
          <p:nvPr/>
        </p:nvSpPr>
        <p:spPr>
          <a:xfrm>
            <a:off x="3229448" y="4276899"/>
            <a:ext cx="1345752" cy="461665"/>
          </a:xfrm>
          <a:prstGeom prst="rect">
            <a:avLst/>
          </a:prstGeom>
          <a:noFill/>
        </p:spPr>
        <p:txBody>
          <a:bodyPr wrap="square" rtlCol="0">
            <a:spAutoFit/>
          </a:bodyPr>
          <a:lstStyle/>
          <a:p>
            <a:r>
              <a:rPr lang="en-US" sz="2400" b="1" dirty="0">
                <a:solidFill>
                  <a:schemeClr val="accent6">
                    <a:lumMod val="50000"/>
                  </a:schemeClr>
                </a:solidFill>
              </a:rPr>
              <a:t>diversity</a:t>
            </a:r>
            <a:endParaRPr lang="en-MY" sz="2400" b="1" dirty="0">
              <a:solidFill>
                <a:schemeClr val="accent6">
                  <a:lumMod val="50000"/>
                </a:schemeClr>
              </a:solidFill>
            </a:endParaRPr>
          </a:p>
        </p:txBody>
      </p:sp>
      <p:cxnSp>
        <p:nvCxnSpPr>
          <p:cNvPr id="19" name="Straight Connector 18">
            <a:extLst>
              <a:ext uri="{FF2B5EF4-FFF2-40B4-BE49-F238E27FC236}">
                <a16:creationId xmlns:a16="http://schemas.microsoft.com/office/drawing/2014/main" id="{4562FC8A-7C21-45E4-94E7-02331929845F}"/>
              </a:ext>
            </a:extLst>
          </p:cNvPr>
          <p:cNvCxnSpPr>
            <a:cxnSpLocks/>
          </p:cNvCxnSpPr>
          <p:nvPr/>
        </p:nvCxnSpPr>
        <p:spPr>
          <a:xfrm>
            <a:off x="3214255" y="4302690"/>
            <a:ext cx="128385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8782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0D7C-7BE7-4237-B941-E5714DDC85AC}"/>
              </a:ext>
            </a:extLst>
          </p:cNvPr>
          <p:cNvSpPr>
            <a:spLocks noGrp="1"/>
          </p:cNvSpPr>
          <p:nvPr>
            <p:ph type="title"/>
          </p:nvPr>
        </p:nvSpPr>
        <p:spPr/>
        <p:txBody>
          <a:bodyPr>
            <a:noAutofit/>
          </a:bodyPr>
          <a:lstStyle/>
          <a:p>
            <a:r>
              <a:rPr lang="en-MY" sz="3600" dirty="0"/>
              <a:t>Topic 4 – Examining the Ecological Processes Influencing the Assembly of Molecules into OM Assemblages</a:t>
            </a:r>
          </a:p>
        </p:txBody>
      </p:sp>
      <p:sp>
        <p:nvSpPr>
          <p:cNvPr id="3" name="Rectangle 2">
            <a:extLst>
              <a:ext uri="{FF2B5EF4-FFF2-40B4-BE49-F238E27FC236}">
                <a16:creationId xmlns:a16="http://schemas.microsoft.com/office/drawing/2014/main" id="{C98BF2B1-FB5A-4E25-958D-62755E182449}"/>
              </a:ext>
            </a:extLst>
          </p:cNvPr>
          <p:cNvSpPr/>
          <p:nvPr/>
        </p:nvSpPr>
        <p:spPr>
          <a:xfrm>
            <a:off x="838200" y="1690688"/>
            <a:ext cx="10515600" cy="4247317"/>
          </a:xfrm>
          <a:prstGeom prst="rect">
            <a:avLst/>
          </a:prstGeom>
        </p:spPr>
        <p:txBody>
          <a:bodyPr wrap="square">
            <a:spAutoFit/>
          </a:bodyPr>
          <a:lstStyle/>
          <a:p>
            <a:r>
              <a:rPr lang="en-MY" dirty="0"/>
              <a:t>Dissolved organic matter (DOM) assemblages in freshwaters are formed from complex mixtures of compounds that are highly variable across time and space due to the environmental heterogeneity of river networks and contribution of diverse allochthonous and autochthonous OM sources. We propose that ecologically significant DOM assemblages can be extracted from a continental-scale dataset of fluvial FTICR-MS organic matter molecular characterization, nutrient levels, stable water isotopes (2H and 18O), and other physicochemical parameters. </a:t>
            </a:r>
            <a:r>
              <a:rPr lang="en-MY" dirty="0">
                <a:solidFill>
                  <a:srgbClr val="FF0000"/>
                </a:solidFill>
              </a:rPr>
              <a:t>To identify assemblages and trends, we will apply artificial neural networks and machine learning on DOM samples collected across the continental US. </a:t>
            </a:r>
            <a:r>
              <a:rPr lang="en-MY" dirty="0"/>
              <a:t>Once DOM assemblages are identified we will use variation across space to investigate metabolomic processes in metacommunity ecology and community metabolomes. We will address questions about the origins of DOM assemblages in streams and rivers. Specifically, we will examine the relative importance of biotic vs. abiotic processes, watershed characteristics, coupled nutrient cycles, and sediment metabolism on DOM assemblage formation. We argue that this data-driven approach will reveal common continental-scale DOM assemblages and the metabolomic processes that generate these groups of compounds. Figure 6 shows how we aim to identify assemblages of organic molecules that comprise DOM and relate them to environmental features using artificial neural networks and other machine learning approaches.</a:t>
            </a:r>
          </a:p>
        </p:txBody>
      </p:sp>
    </p:spTree>
    <p:extLst>
      <p:ext uri="{BB962C8B-B14F-4D97-AF65-F5344CB8AC3E}">
        <p14:creationId xmlns:p14="http://schemas.microsoft.com/office/powerpoint/2010/main" val="1923908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2DF35-BDBC-4F44-8F56-C9BE8AE67135}"/>
              </a:ext>
            </a:extLst>
          </p:cNvPr>
          <p:cNvSpPr>
            <a:spLocks noGrp="1"/>
          </p:cNvSpPr>
          <p:nvPr>
            <p:ph type="title"/>
          </p:nvPr>
        </p:nvSpPr>
        <p:spPr/>
        <p:txBody>
          <a:bodyPr/>
          <a:lstStyle/>
          <a:p>
            <a:r>
              <a:rPr lang="en-US" dirty="0"/>
              <a:t>Available datasets</a:t>
            </a:r>
            <a:endParaRPr lang="en-MY" dirty="0"/>
          </a:p>
        </p:txBody>
      </p:sp>
      <p:sp>
        <p:nvSpPr>
          <p:cNvPr id="3" name="Content Placeholder 2">
            <a:extLst>
              <a:ext uri="{FF2B5EF4-FFF2-40B4-BE49-F238E27FC236}">
                <a16:creationId xmlns:a16="http://schemas.microsoft.com/office/drawing/2014/main" id="{9D066371-6D56-4CE6-B969-B7388CB11365}"/>
              </a:ext>
            </a:extLst>
          </p:cNvPr>
          <p:cNvSpPr>
            <a:spLocks noGrp="1"/>
          </p:cNvSpPr>
          <p:nvPr>
            <p:ph idx="1"/>
          </p:nvPr>
        </p:nvSpPr>
        <p:spPr>
          <a:xfrm>
            <a:off x="838199" y="1825625"/>
            <a:ext cx="6698723" cy="4667250"/>
          </a:xfrm>
        </p:spPr>
        <p:txBody>
          <a:bodyPr>
            <a:normAutofit fontScale="70000" lnSpcReduction="20000"/>
          </a:bodyPr>
          <a:lstStyle/>
          <a:p>
            <a:r>
              <a:rPr lang="en-US" dirty="0"/>
              <a:t>Data:</a:t>
            </a:r>
          </a:p>
          <a:p>
            <a:pPr lvl="1"/>
            <a:r>
              <a:rPr lang="en-US" dirty="0"/>
              <a:t>CF data by site: Presence/absence of CFs</a:t>
            </a:r>
          </a:p>
          <a:p>
            <a:pPr lvl="1"/>
            <a:r>
              <a:rPr lang="en-US" dirty="0"/>
              <a:t>CF metadata: chemical properties and class</a:t>
            </a:r>
          </a:p>
          <a:p>
            <a:pPr lvl="1"/>
            <a:r>
              <a:rPr lang="en-US" dirty="0"/>
              <a:t>Site metadata: (97+) so one site has ~2-3 sample data</a:t>
            </a:r>
          </a:p>
          <a:p>
            <a:r>
              <a:rPr lang="en-US" dirty="0"/>
              <a:t>ANN Input: Any suitable data</a:t>
            </a:r>
          </a:p>
          <a:p>
            <a:r>
              <a:rPr lang="en-US" dirty="0"/>
              <a:t>ANN Output: DOM cluster output</a:t>
            </a:r>
          </a:p>
          <a:p>
            <a:endParaRPr lang="en-US" sz="3400" dirty="0"/>
          </a:p>
          <a:p>
            <a:pPr marL="0" indent="0">
              <a:buNone/>
            </a:pPr>
            <a:r>
              <a:rPr lang="en-US" sz="3400" b="1" dirty="0">
                <a:highlight>
                  <a:srgbClr val="FFFF00"/>
                </a:highlight>
              </a:rPr>
              <a:t>Problem: </a:t>
            </a:r>
            <a:r>
              <a:rPr lang="en-US" sz="3400" dirty="0">
                <a:highlight>
                  <a:srgbClr val="FFFF00"/>
                </a:highlight>
              </a:rPr>
              <a:t>For supervised learning such as ANN or RF, we must know the output first e.g. DOM cluster. </a:t>
            </a:r>
          </a:p>
          <a:p>
            <a:pPr marL="0" indent="0">
              <a:buNone/>
            </a:pPr>
            <a:r>
              <a:rPr lang="en-US" sz="3400" dirty="0">
                <a:highlight>
                  <a:srgbClr val="FFFF00"/>
                </a:highlight>
              </a:rPr>
              <a:t>However, our goal is to identify DOM cluster and site-clustering are not equivalent to DOM clustering e.g. all sites are dominated by Lignin etc. </a:t>
            </a:r>
          </a:p>
          <a:p>
            <a:pPr marL="0" indent="0">
              <a:buNone/>
            </a:pPr>
            <a:r>
              <a:rPr lang="en-US" sz="3400" dirty="0">
                <a:highlight>
                  <a:srgbClr val="FFFF00"/>
                </a:highlight>
              </a:rPr>
              <a:t>We have achieved site-clustering based on richness index and is able to examine ecological process influencing richness of molecules instead.</a:t>
            </a:r>
          </a:p>
        </p:txBody>
      </p:sp>
      <p:pic>
        <p:nvPicPr>
          <p:cNvPr id="4" name="Picture 3">
            <a:extLst>
              <a:ext uri="{FF2B5EF4-FFF2-40B4-BE49-F238E27FC236}">
                <a16:creationId xmlns:a16="http://schemas.microsoft.com/office/drawing/2014/main" id="{79929297-6C1B-4A90-83BB-1F9AC3C6B55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790922" y="2023532"/>
            <a:ext cx="4003145" cy="3783013"/>
          </a:xfrm>
          <a:prstGeom prst="rect">
            <a:avLst/>
          </a:prstGeom>
          <a:noFill/>
          <a:ln>
            <a:noFill/>
          </a:ln>
        </p:spPr>
      </p:pic>
    </p:spTree>
    <p:extLst>
      <p:ext uri="{BB962C8B-B14F-4D97-AF65-F5344CB8AC3E}">
        <p14:creationId xmlns:p14="http://schemas.microsoft.com/office/powerpoint/2010/main" val="2328817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12884-2986-42A8-8F4B-098605BBEA9C}"/>
              </a:ext>
            </a:extLst>
          </p:cNvPr>
          <p:cNvSpPr>
            <a:spLocks noGrp="1"/>
          </p:cNvSpPr>
          <p:nvPr>
            <p:ph type="title"/>
          </p:nvPr>
        </p:nvSpPr>
        <p:spPr/>
        <p:txBody>
          <a:bodyPr/>
          <a:lstStyle/>
          <a:p>
            <a:r>
              <a:rPr lang="en-US" dirty="0" err="1"/>
              <a:t>Crosstable</a:t>
            </a:r>
            <a:r>
              <a:rPr lang="en-US" dirty="0"/>
              <a:t> data</a:t>
            </a:r>
            <a:endParaRPr lang="en-MY" dirty="0"/>
          </a:p>
        </p:txBody>
      </p:sp>
      <p:graphicFrame>
        <p:nvGraphicFramePr>
          <p:cNvPr id="6" name="Table 5">
            <a:extLst>
              <a:ext uri="{FF2B5EF4-FFF2-40B4-BE49-F238E27FC236}">
                <a16:creationId xmlns:a16="http://schemas.microsoft.com/office/drawing/2014/main" id="{F13F75EE-7BEF-4035-94A4-1BA5A234A418}"/>
              </a:ext>
            </a:extLst>
          </p:cNvPr>
          <p:cNvGraphicFramePr>
            <a:graphicFrameLocks noGrp="1"/>
          </p:cNvGraphicFramePr>
          <p:nvPr>
            <p:extLst>
              <p:ext uri="{D42A27DB-BD31-4B8C-83A1-F6EECF244321}">
                <p14:modId xmlns:p14="http://schemas.microsoft.com/office/powerpoint/2010/main" val="1865548089"/>
              </p:ext>
            </p:extLst>
          </p:nvPr>
        </p:nvGraphicFramePr>
        <p:xfrm>
          <a:off x="920663" y="1402915"/>
          <a:ext cx="4215008" cy="4980571"/>
        </p:xfrm>
        <a:graphic>
          <a:graphicData uri="http://schemas.openxmlformats.org/drawingml/2006/table">
            <a:tbl>
              <a:tblPr/>
              <a:tblGrid>
                <a:gridCol w="1664755">
                  <a:extLst>
                    <a:ext uri="{9D8B030D-6E8A-4147-A177-3AD203B41FA5}">
                      <a16:colId xmlns:a16="http://schemas.microsoft.com/office/drawing/2014/main" val="2462469032"/>
                    </a:ext>
                  </a:extLst>
                </a:gridCol>
                <a:gridCol w="2550253">
                  <a:extLst>
                    <a:ext uri="{9D8B030D-6E8A-4147-A177-3AD203B41FA5}">
                      <a16:colId xmlns:a16="http://schemas.microsoft.com/office/drawing/2014/main" val="1093948340"/>
                    </a:ext>
                  </a:extLst>
                </a:gridCol>
              </a:tblGrid>
              <a:tr h="227878">
                <a:tc>
                  <a:txBody>
                    <a:bodyPr/>
                    <a:lstStyle/>
                    <a:p>
                      <a:pPr algn="l" fontAlgn="b"/>
                      <a:r>
                        <a:rPr lang="en-MY" sz="1600" b="0" i="0" u="none" strike="noStrike" dirty="0">
                          <a:solidFill>
                            <a:srgbClr val="000000"/>
                          </a:solidFill>
                          <a:effectLst/>
                          <a:latin typeface="Arial" panose="020B0604020202020204" pitchFamily="34" charset="0"/>
                          <a:cs typeface="Arial" panose="020B0604020202020204" pitchFamily="34" charset="0"/>
                        </a:rPr>
                        <a:t>Mass</a:t>
                      </a:r>
                    </a:p>
                  </a:txBody>
                  <a:tcPr marL="5620" marR="5620" marT="5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MY" sz="1600" b="0" i="0" u="none" strike="noStrike">
                          <a:solidFill>
                            <a:srgbClr val="000000"/>
                          </a:solidFill>
                          <a:effectLst/>
                          <a:latin typeface="Arial" panose="020B0604020202020204" pitchFamily="34" charset="0"/>
                          <a:cs typeface="Arial" panose="020B0604020202020204" pitchFamily="34" charset="0"/>
                        </a:rPr>
                        <a:t>GFE</a:t>
                      </a:r>
                    </a:p>
                  </a:txBody>
                  <a:tcPr marL="5620" marR="5620" marT="5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9281258"/>
                  </a:ext>
                </a:extLst>
              </a:tr>
              <a:tr h="276219">
                <a:tc>
                  <a:txBody>
                    <a:bodyPr/>
                    <a:lstStyle/>
                    <a:p>
                      <a:pPr algn="l" fontAlgn="b"/>
                      <a:r>
                        <a:rPr lang="en-MY" sz="1600" b="0" i="0" u="none" strike="noStrike" dirty="0">
                          <a:solidFill>
                            <a:srgbClr val="000000"/>
                          </a:solidFill>
                          <a:effectLst/>
                          <a:latin typeface="Arial" panose="020B0604020202020204" pitchFamily="34" charset="0"/>
                          <a:cs typeface="Arial" panose="020B0604020202020204" pitchFamily="34" charset="0"/>
                        </a:rPr>
                        <a:t>C</a:t>
                      </a:r>
                    </a:p>
                  </a:txBody>
                  <a:tcPr marL="5620" marR="5620" marT="5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MY" sz="1600" b="0" i="0" u="none" strike="noStrike">
                          <a:solidFill>
                            <a:srgbClr val="000000"/>
                          </a:solidFill>
                          <a:effectLst/>
                          <a:latin typeface="Arial" panose="020B0604020202020204" pitchFamily="34" charset="0"/>
                          <a:cs typeface="Arial" panose="020B0604020202020204" pitchFamily="34" charset="0"/>
                        </a:rPr>
                        <a:t>kmass.CH2</a:t>
                      </a:r>
                    </a:p>
                  </a:txBody>
                  <a:tcPr marL="5620" marR="5620" marT="5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0281319"/>
                  </a:ext>
                </a:extLst>
              </a:tr>
              <a:tr h="276219">
                <a:tc>
                  <a:txBody>
                    <a:bodyPr/>
                    <a:lstStyle/>
                    <a:p>
                      <a:pPr algn="l" fontAlgn="b"/>
                      <a:r>
                        <a:rPr lang="en-MY" sz="1600" b="0" i="0" u="none" strike="noStrike">
                          <a:solidFill>
                            <a:srgbClr val="000000"/>
                          </a:solidFill>
                          <a:effectLst/>
                          <a:latin typeface="Arial" panose="020B0604020202020204" pitchFamily="34" charset="0"/>
                          <a:cs typeface="Arial" panose="020B0604020202020204" pitchFamily="34" charset="0"/>
                        </a:rPr>
                        <a:t>H</a:t>
                      </a:r>
                    </a:p>
                  </a:txBody>
                  <a:tcPr marL="5620" marR="5620" marT="5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MY" sz="1600" b="0" i="0" u="none" strike="noStrike">
                          <a:solidFill>
                            <a:srgbClr val="000000"/>
                          </a:solidFill>
                          <a:effectLst/>
                          <a:latin typeface="Arial" panose="020B0604020202020204" pitchFamily="34" charset="0"/>
                          <a:cs typeface="Arial" panose="020B0604020202020204" pitchFamily="34" charset="0"/>
                        </a:rPr>
                        <a:t>kdefect.CH2</a:t>
                      </a:r>
                    </a:p>
                  </a:txBody>
                  <a:tcPr marL="5620" marR="5620" marT="5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9830172"/>
                  </a:ext>
                </a:extLst>
              </a:tr>
              <a:tr h="227878">
                <a:tc>
                  <a:txBody>
                    <a:bodyPr/>
                    <a:lstStyle/>
                    <a:p>
                      <a:pPr algn="l" fontAlgn="b"/>
                      <a:r>
                        <a:rPr lang="en-MY" sz="1600" b="0" i="0" u="none" strike="noStrike" dirty="0">
                          <a:solidFill>
                            <a:srgbClr val="000000"/>
                          </a:solidFill>
                          <a:effectLst/>
                          <a:latin typeface="Arial" panose="020B0604020202020204" pitchFamily="34" charset="0"/>
                          <a:cs typeface="Arial" panose="020B0604020202020204" pitchFamily="34" charset="0"/>
                        </a:rPr>
                        <a:t>O</a:t>
                      </a:r>
                    </a:p>
                  </a:txBody>
                  <a:tcPr marL="5620" marR="5620" marT="5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MY" sz="1600" b="0" i="0" u="none" strike="noStrike">
                          <a:solidFill>
                            <a:srgbClr val="000000"/>
                          </a:solidFill>
                          <a:effectLst/>
                          <a:latin typeface="Arial" panose="020B0604020202020204" pitchFamily="34" charset="0"/>
                          <a:cs typeface="Arial" panose="020B0604020202020204" pitchFamily="34" charset="0"/>
                        </a:rPr>
                        <a:t>NOSC</a:t>
                      </a:r>
                    </a:p>
                  </a:txBody>
                  <a:tcPr marL="5620" marR="5620" marT="5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6493288"/>
                  </a:ext>
                </a:extLst>
              </a:tr>
              <a:tr h="276219">
                <a:tc>
                  <a:txBody>
                    <a:bodyPr/>
                    <a:lstStyle/>
                    <a:p>
                      <a:pPr algn="l" fontAlgn="b"/>
                      <a:r>
                        <a:rPr lang="en-MY" sz="1600" b="0" i="0" u="none" strike="noStrike" dirty="0">
                          <a:solidFill>
                            <a:srgbClr val="000000"/>
                          </a:solidFill>
                          <a:effectLst/>
                          <a:latin typeface="Arial" panose="020B0604020202020204" pitchFamily="34" charset="0"/>
                          <a:cs typeface="Arial" panose="020B0604020202020204" pitchFamily="34" charset="0"/>
                        </a:rPr>
                        <a:t>N</a:t>
                      </a:r>
                    </a:p>
                  </a:txBody>
                  <a:tcPr marL="5620" marR="5620" marT="5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MY" sz="1600" b="0" i="0" u="none" strike="noStrike" dirty="0" err="1">
                          <a:solidFill>
                            <a:srgbClr val="000000"/>
                          </a:solidFill>
                          <a:effectLst/>
                          <a:latin typeface="Arial" panose="020B0604020202020204" pitchFamily="34" charset="0"/>
                          <a:cs typeface="Arial" panose="020B0604020202020204" pitchFamily="34" charset="0"/>
                        </a:rPr>
                        <a:t>OtoC_ratio</a:t>
                      </a:r>
                      <a:endParaRPr lang="en-MY" sz="1600" b="0" i="0" u="none" strike="noStrike" dirty="0">
                        <a:solidFill>
                          <a:srgbClr val="000000"/>
                        </a:solidFill>
                        <a:effectLst/>
                        <a:latin typeface="Arial" panose="020B0604020202020204" pitchFamily="34" charset="0"/>
                        <a:cs typeface="Arial" panose="020B0604020202020204" pitchFamily="34" charset="0"/>
                      </a:endParaRPr>
                    </a:p>
                  </a:txBody>
                  <a:tcPr marL="5620" marR="5620" marT="5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8882070"/>
                  </a:ext>
                </a:extLst>
              </a:tr>
              <a:tr h="276219">
                <a:tc>
                  <a:txBody>
                    <a:bodyPr/>
                    <a:lstStyle/>
                    <a:p>
                      <a:pPr algn="l" fontAlgn="b"/>
                      <a:r>
                        <a:rPr lang="en-MY" sz="1600" b="0" i="0" u="none" strike="noStrike">
                          <a:solidFill>
                            <a:srgbClr val="000000"/>
                          </a:solidFill>
                          <a:effectLst/>
                          <a:latin typeface="Arial" panose="020B0604020202020204" pitchFamily="34" charset="0"/>
                          <a:cs typeface="Arial" panose="020B0604020202020204" pitchFamily="34" charset="0"/>
                        </a:rPr>
                        <a:t>C13</a:t>
                      </a:r>
                    </a:p>
                  </a:txBody>
                  <a:tcPr marL="5620" marR="5620" marT="5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MY" sz="1600" b="0" i="0" u="none" strike="noStrike" dirty="0" err="1">
                          <a:solidFill>
                            <a:srgbClr val="000000"/>
                          </a:solidFill>
                          <a:effectLst/>
                          <a:latin typeface="Arial" panose="020B0604020202020204" pitchFamily="34" charset="0"/>
                          <a:cs typeface="Arial" panose="020B0604020202020204" pitchFamily="34" charset="0"/>
                        </a:rPr>
                        <a:t>HtoC_ratio</a:t>
                      </a:r>
                      <a:endParaRPr lang="en-MY" sz="1600" b="0" i="0" u="none" strike="noStrike" dirty="0">
                        <a:solidFill>
                          <a:srgbClr val="000000"/>
                        </a:solidFill>
                        <a:effectLst/>
                        <a:latin typeface="Arial" panose="020B0604020202020204" pitchFamily="34" charset="0"/>
                        <a:cs typeface="Arial" panose="020B0604020202020204" pitchFamily="34" charset="0"/>
                      </a:endParaRPr>
                    </a:p>
                  </a:txBody>
                  <a:tcPr marL="5620" marR="5620" marT="5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1877916"/>
                  </a:ext>
                </a:extLst>
              </a:tr>
              <a:tr h="276219">
                <a:tc>
                  <a:txBody>
                    <a:bodyPr/>
                    <a:lstStyle/>
                    <a:p>
                      <a:pPr algn="l" fontAlgn="b"/>
                      <a:r>
                        <a:rPr lang="en-MY" sz="1600" b="0" i="0" u="none" strike="noStrike">
                          <a:solidFill>
                            <a:srgbClr val="000000"/>
                          </a:solidFill>
                          <a:effectLst/>
                          <a:latin typeface="Arial" panose="020B0604020202020204" pitchFamily="34" charset="0"/>
                          <a:cs typeface="Arial" panose="020B0604020202020204" pitchFamily="34" charset="0"/>
                        </a:rPr>
                        <a:t>S</a:t>
                      </a:r>
                    </a:p>
                  </a:txBody>
                  <a:tcPr marL="5620" marR="5620" marT="5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MY" sz="1600" b="0" i="0" u="none" strike="noStrike" dirty="0" err="1">
                          <a:solidFill>
                            <a:srgbClr val="000000"/>
                          </a:solidFill>
                          <a:effectLst/>
                          <a:latin typeface="Arial" panose="020B0604020202020204" pitchFamily="34" charset="0"/>
                          <a:cs typeface="Arial" panose="020B0604020202020204" pitchFamily="34" charset="0"/>
                        </a:rPr>
                        <a:t>NtoC_ratio</a:t>
                      </a:r>
                      <a:endParaRPr lang="en-MY" sz="1600" b="0" i="0" u="none" strike="noStrike" dirty="0">
                        <a:solidFill>
                          <a:srgbClr val="000000"/>
                        </a:solidFill>
                        <a:effectLst/>
                        <a:latin typeface="Arial" panose="020B0604020202020204" pitchFamily="34" charset="0"/>
                        <a:cs typeface="Arial" panose="020B0604020202020204" pitchFamily="34" charset="0"/>
                      </a:endParaRPr>
                    </a:p>
                  </a:txBody>
                  <a:tcPr marL="5620" marR="5620" marT="5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7345180"/>
                  </a:ext>
                </a:extLst>
              </a:tr>
              <a:tr h="276219">
                <a:tc>
                  <a:txBody>
                    <a:bodyPr/>
                    <a:lstStyle/>
                    <a:p>
                      <a:pPr algn="l" fontAlgn="b"/>
                      <a:r>
                        <a:rPr lang="en-MY" sz="1600" b="0" i="0" u="none" strike="noStrike">
                          <a:solidFill>
                            <a:srgbClr val="000000"/>
                          </a:solidFill>
                          <a:effectLst/>
                          <a:latin typeface="Arial" panose="020B0604020202020204" pitchFamily="34" charset="0"/>
                          <a:cs typeface="Arial" panose="020B0604020202020204" pitchFamily="34" charset="0"/>
                        </a:rPr>
                        <a:t>P</a:t>
                      </a:r>
                    </a:p>
                  </a:txBody>
                  <a:tcPr marL="5620" marR="5620" marT="5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MY" sz="1600" b="0" i="0" u="none" strike="noStrike" dirty="0" err="1">
                          <a:solidFill>
                            <a:srgbClr val="000000"/>
                          </a:solidFill>
                          <a:effectLst/>
                          <a:latin typeface="Arial" panose="020B0604020202020204" pitchFamily="34" charset="0"/>
                          <a:cs typeface="Arial" panose="020B0604020202020204" pitchFamily="34" charset="0"/>
                        </a:rPr>
                        <a:t>PtoC_ratio</a:t>
                      </a:r>
                      <a:endParaRPr lang="en-MY" sz="1600" b="0" i="0" u="none" strike="noStrike" dirty="0">
                        <a:solidFill>
                          <a:srgbClr val="000000"/>
                        </a:solidFill>
                        <a:effectLst/>
                        <a:latin typeface="Arial" panose="020B0604020202020204" pitchFamily="34" charset="0"/>
                        <a:cs typeface="Arial" panose="020B0604020202020204" pitchFamily="34" charset="0"/>
                      </a:endParaRPr>
                    </a:p>
                  </a:txBody>
                  <a:tcPr marL="5620" marR="5620" marT="5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1295399"/>
                  </a:ext>
                </a:extLst>
              </a:tr>
              <a:tr h="276219">
                <a:tc>
                  <a:txBody>
                    <a:bodyPr/>
                    <a:lstStyle/>
                    <a:p>
                      <a:pPr algn="l" fontAlgn="b"/>
                      <a:r>
                        <a:rPr lang="en-MY" sz="1600" b="0" i="0" u="none" strike="noStrike">
                          <a:solidFill>
                            <a:srgbClr val="000000"/>
                          </a:solidFill>
                          <a:effectLst/>
                          <a:latin typeface="Arial" panose="020B0604020202020204" pitchFamily="34" charset="0"/>
                          <a:cs typeface="Arial" panose="020B0604020202020204" pitchFamily="34" charset="0"/>
                        </a:rPr>
                        <a:t>Na</a:t>
                      </a:r>
                    </a:p>
                  </a:txBody>
                  <a:tcPr marL="5620" marR="5620" marT="5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MY" sz="1600" b="0" i="0" u="none" strike="noStrike" dirty="0" err="1">
                          <a:solidFill>
                            <a:srgbClr val="000000"/>
                          </a:solidFill>
                          <a:effectLst/>
                          <a:latin typeface="Arial" panose="020B0604020202020204" pitchFamily="34" charset="0"/>
                          <a:cs typeface="Arial" panose="020B0604020202020204" pitchFamily="34" charset="0"/>
                        </a:rPr>
                        <a:t>NtoP_ratio</a:t>
                      </a:r>
                      <a:endParaRPr lang="en-MY" sz="1600" b="0" i="0" u="none" strike="noStrike" dirty="0">
                        <a:solidFill>
                          <a:srgbClr val="000000"/>
                        </a:solidFill>
                        <a:effectLst/>
                        <a:latin typeface="Arial" panose="020B0604020202020204" pitchFamily="34" charset="0"/>
                        <a:cs typeface="Arial" panose="020B0604020202020204" pitchFamily="34" charset="0"/>
                      </a:endParaRPr>
                    </a:p>
                  </a:txBody>
                  <a:tcPr marL="5620" marR="5620" marT="5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1018778"/>
                  </a:ext>
                </a:extLst>
              </a:tr>
              <a:tr h="227878">
                <a:tc>
                  <a:txBody>
                    <a:bodyPr/>
                    <a:lstStyle/>
                    <a:p>
                      <a:pPr algn="l" fontAlgn="b"/>
                      <a:r>
                        <a:rPr lang="en-MY" sz="1600" b="0" i="0" u="none" strike="noStrike">
                          <a:solidFill>
                            <a:srgbClr val="000000"/>
                          </a:solidFill>
                          <a:effectLst/>
                          <a:latin typeface="Arial" panose="020B0604020202020204" pitchFamily="34" charset="0"/>
                          <a:cs typeface="Arial" panose="020B0604020202020204" pitchFamily="34" charset="0"/>
                        </a:rPr>
                        <a:t>El_comp</a:t>
                      </a:r>
                    </a:p>
                  </a:txBody>
                  <a:tcPr marL="5620" marR="5620" marT="5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MY" sz="1600" b="0" i="0" u="none" strike="noStrike" dirty="0">
                          <a:solidFill>
                            <a:srgbClr val="000000"/>
                          </a:solidFill>
                          <a:effectLst/>
                          <a:latin typeface="Arial" panose="020B0604020202020204" pitchFamily="34" charset="0"/>
                          <a:cs typeface="Arial" panose="020B0604020202020204" pitchFamily="34" charset="0"/>
                        </a:rPr>
                        <a:t>bs1_class</a:t>
                      </a:r>
                    </a:p>
                  </a:txBody>
                  <a:tcPr marL="5620" marR="5620" marT="5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4869536"/>
                  </a:ext>
                </a:extLst>
              </a:tr>
              <a:tr h="227878">
                <a:tc>
                  <a:txBody>
                    <a:bodyPr/>
                    <a:lstStyle/>
                    <a:p>
                      <a:pPr algn="l" fontAlgn="b"/>
                      <a:r>
                        <a:rPr lang="en-MY" sz="1600" b="0" i="0" u="none" strike="noStrike">
                          <a:solidFill>
                            <a:srgbClr val="000000"/>
                          </a:solidFill>
                          <a:effectLst/>
                          <a:latin typeface="Arial" panose="020B0604020202020204" pitchFamily="34" charset="0"/>
                          <a:cs typeface="Arial" panose="020B0604020202020204" pitchFamily="34" charset="0"/>
                        </a:rPr>
                        <a:t>Class</a:t>
                      </a:r>
                    </a:p>
                  </a:txBody>
                  <a:tcPr marL="5620" marR="5620" marT="5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MY" sz="1600" b="0" i="0" u="none" strike="noStrike" dirty="0">
                          <a:solidFill>
                            <a:srgbClr val="000000"/>
                          </a:solidFill>
                          <a:effectLst/>
                          <a:latin typeface="Arial" panose="020B0604020202020204" pitchFamily="34" charset="0"/>
                          <a:cs typeface="Arial" panose="020B0604020202020204" pitchFamily="34" charset="0"/>
                        </a:rPr>
                        <a:t>bs2_class</a:t>
                      </a:r>
                    </a:p>
                  </a:txBody>
                  <a:tcPr marL="5620" marR="5620" marT="5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3253507"/>
                  </a:ext>
                </a:extLst>
              </a:tr>
              <a:tr h="227878">
                <a:tc>
                  <a:txBody>
                    <a:bodyPr/>
                    <a:lstStyle/>
                    <a:p>
                      <a:pPr algn="l" fontAlgn="b"/>
                      <a:r>
                        <a:rPr lang="en-MY" sz="1600" b="0" i="0" u="none" strike="noStrike">
                          <a:solidFill>
                            <a:srgbClr val="000000"/>
                          </a:solidFill>
                          <a:effectLst/>
                          <a:latin typeface="Arial" panose="020B0604020202020204" pitchFamily="34" charset="0"/>
                          <a:cs typeface="Arial" panose="020B0604020202020204" pitchFamily="34" charset="0"/>
                        </a:rPr>
                        <a:t>NeutralMass</a:t>
                      </a:r>
                    </a:p>
                  </a:txBody>
                  <a:tcPr marL="5620" marR="5620" marT="5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MY" sz="1600" b="0" i="0" u="none" strike="noStrike" dirty="0">
                          <a:solidFill>
                            <a:srgbClr val="000000"/>
                          </a:solidFill>
                          <a:effectLst/>
                          <a:latin typeface="Arial" panose="020B0604020202020204" pitchFamily="34" charset="0"/>
                          <a:cs typeface="Arial" panose="020B0604020202020204" pitchFamily="34" charset="0"/>
                        </a:rPr>
                        <a:t>bs3_class</a:t>
                      </a:r>
                    </a:p>
                  </a:txBody>
                  <a:tcPr marL="5620" marR="5620" marT="5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8842334"/>
                  </a:ext>
                </a:extLst>
              </a:tr>
              <a:tr h="276219">
                <a:tc>
                  <a:txBody>
                    <a:bodyPr/>
                    <a:lstStyle/>
                    <a:p>
                      <a:pPr algn="l" fontAlgn="b"/>
                      <a:r>
                        <a:rPr lang="en-MY" sz="1600" b="0" i="0" u="none" strike="noStrike">
                          <a:solidFill>
                            <a:srgbClr val="000000"/>
                          </a:solidFill>
                          <a:effectLst/>
                          <a:latin typeface="Arial" panose="020B0604020202020204" pitchFamily="34" charset="0"/>
                          <a:cs typeface="Arial" panose="020B0604020202020204" pitchFamily="34" charset="0"/>
                        </a:rPr>
                        <a:t>Error_ppm</a:t>
                      </a:r>
                    </a:p>
                  </a:txBody>
                  <a:tcPr marL="5620" marR="5620" marT="5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MY" sz="1600" b="0" i="0" u="none" strike="noStrike" dirty="0">
                          <a:solidFill>
                            <a:srgbClr val="000000"/>
                          </a:solidFill>
                          <a:effectLst/>
                          <a:latin typeface="Arial" panose="020B0604020202020204" pitchFamily="34" charset="0"/>
                          <a:cs typeface="Arial" panose="020B0604020202020204" pitchFamily="34" charset="0"/>
                        </a:rPr>
                        <a:t>delGcox0PerCmol</a:t>
                      </a:r>
                    </a:p>
                  </a:txBody>
                  <a:tcPr marL="5620" marR="5620" marT="5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1161281"/>
                  </a:ext>
                </a:extLst>
              </a:tr>
              <a:tr h="276219">
                <a:tc>
                  <a:txBody>
                    <a:bodyPr/>
                    <a:lstStyle/>
                    <a:p>
                      <a:pPr algn="l" fontAlgn="b"/>
                      <a:r>
                        <a:rPr lang="en-MY" sz="1600" b="0" i="0" u="none" strike="noStrike">
                          <a:solidFill>
                            <a:srgbClr val="000000"/>
                          </a:solidFill>
                          <a:effectLst/>
                          <a:latin typeface="Arial" panose="020B0604020202020204" pitchFamily="34" charset="0"/>
                          <a:cs typeface="Arial" panose="020B0604020202020204" pitchFamily="34" charset="0"/>
                        </a:rPr>
                        <a:t>Candidates</a:t>
                      </a:r>
                    </a:p>
                  </a:txBody>
                  <a:tcPr marL="5620" marR="5620" marT="5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MY" sz="1600" b="0" i="0" u="none" strike="noStrike" dirty="0" err="1">
                          <a:solidFill>
                            <a:srgbClr val="000000"/>
                          </a:solidFill>
                          <a:effectLst/>
                          <a:latin typeface="Arial" panose="020B0604020202020204" pitchFamily="34" charset="0"/>
                          <a:cs typeface="Arial" panose="020B0604020202020204" pitchFamily="34" charset="0"/>
                        </a:rPr>
                        <a:t>delGcoxPerCmol</a:t>
                      </a:r>
                      <a:endParaRPr lang="en-MY" sz="1600" b="0" i="0" u="none" strike="noStrike" dirty="0">
                        <a:solidFill>
                          <a:srgbClr val="000000"/>
                        </a:solidFill>
                        <a:effectLst/>
                        <a:latin typeface="Arial" panose="020B0604020202020204" pitchFamily="34" charset="0"/>
                        <a:cs typeface="Arial" panose="020B0604020202020204" pitchFamily="34" charset="0"/>
                      </a:endParaRPr>
                    </a:p>
                  </a:txBody>
                  <a:tcPr marL="5620" marR="5620" marT="5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9862880"/>
                  </a:ext>
                </a:extLst>
              </a:tr>
              <a:tr h="227878">
                <a:tc>
                  <a:txBody>
                    <a:bodyPr/>
                    <a:lstStyle/>
                    <a:p>
                      <a:pPr algn="l" fontAlgn="b"/>
                      <a:r>
                        <a:rPr lang="en-MY" sz="1600" b="0" i="0" u="none" strike="noStrike">
                          <a:solidFill>
                            <a:srgbClr val="000000"/>
                          </a:solidFill>
                          <a:effectLst/>
                          <a:latin typeface="Arial" panose="020B0604020202020204" pitchFamily="34" charset="0"/>
                          <a:cs typeface="Arial" panose="020B0604020202020204" pitchFamily="34" charset="0"/>
                        </a:rPr>
                        <a:t>AI</a:t>
                      </a:r>
                    </a:p>
                  </a:txBody>
                  <a:tcPr marL="5620" marR="5620" marT="5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MY" sz="1600" b="0" i="0" u="none" strike="noStrike" dirty="0">
                          <a:solidFill>
                            <a:srgbClr val="000000"/>
                          </a:solidFill>
                          <a:effectLst/>
                          <a:latin typeface="Arial" panose="020B0604020202020204" pitchFamily="34" charset="0"/>
                          <a:cs typeface="Arial" panose="020B0604020202020204" pitchFamily="34" charset="0"/>
                        </a:rPr>
                        <a:t>lamO20</a:t>
                      </a:r>
                    </a:p>
                  </a:txBody>
                  <a:tcPr marL="5620" marR="5620" marT="5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3971574"/>
                  </a:ext>
                </a:extLst>
              </a:tr>
              <a:tr h="227878">
                <a:tc>
                  <a:txBody>
                    <a:bodyPr/>
                    <a:lstStyle/>
                    <a:p>
                      <a:pPr algn="l" fontAlgn="b"/>
                      <a:r>
                        <a:rPr lang="en-MY" sz="1600" b="0" i="0" u="none" strike="noStrike">
                          <a:solidFill>
                            <a:srgbClr val="000000"/>
                          </a:solidFill>
                          <a:effectLst/>
                          <a:latin typeface="Arial" panose="020B0604020202020204" pitchFamily="34" charset="0"/>
                          <a:cs typeface="Arial" panose="020B0604020202020204" pitchFamily="34" charset="0"/>
                        </a:rPr>
                        <a:t>AI_Mod</a:t>
                      </a:r>
                    </a:p>
                  </a:txBody>
                  <a:tcPr marL="5620" marR="5620" marT="5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MY" sz="1600" b="0" i="0" u="none" strike="noStrike" dirty="0">
                          <a:solidFill>
                            <a:srgbClr val="000000"/>
                          </a:solidFill>
                          <a:effectLst/>
                          <a:latin typeface="Arial" panose="020B0604020202020204" pitchFamily="34" charset="0"/>
                          <a:cs typeface="Arial" panose="020B0604020202020204" pitchFamily="34" charset="0"/>
                        </a:rPr>
                        <a:t>lamO2</a:t>
                      </a:r>
                    </a:p>
                  </a:txBody>
                  <a:tcPr marL="5620" marR="5620" marT="5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4659943"/>
                  </a:ext>
                </a:extLst>
              </a:tr>
              <a:tr h="227878">
                <a:tc>
                  <a:txBody>
                    <a:bodyPr/>
                    <a:lstStyle/>
                    <a:p>
                      <a:pPr algn="l" fontAlgn="b"/>
                      <a:r>
                        <a:rPr lang="en-MY" sz="1600" b="0" i="0" u="none" strike="noStrike">
                          <a:solidFill>
                            <a:srgbClr val="000000"/>
                          </a:solidFill>
                          <a:effectLst/>
                          <a:latin typeface="Arial" panose="020B0604020202020204" pitchFamily="34" charset="0"/>
                          <a:cs typeface="Arial" panose="020B0604020202020204" pitchFamily="34" charset="0"/>
                        </a:rPr>
                        <a:t>DBE</a:t>
                      </a:r>
                    </a:p>
                  </a:txBody>
                  <a:tcPr marL="5620" marR="5620" marT="5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MY" sz="1600" b="0" i="0" u="none" strike="noStrike" dirty="0">
                          <a:solidFill>
                            <a:srgbClr val="000000"/>
                          </a:solidFill>
                          <a:effectLst/>
                          <a:latin typeface="Arial" panose="020B0604020202020204" pitchFamily="34" charset="0"/>
                          <a:cs typeface="Arial" panose="020B0604020202020204" pitchFamily="34" charset="0"/>
                        </a:rPr>
                        <a:t>delGd0</a:t>
                      </a:r>
                    </a:p>
                  </a:txBody>
                  <a:tcPr marL="5620" marR="5620" marT="5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9478301"/>
                  </a:ext>
                </a:extLst>
              </a:tr>
              <a:tr h="227878">
                <a:tc>
                  <a:txBody>
                    <a:bodyPr/>
                    <a:lstStyle/>
                    <a:p>
                      <a:pPr algn="l" fontAlgn="b"/>
                      <a:r>
                        <a:rPr lang="en-MY" sz="1600" b="0" i="0" u="none" strike="noStrike">
                          <a:solidFill>
                            <a:srgbClr val="000000"/>
                          </a:solidFill>
                          <a:effectLst/>
                          <a:latin typeface="Arial" panose="020B0604020202020204" pitchFamily="34" charset="0"/>
                          <a:cs typeface="Arial" panose="020B0604020202020204" pitchFamily="34" charset="0"/>
                        </a:rPr>
                        <a:t>DBE_O</a:t>
                      </a:r>
                    </a:p>
                  </a:txBody>
                  <a:tcPr marL="5620" marR="5620" marT="5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MY" sz="1600" b="0" i="0" u="none" strike="noStrike" dirty="0" err="1">
                          <a:solidFill>
                            <a:srgbClr val="000000"/>
                          </a:solidFill>
                          <a:effectLst/>
                          <a:latin typeface="Arial" panose="020B0604020202020204" pitchFamily="34" charset="0"/>
                          <a:cs typeface="Arial" panose="020B0604020202020204" pitchFamily="34" charset="0"/>
                        </a:rPr>
                        <a:t>delGd</a:t>
                      </a:r>
                      <a:endParaRPr lang="en-MY" sz="1600" b="0" i="0" u="none" strike="noStrike" dirty="0">
                        <a:solidFill>
                          <a:srgbClr val="000000"/>
                        </a:solidFill>
                        <a:effectLst/>
                        <a:latin typeface="Arial" panose="020B0604020202020204" pitchFamily="34" charset="0"/>
                        <a:cs typeface="Arial" panose="020B0604020202020204" pitchFamily="34" charset="0"/>
                      </a:endParaRPr>
                    </a:p>
                  </a:txBody>
                  <a:tcPr marL="5620" marR="5620" marT="5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3061977"/>
                  </a:ext>
                </a:extLst>
              </a:tr>
              <a:tr h="227878">
                <a:tc>
                  <a:txBody>
                    <a:bodyPr/>
                    <a:lstStyle/>
                    <a:p>
                      <a:pPr algn="l" fontAlgn="b"/>
                      <a:r>
                        <a:rPr lang="en-MY" sz="1600" b="0" i="0" u="none" strike="noStrike">
                          <a:solidFill>
                            <a:srgbClr val="000000"/>
                          </a:solidFill>
                          <a:effectLst/>
                          <a:latin typeface="Arial" panose="020B0604020202020204" pitchFamily="34" charset="0"/>
                          <a:cs typeface="Arial" panose="020B0604020202020204" pitchFamily="34" charset="0"/>
                        </a:rPr>
                        <a:t>DBE_AI</a:t>
                      </a:r>
                    </a:p>
                  </a:txBody>
                  <a:tcPr marL="5620" marR="5620" marT="5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MY" sz="1600" b="0" i="0" u="none" strike="noStrike" dirty="0" err="1">
                          <a:solidFill>
                            <a:srgbClr val="000000"/>
                          </a:solidFill>
                          <a:effectLst/>
                          <a:latin typeface="Arial" panose="020B0604020202020204" pitchFamily="34" charset="0"/>
                          <a:cs typeface="Arial" panose="020B0604020202020204" pitchFamily="34" charset="0"/>
                        </a:rPr>
                        <a:t>n.mf</a:t>
                      </a:r>
                      <a:endParaRPr lang="en-MY" sz="1600" b="0" i="0" u="none" strike="noStrike" dirty="0">
                        <a:solidFill>
                          <a:srgbClr val="000000"/>
                        </a:solidFill>
                        <a:effectLst/>
                        <a:latin typeface="Arial" panose="020B0604020202020204" pitchFamily="34" charset="0"/>
                        <a:cs typeface="Arial" panose="020B0604020202020204" pitchFamily="34" charset="0"/>
                      </a:endParaRPr>
                    </a:p>
                  </a:txBody>
                  <a:tcPr marL="5620" marR="5620" marT="5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8760179"/>
                  </a:ext>
                </a:extLst>
              </a:tr>
            </a:tbl>
          </a:graphicData>
        </a:graphic>
      </p:graphicFrame>
      <p:sp>
        <p:nvSpPr>
          <p:cNvPr id="8" name="Rectangle 7">
            <a:extLst>
              <a:ext uri="{FF2B5EF4-FFF2-40B4-BE49-F238E27FC236}">
                <a16:creationId xmlns:a16="http://schemas.microsoft.com/office/drawing/2014/main" id="{735F63E0-45C1-403B-8067-AE954673394C}"/>
              </a:ext>
            </a:extLst>
          </p:cNvPr>
          <p:cNvSpPr/>
          <p:nvPr/>
        </p:nvSpPr>
        <p:spPr>
          <a:xfrm>
            <a:off x="7612923" y="1766263"/>
            <a:ext cx="1801199" cy="369332"/>
          </a:xfrm>
          <a:prstGeom prst="rect">
            <a:avLst/>
          </a:prstGeom>
        </p:spPr>
        <p:txBody>
          <a:bodyPr wrap="none">
            <a:spAutoFit/>
          </a:bodyPr>
          <a:lstStyle/>
          <a:p>
            <a:r>
              <a:rPr lang="en-US" b="1" dirty="0">
                <a:solidFill>
                  <a:srgbClr val="FF0000"/>
                </a:solidFill>
              </a:rPr>
              <a:t>OM assemblages</a:t>
            </a:r>
            <a:endParaRPr lang="en-MY" dirty="0"/>
          </a:p>
        </p:txBody>
      </p:sp>
      <p:sp>
        <p:nvSpPr>
          <p:cNvPr id="10" name="Rectangle 9">
            <a:extLst>
              <a:ext uri="{FF2B5EF4-FFF2-40B4-BE49-F238E27FC236}">
                <a16:creationId xmlns:a16="http://schemas.microsoft.com/office/drawing/2014/main" id="{A3D6B130-785A-43EF-84C9-090241950656}"/>
              </a:ext>
            </a:extLst>
          </p:cNvPr>
          <p:cNvSpPr/>
          <p:nvPr/>
        </p:nvSpPr>
        <p:spPr>
          <a:xfrm>
            <a:off x="5603309" y="2462015"/>
            <a:ext cx="6096000" cy="2554545"/>
          </a:xfrm>
          <a:prstGeom prst="rect">
            <a:avLst/>
          </a:prstGeom>
        </p:spPr>
        <p:txBody>
          <a:bodyPr>
            <a:spAutoFit/>
          </a:bodyPr>
          <a:lstStyle/>
          <a:p>
            <a:r>
              <a:rPr lang="en-MY" sz="1600" dirty="0">
                <a:hlinkClick r:id="rId2"/>
              </a:rPr>
              <a:t>https://www.frontiersin.org/articles/10.3389/frwa.2022.870453/full</a:t>
            </a:r>
            <a:endParaRPr lang="en-MY" sz="1600" dirty="0"/>
          </a:p>
          <a:p>
            <a:endParaRPr lang="en-MY" sz="1600" dirty="0"/>
          </a:p>
          <a:p>
            <a:r>
              <a:rPr lang="en-MY" sz="1600" dirty="0"/>
              <a:t>That is, </a:t>
            </a:r>
            <a:r>
              <a:rPr lang="en-MY" sz="1600" b="1" dirty="0"/>
              <a:t>OM is a collection of molecules that are assembled through molecular production (analogous to birth), transformation (analogous to death), and transport (analogous to dispersal). </a:t>
            </a:r>
            <a:r>
              <a:rPr lang="en-MY" sz="1600" dirty="0"/>
              <a:t>Therefore, the “community structure” of OM composition can likely be used to study the underlying </a:t>
            </a:r>
            <a:r>
              <a:rPr lang="en-MY" sz="1600" dirty="0" err="1"/>
              <a:t>hydrobiogeochemical</a:t>
            </a:r>
            <a:r>
              <a:rPr lang="en-MY" sz="1600" dirty="0"/>
              <a:t> processes regulating the OM assemblage. These conceptual parallels and congruent data structures provide a strong motivation to study OM chemistry by asking questions comparable to those pursued in community ecology.</a:t>
            </a:r>
          </a:p>
        </p:txBody>
      </p:sp>
    </p:spTree>
    <p:extLst>
      <p:ext uri="{BB962C8B-B14F-4D97-AF65-F5344CB8AC3E}">
        <p14:creationId xmlns:p14="http://schemas.microsoft.com/office/powerpoint/2010/main" val="158795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EA05A-92F0-4488-8A7B-35D127981370}"/>
              </a:ext>
            </a:extLst>
          </p:cNvPr>
          <p:cNvSpPr>
            <a:spLocks noGrp="1"/>
          </p:cNvSpPr>
          <p:nvPr>
            <p:ph type="title"/>
          </p:nvPr>
        </p:nvSpPr>
        <p:spPr/>
        <p:txBody>
          <a:bodyPr/>
          <a:lstStyle/>
          <a:p>
            <a:r>
              <a:rPr lang="en-US" dirty="0"/>
              <a:t>Reference</a:t>
            </a:r>
            <a:endParaRPr lang="en-MY" dirty="0"/>
          </a:p>
        </p:txBody>
      </p:sp>
      <p:sp>
        <p:nvSpPr>
          <p:cNvPr id="3" name="Rectangle 2">
            <a:extLst>
              <a:ext uri="{FF2B5EF4-FFF2-40B4-BE49-F238E27FC236}">
                <a16:creationId xmlns:a16="http://schemas.microsoft.com/office/drawing/2014/main" id="{E37C13C4-222D-4C20-A8BC-59E4AA7403B6}"/>
              </a:ext>
            </a:extLst>
          </p:cNvPr>
          <p:cNvSpPr/>
          <p:nvPr/>
        </p:nvSpPr>
        <p:spPr>
          <a:xfrm>
            <a:off x="838200" y="6075253"/>
            <a:ext cx="3632533" cy="646331"/>
          </a:xfrm>
          <a:prstGeom prst="rect">
            <a:avLst/>
          </a:prstGeom>
        </p:spPr>
        <p:txBody>
          <a:bodyPr wrap="none">
            <a:spAutoFit/>
          </a:bodyPr>
          <a:lstStyle/>
          <a:p>
            <a:r>
              <a:rPr lang="en-MY" dirty="0">
                <a:hlinkClick r:id="rId2"/>
              </a:rPr>
              <a:t>https://xmlin.shinyapps.io/whondrs/</a:t>
            </a:r>
            <a:endParaRPr lang="en-MY" dirty="0"/>
          </a:p>
          <a:p>
            <a:endParaRPr lang="en-MY" dirty="0"/>
          </a:p>
        </p:txBody>
      </p:sp>
      <p:sp>
        <p:nvSpPr>
          <p:cNvPr id="4" name="Rectangle 3">
            <a:extLst>
              <a:ext uri="{FF2B5EF4-FFF2-40B4-BE49-F238E27FC236}">
                <a16:creationId xmlns:a16="http://schemas.microsoft.com/office/drawing/2014/main" id="{385C52CE-F170-4265-A9D8-B546161089A0}"/>
              </a:ext>
            </a:extLst>
          </p:cNvPr>
          <p:cNvSpPr/>
          <p:nvPr/>
        </p:nvSpPr>
        <p:spPr>
          <a:xfrm>
            <a:off x="6280759" y="1848504"/>
            <a:ext cx="5543811" cy="4278094"/>
          </a:xfrm>
          <a:prstGeom prst="rect">
            <a:avLst/>
          </a:prstGeom>
        </p:spPr>
        <p:txBody>
          <a:bodyPr wrap="square">
            <a:spAutoFit/>
          </a:bodyPr>
          <a:lstStyle/>
          <a:p>
            <a:r>
              <a:rPr lang="en-MY" sz="1600" dirty="0"/>
              <a:t>The WHONDRS-GUI is an important element of understanding connections among hydrologic, biogeochemical, and microbial function within river corridors. The GUI alone will not provide this understanding, however, and must be coupled with additional analyses and tools as well as additional data types that are not currently in the datasets. For example, detailed molecular properties of dissolved organic matter (DOM) are provided by the FTICR data, which can be paired with data on environmental characteristics (e.g., vegetation type, land use, ecosystem productivity, etc.) that are publicly available. Because all WHONDRS data are georeferenced, these additional environmental data can be extracted from other sources and paired with WHONDRS data to evaluate aspects of the environment that explain variation in DOM chemistry at the global scale. Outcomes of such analyses would provide novel hypotheses to be evaluated through additional sampling, experimentation, and/or </a:t>
            </a:r>
            <a:r>
              <a:rPr lang="en-MY" sz="1600" dirty="0" err="1"/>
              <a:t>modeling</a:t>
            </a:r>
            <a:r>
              <a:rPr lang="en-MY" sz="1600" dirty="0"/>
              <a:t>.</a:t>
            </a:r>
          </a:p>
        </p:txBody>
      </p:sp>
      <p:pic>
        <p:nvPicPr>
          <p:cNvPr id="5" name="Picture 4">
            <a:extLst>
              <a:ext uri="{FF2B5EF4-FFF2-40B4-BE49-F238E27FC236}">
                <a16:creationId xmlns:a16="http://schemas.microsoft.com/office/drawing/2014/main" id="{1EC99BB5-3BE9-42C1-9FD2-A106493C749E}"/>
              </a:ext>
            </a:extLst>
          </p:cNvPr>
          <p:cNvPicPr>
            <a:picLocks noChangeAspect="1"/>
          </p:cNvPicPr>
          <p:nvPr/>
        </p:nvPicPr>
        <p:blipFill>
          <a:blip r:embed="rId3"/>
          <a:stretch>
            <a:fillRect/>
          </a:stretch>
        </p:blipFill>
        <p:spPr>
          <a:xfrm>
            <a:off x="900832" y="1521910"/>
            <a:ext cx="5249448" cy="3174662"/>
          </a:xfrm>
          <a:prstGeom prst="rect">
            <a:avLst/>
          </a:prstGeom>
        </p:spPr>
      </p:pic>
    </p:spTree>
    <p:extLst>
      <p:ext uri="{BB962C8B-B14F-4D97-AF65-F5344CB8AC3E}">
        <p14:creationId xmlns:p14="http://schemas.microsoft.com/office/powerpoint/2010/main" val="3168666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2E629-C040-4E15-AFB4-37EDDA9F53C0}"/>
              </a:ext>
            </a:extLst>
          </p:cNvPr>
          <p:cNvSpPr>
            <a:spLocks noGrp="1"/>
          </p:cNvSpPr>
          <p:nvPr>
            <p:ph type="title"/>
          </p:nvPr>
        </p:nvSpPr>
        <p:spPr/>
        <p:txBody>
          <a:bodyPr/>
          <a:lstStyle/>
          <a:p>
            <a:r>
              <a:rPr lang="en-US" dirty="0"/>
              <a:t>Next steps</a:t>
            </a:r>
            <a:endParaRPr lang="en-MY" dirty="0"/>
          </a:p>
        </p:txBody>
      </p:sp>
      <p:sp>
        <p:nvSpPr>
          <p:cNvPr id="3" name="Content Placeholder 2">
            <a:extLst>
              <a:ext uri="{FF2B5EF4-FFF2-40B4-BE49-F238E27FC236}">
                <a16:creationId xmlns:a16="http://schemas.microsoft.com/office/drawing/2014/main" id="{FD54AC69-90CF-4B2C-AEA8-6230BBAB93E5}"/>
              </a:ext>
            </a:extLst>
          </p:cNvPr>
          <p:cNvSpPr>
            <a:spLocks noGrp="1"/>
          </p:cNvSpPr>
          <p:nvPr>
            <p:ph idx="1"/>
          </p:nvPr>
        </p:nvSpPr>
        <p:spPr/>
        <p:txBody>
          <a:bodyPr/>
          <a:lstStyle/>
          <a:p>
            <a:r>
              <a:rPr lang="en-US" dirty="0"/>
              <a:t>Apply unsupervised to both water and sediment to get clusters</a:t>
            </a:r>
          </a:p>
          <a:p>
            <a:pPr lvl="1"/>
            <a:r>
              <a:rPr lang="en-US" dirty="0"/>
              <a:t>Water clustering – cluster 1,2,3</a:t>
            </a:r>
          </a:p>
          <a:p>
            <a:pPr lvl="1"/>
            <a:r>
              <a:rPr lang="en-US" dirty="0"/>
              <a:t>Sediment clustering -  cluster 4,5,6</a:t>
            </a:r>
          </a:p>
          <a:p>
            <a:pPr lvl="1"/>
            <a:r>
              <a:rPr lang="en-US" dirty="0"/>
              <a:t>Miko to send over file with “site ID” and cluster label</a:t>
            </a:r>
          </a:p>
          <a:p>
            <a:pPr lvl="1"/>
            <a:endParaRPr lang="en-US" dirty="0"/>
          </a:p>
          <a:p>
            <a:r>
              <a:rPr lang="en-US" b="1" dirty="0"/>
              <a:t>Clusters label (1,2,3,4,5,6) as “target” to Florina’s model (with combined dataset as the main input data) </a:t>
            </a:r>
          </a:p>
          <a:p>
            <a:endParaRPr lang="en-US" dirty="0"/>
          </a:p>
          <a:p>
            <a:r>
              <a:rPr lang="en-US" dirty="0"/>
              <a:t>New unseen data as testing for Flo’s model </a:t>
            </a:r>
            <a:endParaRPr lang="en-MY" dirty="0"/>
          </a:p>
        </p:txBody>
      </p:sp>
    </p:spTree>
    <p:extLst>
      <p:ext uri="{BB962C8B-B14F-4D97-AF65-F5344CB8AC3E}">
        <p14:creationId xmlns:p14="http://schemas.microsoft.com/office/powerpoint/2010/main" val="204821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TotalTime>
  <Words>909</Words>
  <Application>Microsoft Office PowerPoint</Application>
  <PresentationFormat>Widescreen</PresentationFormat>
  <Paragraphs>83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Dataset</vt:lpstr>
      <vt:lpstr>EDA findings</vt:lpstr>
      <vt:lpstr>Back to research question</vt:lpstr>
      <vt:lpstr>Topic 4 – Examining the Ecological Processes Influencing the Assembly of Molecules into OM Assemblages</vt:lpstr>
      <vt:lpstr>Available datasets</vt:lpstr>
      <vt:lpstr>Crosstable data</vt:lpstr>
      <vt:lpstr>Reference</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dc:title>
  <dc:creator>Miko MayLee Chang</dc:creator>
  <cp:lastModifiedBy>Miko MayLee Chang</cp:lastModifiedBy>
  <cp:revision>17</cp:revision>
  <dcterms:created xsi:type="dcterms:W3CDTF">2022-06-15T02:55:18Z</dcterms:created>
  <dcterms:modified xsi:type="dcterms:W3CDTF">2022-06-24T02:16:28Z</dcterms:modified>
</cp:coreProperties>
</file>