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5274" autoAdjust="0"/>
  </p:normalViewPr>
  <p:slideViewPr>
    <p:cSldViewPr snapToGrid="0">
      <p:cViewPr>
        <p:scale>
          <a:sx n="33" d="100"/>
          <a:sy n="33" d="100"/>
        </p:scale>
        <p:origin x="100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F6633-CA7C-4FFA-B3DB-61DF2E245CFF}" type="datetimeFigureOut">
              <a:rPr lang="en-GB" smtClean="0"/>
              <a:t>05/06/2018</a:t>
            </a:fld>
            <a:endParaRPr lang="en-GB"/>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8BCF7-3141-47ED-B90F-E23166D74BF4}" type="slidenum">
              <a:rPr lang="en-GB" smtClean="0"/>
              <a:t>‹Nr.›</a:t>
            </a:fld>
            <a:endParaRPr lang="en-GB"/>
          </a:p>
        </p:txBody>
      </p:sp>
    </p:spTree>
    <p:extLst>
      <p:ext uri="{BB962C8B-B14F-4D97-AF65-F5344CB8AC3E}">
        <p14:creationId xmlns:p14="http://schemas.microsoft.com/office/powerpoint/2010/main" val="342392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0B8BCF7-3141-47ED-B90F-E23166D74BF4}" type="slidenum">
              <a:rPr lang="en-GB" smtClean="0"/>
              <a:t>1</a:t>
            </a:fld>
            <a:endParaRPr lang="en-GB"/>
          </a:p>
        </p:txBody>
      </p:sp>
    </p:spTree>
    <p:extLst>
      <p:ext uri="{BB962C8B-B14F-4D97-AF65-F5344CB8AC3E}">
        <p14:creationId xmlns:p14="http://schemas.microsoft.com/office/powerpoint/2010/main" val="252669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Mastertitelformat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22938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61581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90987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31641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Mastertitelformat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09865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4900D08-14C1-4468-B21E-48F4F1A4C0FB}" type="datetimeFigureOut">
              <a:rPr lang="en-GB" smtClean="0"/>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13388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4900D08-14C1-4468-B21E-48F4F1A4C0FB}" type="datetimeFigureOut">
              <a:rPr lang="en-GB" smtClean="0"/>
              <a:t>05/06/2018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8024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4900D08-14C1-4468-B21E-48F4F1A4C0FB}" type="datetimeFigureOut">
              <a:rPr lang="en-GB" smtClean="0"/>
              <a:t>05/06/2018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2267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0D08-14C1-4468-B21E-48F4F1A4C0FB}" type="datetimeFigureOut">
              <a:rPr lang="en-GB" smtClean="0"/>
              <a:t>05/06/2018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83901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4961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5643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4900D08-14C1-4468-B21E-48F4F1A4C0FB}" type="datetimeFigureOut">
              <a:rPr lang="en-GB" smtClean="0"/>
              <a:t>05/06/2018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4E9E187-E9AE-4C41-BF00-E0E8ABCB38EE}" type="slidenum">
              <a:rPr lang="en-GB" smtClean="0"/>
              <a:t>‹Nr.›</a:t>
            </a:fld>
            <a:endParaRPr lang="en-GB"/>
          </a:p>
        </p:txBody>
      </p:sp>
    </p:spTree>
    <p:extLst>
      <p:ext uri="{BB962C8B-B14F-4D97-AF65-F5344CB8AC3E}">
        <p14:creationId xmlns:p14="http://schemas.microsoft.com/office/powerpoint/2010/main" val="3478964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E7C66175-C915-47C7-A959-4AA47004429D}"/>
              </a:ext>
            </a:extLst>
          </p:cNvPr>
          <p:cNvPicPr>
            <a:picLocks noChangeAspect="1"/>
          </p:cNvPicPr>
          <p:nvPr/>
        </p:nvPicPr>
        <p:blipFill rotWithShape="1">
          <a:blip r:embed="rId3">
            <a:extLst>
              <a:ext uri="{28A0092B-C50C-407E-A947-70E740481C1C}">
                <a14:useLocalDpi xmlns:a14="http://schemas.microsoft.com/office/drawing/2010/main" val="0"/>
              </a:ext>
            </a:extLst>
          </a:blip>
          <a:srcRect l="4063" t="12068" r="6522" b="15836"/>
          <a:stretch/>
        </p:blipFill>
        <p:spPr>
          <a:xfrm>
            <a:off x="6132503" y="6367715"/>
            <a:ext cx="8740546" cy="4697969"/>
          </a:xfrm>
          <a:prstGeom prst="rect">
            <a:avLst/>
          </a:prstGeom>
        </p:spPr>
      </p:pic>
      <p:pic>
        <p:nvPicPr>
          <p:cNvPr id="12" name="Grafik 11">
            <a:extLst>
              <a:ext uri="{FF2B5EF4-FFF2-40B4-BE49-F238E27FC236}">
                <a16:creationId xmlns:a16="http://schemas.microsoft.com/office/drawing/2014/main" id="{D409BF9D-DF5C-4243-A538-5F8A3A4C5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393" y="8995685"/>
            <a:ext cx="3266460" cy="2070000"/>
          </a:xfrm>
          <a:prstGeom prst="rect">
            <a:avLst/>
          </a:prstGeom>
        </p:spPr>
      </p:pic>
      <p:sp>
        <p:nvSpPr>
          <p:cNvPr id="31" name="Rechteck: abgerundete Ecken 30">
            <a:extLst>
              <a:ext uri="{FF2B5EF4-FFF2-40B4-BE49-F238E27FC236}">
                <a16:creationId xmlns:a16="http://schemas.microsoft.com/office/drawing/2014/main" id="{30BB9FBD-13A9-4EF0-AFBF-F30FBC9734F1}"/>
              </a:ext>
            </a:extLst>
          </p:cNvPr>
          <p:cNvSpPr/>
          <p:nvPr/>
        </p:nvSpPr>
        <p:spPr>
          <a:xfrm>
            <a:off x="22994650" y="11892106"/>
            <a:ext cx="6691485" cy="8909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49" name="Rechteck: abgerundete Ecken 48">
            <a:extLst>
              <a:ext uri="{FF2B5EF4-FFF2-40B4-BE49-F238E27FC236}">
                <a16:creationId xmlns:a16="http://schemas.microsoft.com/office/drawing/2014/main" id="{83DDDBFF-A8CF-45AA-96B6-E5033E364744}"/>
              </a:ext>
            </a:extLst>
          </p:cNvPr>
          <p:cNvSpPr/>
          <p:nvPr/>
        </p:nvSpPr>
        <p:spPr>
          <a:xfrm>
            <a:off x="23208573" y="2383347"/>
            <a:ext cx="5898465" cy="4663545"/>
          </a:xfrm>
          <a:prstGeom prst="roundRect">
            <a:avLst>
              <a:gd name="adj" fmla="val 1059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hteck: abgerundete Ecken 2">
            <a:extLst>
              <a:ext uri="{FF2B5EF4-FFF2-40B4-BE49-F238E27FC236}">
                <a16:creationId xmlns:a16="http://schemas.microsoft.com/office/drawing/2014/main" id="{9691E72A-ED8D-4C5F-9BC8-8FF7D16C230C}"/>
              </a:ext>
            </a:extLst>
          </p:cNvPr>
          <p:cNvSpPr/>
          <p:nvPr/>
        </p:nvSpPr>
        <p:spPr>
          <a:xfrm>
            <a:off x="9631669" y="11892106"/>
            <a:ext cx="12954012" cy="8909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 name="Textfeld 5">
            <a:extLst>
              <a:ext uri="{FF2B5EF4-FFF2-40B4-BE49-F238E27FC236}">
                <a16:creationId xmlns:a16="http://schemas.microsoft.com/office/drawing/2014/main" id="{D1C74C90-5FF4-4648-B68E-1C1BAAA2610A}"/>
              </a:ext>
            </a:extLst>
          </p:cNvPr>
          <p:cNvSpPr txBox="1"/>
          <p:nvPr/>
        </p:nvSpPr>
        <p:spPr>
          <a:xfrm>
            <a:off x="720436" y="581902"/>
            <a:ext cx="29011419" cy="830997"/>
          </a:xfrm>
          <a:prstGeom prst="rect">
            <a:avLst/>
          </a:prstGeom>
          <a:noFill/>
        </p:spPr>
        <p:txBody>
          <a:bodyPr wrap="square" rtlCol="0">
            <a:spAutoFit/>
          </a:bodyPr>
          <a:lstStyle/>
          <a:p>
            <a:pPr algn="ctr"/>
            <a:r>
              <a:rPr lang="en-GB" sz="4800" b="1" dirty="0">
                <a:latin typeface="Segoe UI Light" panose="020B0502040204020203" pitchFamily="34" charset="0"/>
                <a:cs typeface="Segoe UI Light" panose="020B0502040204020203" pitchFamily="34" charset="0"/>
              </a:rPr>
              <a:t>World Happiness </a:t>
            </a:r>
            <a:r>
              <a:rPr lang="en-GB" sz="4800" dirty="0">
                <a:latin typeface="Segoe UI Light" panose="020B0502040204020203" pitchFamily="34" charset="0"/>
                <a:cs typeface="Segoe UI Light" panose="020B0502040204020203" pitchFamily="34" charset="0"/>
              </a:rPr>
              <a:t>– How happy was your country in 2015?</a:t>
            </a:r>
          </a:p>
        </p:txBody>
      </p:sp>
      <p:sp>
        <p:nvSpPr>
          <p:cNvPr id="17" name="Rechteck: abgerundete Ecken 16">
            <a:extLst>
              <a:ext uri="{FF2B5EF4-FFF2-40B4-BE49-F238E27FC236}">
                <a16:creationId xmlns:a16="http://schemas.microsoft.com/office/drawing/2014/main" id="{5732E25D-F51E-45A4-8AE3-AC5E31394D08}"/>
              </a:ext>
            </a:extLst>
          </p:cNvPr>
          <p:cNvSpPr/>
          <p:nvPr/>
        </p:nvSpPr>
        <p:spPr>
          <a:xfrm>
            <a:off x="10307939" y="11583548"/>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Predictive Analysis</a:t>
            </a:r>
          </a:p>
        </p:txBody>
      </p:sp>
      <p:sp>
        <p:nvSpPr>
          <p:cNvPr id="20" name="Textfeld 19">
            <a:extLst>
              <a:ext uri="{FF2B5EF4-FFF2-40B4-BE49-F238E27FC236}">
                <a16:creationId xmlns:a16="http://schemas.microsoft.com/office/drawing/2014/main" id="{D7252238-9487-4325-B627-C26508801BFA}"/>
              </a:ext>
            </a:extLst>
          </p:cNvPr>
          <p:cNvSpPr txBox="1"/>
          <p:nvPr/>
        </p:nvSpPr>
        <p:spPr>
          <a:xfrm>
            <a:off x="1089089" y="2781102"/>
            <a:ext cx="5429729" cy="1985159"/>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Objective</a:t>
            </a:r>
          </a:p>
          <a:p>
            <a:endParaRPr lang="en-GB" sz="5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of happiness around the world</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Discover the factors that influence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Which factors lead to high, mid or low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Prediction of happiness</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similarity of countries</a:t>
            </a:r>
          </a:p>
          <a:p>
            <a:pPr marL="285750" indent="-285750">
              <a:buFont typeface="Arial" panose="020B0604020202020204" pitchFamily="34" charset="0"/>
              <a:buChar char="•"/>
            </a:pPr>
            <a:endParaRPr lang="en-GB" sz="1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GB" dirty="0">
              <a:latin typeface="Segoe UI Light" panose="020B0502040204020203" pitchFamily="34" charset="0"/>
              <a:cs typeface="Segoe UI Light" panose="020B0502040204020203" pitchFamily="34" charset="0"/>
            </a:endParaRPr>
          </a:p>
        </p:txBody>
      </p:sp>
      <p:sp>
        <p:nvSpPr>
          <p:cNvPr id="30" name="Textfeld 29">
            <a:extLst>
              <a:ext uri="{FF2B5EF4-FFF2-40B4-BE49-F238E27FC236}">
                <a16:creationId xmlns:a16="http://schemas.microsoft.com/office/drawing/2014/main" id="{3CF526E3-5C97-4D0A-82E9-6E371CE664D0}"/>
              </a:ext>
            </a:extLst>
          </p:cNvPr>
          <p:cNvSpPr txBox="1"/>
          <p:nvPr/>
        </p:nvSpPr>
        <p:spPr>
          <a:xfrm>
            <a:off x="5953428" y="2777560"/>
            <a:ext cx="6039905"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Methodology</a:t>
            </a:r>
          </a:p>
          <a:p>
            <a:endParaRPr lang="en-GB" sz="5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Data preparation</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Dimension Reduction (PCA, FA)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Clustering</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Linear Regression</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Recursive Feature Elimination (RFE)</a:t>
            </a:r>
          </a:p>
        </p:txBody>
      </p:sp>
      <p:sp>
        <p:nvSpPr>
          <p:cNvPr id="32" name="Rechteck: abgerundete Ecken 31">
            <a:extLst>
              <a:ext uri="{FF2B5EF4-FFF2-40B4-BE49-F238E27FC236}">
                <a16:creationId xmlns:a16="http://schemas.microsoft.com/office/drawing/2014/main" id="{461FBEA4-F95D-4646-B596-410B62B525DC}"/>
              </a:ext>
            </a:extLst>
          </p:cNvPr>
          <p:cNvSpPr/>
          <p:nvPr/>
        </p:nvSpPr>
        <p:spPr>
          <a:xfrm>
            <a:off x="23439766" y="11621839"/>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Discussion</a:t>
            </a:r>
          </a:p>
        </p:txBody>
      </p:sp>
      <p:pic>
        <p:nvPicPr>
          <p:cNvPr id="34" name="Grafik 33">
            <a:extLst>
              <a:ext uri="{FF2B5EF4-FFF2-40B4-BE49-F238E27FC236}">
                <a16:creationId xmlns:a16="http://schemas.microsoft.com/office/drawing/2014/main" id="{9DA67AC0-A3DF-4F52-AE64-2A362962E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2039" y="7562290"/>
            <a:ext cx="5120274" cy="3309682"/>
          </a:xfrm>
          <a:prstGeom prst="rect">
            <a:avLst/>
          </a:prstGeom>
        </p:spPr>
      </p:pic>
      <p:pic>
        <p:nvPicPr>
          <p:cNvPr id="36" name="Grafik 35">
            <a:extLst>
              <a:ext uri="{FF2B5EF4-FFF2-40B4-BE49-F238E27FC236}">
                <a16:creationId xmlns:a16="http://schemas.microsoft.com/office/drawing/2014/main" id="{F0178204-FE16-4423-8F6D-DD211F9DB0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53561" y="7476351"/>
            <a:ext cx="5036527" cy="3255550"/>
          </a:xfrm>
          <a:prstGeom prst="rect">
            <a:avLst/>
          </a:prstGeom>
        </p:spPr>
      </p:pic>
      <p:sp>
        <p:nvSpPr>
          <p:cNvPr id="42" name="Textfeld 41">
            <a:extLst>
              <a:ext uri="{FF2B5EF4-FFF2-40B4-BE49-F238E27FC236}">
                <a16:creationId xmlns:a16="http://schemas.microsoft.com/office/drawing/2014/main" id="{33007021-6EEF-4A33-B27A-3D5386934185}"/>
              </a:ext>
            </a:extLst>
          </p:cNvPr>
          <p:cNvSpPr txBox="1"/>
          <p:nvPr/>
        </p:nvSpPr>
        <p:spPr>
          <a:xfrm>
            <a:off x="16190979" y="2835924"/>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 Analysis (PCA)</a:t>
            </a:r>
          </a:p>
        </p:txBody>
      </p:sp>
      <p:sp>
        <p:nvSpPr>
          <p:cNvPr id="43" name="Textfeld 42">
            <a:extLst>
              <a:ext uri="{FF2B5EF4-FFF2-40B4-BE49-F238E27FC236}">
                <a16:creationId xmlns:a16="http://schemas.microsoft.com/office/drawing/2014/main" id="{2F92A97A-CFB4-4E6E-886E-1F00B8D3803F}"/>
              </a:ext>
            </a:extLst>
          </p:cNvPr>
          <p:cNvSpPr txBox="1"/>
          <p:nvPr/>
        </p:nvSpPr>
        <p:spPr>
          <a:xfrm>
            <a:off x="23376685" y="2601563"/>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Factor Analysis (FA)</a:t>
            </a:r>
          </a:p>
        </p:txBody>
      </p:sp>
      <p:pic>
        <p:nvPicPr>
          <p:cNvPr id="47" name="Grafik 46">
            <a:extLst>
              <a:ext uri="{FF2B5EF4-FFF2-40B4-BE49-F238E27FC236}">
                <a16:creationId xmlns:a16="http://schemas.microsoft.com/office/drawing/2014/main" id="{384FDCAD-779F-483A-BF56-27F659314A79}"/>
              </a:ext>
            </a:extLst>
          </p:cNvPr>
          <p:cNvPicPr>
            <a:picLocks noChangeAspect="1"/>
          </p:cNvPicPr>
          <p:nvPr/>
        </p:nvPicPr>
        <p:blipFill>
          <a:blip r:embed="rId7"/>
          <a:stretch>
            <a:fillRect/>
          </a:stretch>
        </p:blipFill>
        <p:spPr>
          <a:xfrm>
            <a:off x="18319104" y="12882697"/>
            <a:ext cx="3740466" cy="3740466"/>
          </a:xfrm>
          <a:prstGeom prst="rect">
            <a:avLst/>
          </a:prstGeom>
        </p:spPr>
      </p:pic>
      <p:sp>
        <p:nvSpPr>
          <p:cNvPr id="29" name="Textfeld 28">
            <a:extLst>
              <a:ext uri="{FF2B5EF4-FFF2-40B4-BE49-F238E27FC236}">
                <a16:creationId xmlns:a16="http://schemas.microsoft.com/office/drawing/2014/main" id="{E5DE889C-57E3-494A-BAFA-52E50E5B90C1}"/>
              </a:ext>
            </a:extLst>
          </p:cNvPr>
          <p:cNvSpPr txBox="1"/>
          <p:nvPr/>
        </p:nvSpPr>
        <p:spPr>
          <a:xfrm>
            <a:off x="1084497" y="5186537"/>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Quality of Life</a:t>
            </a:r>
          </a:p>
        </p:txBody>
      </p:sp>
      <p:pic>
        <p:nvPicPr>
          <p:cNvPr id="8" name="Grafik 7">
            <a:extLst>
              <a:ext uri="{FF2B5EF4-FFF2-40B4-BE49-F238E27FC236}">
                <a16:creationId xmlns:a16="http://schemas.microsoft.com/office/drawing/2014/main" id="{FA8DB1B3-C1FC-4D80-B7D9-DC9FB2AB8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0449" y="4709554"/>
            <a:ext cx="468000" cy="468000"/>
          </a:xfrm>
          <a:prstGeom prst="rect">
            <a:avLst/>
          </a:prstGeom>
        </p:spPr>
      </p:pic>
      <p:pic>
        <p:nvPicPr>
          <p:cNvPr id="10" name="Grafik 9">
            <a:extLst>
              <a:ext uri="{FF2B5EF4-FFF2-40B4-BE49-F238E27FC236}">
                <a16:creationId xmlns:a16="http://schemas.microsoft.com/office/drawing/2014/main" id="{58355202-26FF-4542-8C17-F15901CAFE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6617" y="4709554"/>
            <a:ext cx="468000" cy="468000"/>
          </a:xfrm>
          <a:prstGeom prst="rect">
            <a:avLst/>
          </a:prstGeom>
        </p:spPr>
      </p:pic>
      <p:sp>
        <p:nvSpPr>
          <p:cNvPr id="37" name="Textfeld 36">
            <a:extLst>
              <a:ext uri="{FF2B5EF4-FFF2-40B4-BE49-F238E27FC236}">
                <a16:creationId xmlns:a16="http://schemas.microsoft.com/office/drawing/2014/main" id="{615A6FBA-07BA-4D8C-B894-793E5D3432BE}"/>
              </a:ext>
            </a:extLst>
          </p:cNvPr>
          <p:cNvSpPr txBox="1"/>
          <p:nvPr/>
        </p:nvSpPr>
        <p:spPr>
          <a:xfrm>
            <a:off x="2348067" y="5186537"/>
            <a:ext cx="77030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pic>
        <p:nvPicPr>
          <p:cNvPr id="18" name="Grafik 17">
            <a:extLst>
              <a:ext uri="{FF2B5EF4-FFF2-40B4-BE49-F238E27FC236}">
                <a16:creationId xmlns:a16="http://schemas.microsoft.com/office/drawing/2014/main" id="{93953D04-E3B6-434B-A956-503DDDBEC0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2785" y="4709554"/>
            <a:ext cx="468000" cy="468000"/>
          </a:xfrm>
          <a:prstGeom prst="rect">
            <a:avLst/>
          </a:prstGeom>
        </p:spPr>
      </p:pic>
      <p:sp>
        <p:nvSpPr>
          <p:cNvPr id="39" name="Textfeld 38">
            <a:extLst>
              <a:ext uri="{FF2B5EF4-FFF2-40B4-BE49-F238E27FC236}">
                <a16:creationId xmlns:a16="http://schemas.microsoft.com/office/drawing/2014/main" id="{713E46D4-7D41-4BA1-8676-96E58FAF443A}"/>
              </a:ext>
            </a:extLst>
          </p:cNvPr>
          <p:cNvSpPr txBox="1"/>
          <p:nvPr/>
        </p:nvSpPr>
        <p:spPr>
          <a:xfrm>
            <a:off x="3208682" y="5188099"/>
            <a:ext cx="1116205"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Population</a:t>
            </a:r>
          </a:p>
        </p:txBody>
      </p:sp>
      <p:pic>
        <p:nvPicPr>
          <p:cNvPr id="23" name="Grafik 22">
            <a:extLst>
              <a:ext uri="{FF2B5EF4-FFF2-40B4-BE49-F238E27FC236}">
                <a16:creationId xmlns:a16="http://schemas.microsoft.com/office/drawing/2014/main" id="{4F66B2D8-6D8F-45A5-9111-1AE2D7C0F09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8953" y="4709554"/>
            <a:ext cx="468000" cy="468000"/>
          </a:xfrm>
          <a:prstGeom prst="rect">
            <a:avLst/>
          </a:prstGeom>
        </p:spPr>
      </p:pic>
      <p:sp>
        <p:nvSpPr>
          <p:cNvPr id="44" name="Textfeld 43">
            <a:extLst>
              <a:ext uri="{FF2B5EF4-FFF2-40B4-BE49-F238E27FC236}">
                <a16:creationId xmlns:a16="http://schemas.microsoft.com/office/drawing/2014/main" id="{0F35411B-4874-416F-A88C-0282D00FEA12}"/>
              </a:ext>
            </a:extLst>
          </p:cNvPr>
          <p:cNvSpPr txBox="1"/>
          <p:nvPr/>
        </p:nvSpPr>
        <p:spPr>
          <a:xfrm>
            <a:off x="4187484" y="5195466"/>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pic>
        <p:nvPicPr>
          <p:cNvPr id="27" name="Grafik 26">
            <a:extLst>
              <a:ext uri="{FF2B5EF4-FFF2-40B4-BE49-F238E27FC236}">
                <a16:creationId xmlns:a16="http://schemas.microsoft.com/office/drawing/2014/main" id="{17565774-F0C1-42F6-808B-211A39D3B91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71894" y="5598484"/>
            <a:ext cx="468000" cy="468000"/>
          </a:xfrm>
          <a:prstGeom prst="rect">
            <a:avLst/>
          </a:prstGeom>
        </p:spPr>
      </p:pic>
      <p:sp>
        <p:nvSpPr>
          <p:cNvPr id="46" name="Textfeld 45">
            <a:extLst>
              <a:ext uri="{FF2B5EF4-FFF2-40B4-BE49-F238E27FC236}">
                <a16:creationId xmlns:a16="http://schemas.microsoft.com/office/drawing/2014/main" id="{9A2366D0-7D3B-4A3D-B0F1-055C0120D3B4}"/>
              </a:ext>
            </a:extLst>
          </p:cNvPr>
          <p:cNvSpPr txBox="1"/>
          <p:nvPr/>
        </p:nvSpPr>
        <p:spPr>
          <a:xfrm>
            <a:off x="1090124" y="6037218"/>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Environment</a:t>
            </a:r>
          </a:p>
        </p:txBody>
      </p:sp>
      <p:pic>
        <p:nvPicPr>
          <p:cNvPr id="35" name="Grafik 34">
            <a:extLst>
              <a:ext uri="{FF2B5EF4-FFF2-40B4-BE49-F238E27FC236}">
                <a16:creationId xmlns:a16="http://schemas.microsoft.com/office/drawing/2014/main" id="{2AB523F6-55C0-44FC-92F7-73EF1B4DAA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78153" y="5598484"/>
            <a:ext cx="468000" cy="468000"/>
          </a:xfrm>
          <a:prstGeom prst="rect">
            <a:avLst/>
          </a:prstGeom>
        </p:spPr>
      </p:pic>
      <p:sp>
        <p:nvSpPr>
          <p:cNvPr id="48" name="Textfeld 47">
            <a:extLst>
              <a:ext uri="{FF2B5EF4-FFF2-40B4-BE49-F238E27FC236}">
                <a16:creationId xmlns:a16="http://schemas.microsoft.com/office/drawing/2014/main" id="{6C14096D-006D-40E2-A259-384BBBEFC748}"/>
              </a:ext>
            </a:extLst>
          </p:cNvPr>
          <p:cNvSpPr txBox="1"/>
          <p:nvPr/>
        </p:nvSpPr>
        <p:spPr>
          <a:xfrm>
            <a:off x="2225547" y="6030684"/>
            <a:ext cx="97321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Education</a:t>
            </a:r>
          </a:p>
        </p:txBody>
      </p:sp>
      <p:pic>
        <p:nvPicPr>
          <p:cNvPr id="50" name="Grafik 49">
            <a:extLst>
              <a:ext uri="{FF2B5EF4-FFF2-40B4-BE49-F238E27FC236}">
                <a16:creationId xmlns:a16="http://schemas.microsoft.com/office/drawing/2014/main" id="{23D114B9-EC65-4094-B439-75EFDD11F9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22512" y="5598484"/>
            <a:ext cx="468000" cy="468000"/>
          </a:xfrm>
          <a:prstGeom prst="rect">
            <a:avLst/>
          </a:prstGeom>
        </p:spPr>
      </p:pic>
      <p:sp>
        <p:nvSpPr>
          <p:cNvPr id="51" name="Textfeld 50">
            <a:extLst>
              <a:ext uri="{FF2B5EF4-FFF2-40B4-BE49-F238E27FC236}">
                <a16:creationId xmlns:a16="http://schemas.microsoft.com/office/drawing/2014/main" id="{56668B34-3AA5-4AC1-B6D0-9B49068216B6}"/>
              </a:ext>
            </a:extLst>
          </p:cNvPr>
          <p:cNvSpPr txBox="1"/>
          <p:nvPr/>
        </p:nvSpPr>
        <p:spPr>
          <a:xfrm>
            <a:off x="3228538" y="6033339"/>
            <a:ext cx="1047500"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pic>
        <p:nvPicPr>
          <p:cNvPr id="53" name="Grafik 52">
            <a:extLst>
              <a:ext uri="{FF2B5EF4-FFF2-40B4-BE49-F238E27FC236}">
                <a16:creationId xmlns:a16="http://schemas.microsoft.com/office/drawing/2014/main" id="{F4A92F58-5F70-4B6C-9BB7-82E8818B7E8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6871" y="5598484"/>
            <a:ext cx="468000" cy="468000"/>
          </a:xfrm>
          <a:prstGeom prst="rect">
            <a:avLst/>
          </a:prstGeom>
        </p:spPr>
      </p:pic>
      <p:sp>
        <p:nvSpPr>
          <p:cNvPr id="54" name="Textfeld 53">
            <a:extLst>
              <a:ext uri="{FF2B5EF4-FFF2-40B4-BE49-F238E27FC236}">
                <a16:creationId xmlns:a16="http://schemas.microsoft.com/office/drawing/2014/main" id="{11181380-77BB-4FDF-AB5D-6ED36AFEE862}"/>
              </a:ext>
            </a:extLst>
          </p:cNvPr>
          <p:cNvSpPr txBox="1"/>
          <p:nvPr/>
        </p:nvSpPr>
        <p:spPr>
          <a:xfrm>
            <a:off x="4317748" y="6041187"/>
            <a:ext cx="96536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Politics</a:t>
            </a:r>
          </a:p>
        </p:txBody>
      </p:sp>
      <p:sp>
        <p:nvSpPr>
          <p:cNvPr id="55" name="Textfeld 54">
            <a:extLst>
              <a:ext uri="{FF2B5EF4-FFF2-40B4-BE49-F238E27FC236}">
                <a16:creationId xmlns:a16="http://schemas.microsoft.com/office/drawing/2014/main" id="{FD7864BE-EC92-4B34-981D-BDD811868612}"/>
              </a:ext>
            </a:extLst>
          </p:cNvPr>
          <p:cNvSpPr txBox="1"/>
          <p:nvPr/>
        </p:nvSpPr>
        <p:spPr>
          <a:xfrm>
            <a:off x="1089090" y="4319717"/>
            <a:ext cx="1170101"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endParaRPr lang="en-GB" b="1" dirty="0">
              <a:latin typeface="Segoe UI Light" panose="020B0502040204020203" pitchFamily="34" charset="0"/>
              <a:cs typeface="Segoe UI Light" panose="020B0502040204020203" pitchFamily="34" charset="0"/>
            </a:endParaRPr>
          </a:p>
        </p:txBody>
      </p:sp>
      <p:sp>
        <p:nvSpPr>
          <p:cNvPr id="66" name="Textfeld 65">
            <a:extLst>
              <a:ext uri="{FF2B5EF4-FFF2-40B4-BE49-F238E27FC236}">
                <a16:creationId xmlns:a16="http://schemas.microsoft.com/office/drawing/2014/main" id="{74A0C1E6-4CEF-4939-B100-C6B355EF2D59}"/>
              </a:ext>
            </a:extLst>
          </p:cNvPr>
          <p:cNvSpPr txBox="1"/>
          <p:nvPr/>
        </p:nvSpPr>
        <p:spPr>
          <a:xfrm>
            <a:off x="1066527" y="6485554"/>
            <a:ext cx="2340635"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Pre-processing</a:t>
            </a:r>
          </a:p>
        </p:txBody>
      </p:sp>
      <p:sp>
        <p:nvSpPr>
          <p:cNvPr id="70" name="Textfeld 69">
            <a:extLst>
              <a:ext uri="{FF2B5EF4-FFF2-40B4-BE49-F238E27FC236}">
                <a16:creationId xmlns:a16="http://schemas.microsoft.com/office/drawing/2014/main" id="{C09A3853-3912-444D-89AD-A9B50E597ED4}"/>
              </a:ext>
            </a:extLst>
          </p:cNvPr>
          <p:cNvSpPr txBox="1"/>
          <p:nvPr/>
        </p:nvSpPr>
        <p:spPr>
          <a:xfrm>
            <a:off x="5984421" y="4319717"/>
            <a:ext cx="2188927" cy="2554545"/>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World Happiness Rank</a:t>
            </a:r>
          </a:p>
          <a:p>
            <a:endParaRPr lang="en-GB" sz="1000" b="1"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      Switzerland</a:t>
            </a:r>
          </a:p>
          <a:p>
            <a:r>
              <a:rPr lang="en-GB" sz="1400" dirty="0">
                <a:latin typeface="Segoe UI Light" panose="020B0502040204020203" pitchFamily="34" charset="0"/>
                <a:cs typeface="Segoe UI Light" panose="020B0502040204020203" pitchFamily="34" charset="0"/>
              </a:rPr>
              <a:t>      Iceland</a:t>
            </a:r>
          </a:p>
          <a:p>
            <a:r>
              <a:rPr lang="en-GB" sz="1400" dirty="0">
                <a:latin typeface="Segoe UI Light" panose="020B0502040204020203" pitchFamily="34" charset="0"/>
                <a:cs typeface="Segoe UI Light" panose="020B0502040204020203" pitchFamily="34" charset="0"/>
              </a:rPr>
              <a:t>      Denmark</a:t>
            </a:r>
          </a:p>
          <a:p>
            <a:r>
              <a:rPr lang="en-GB" sz="1400" dirty="0">
                <a:latin typeface="Segoe UI Light" panose="020B0502040204020203" pitchFamily="34" charset="0"/>
                <a:cs typeface="Segoe UI Light" panose="020B0502040204020203" pitchFamily="34" charset="0"/>
              </a:rPr>
              <a:t>      …</a:t>
            </a:r>
          </a:p>
          <a:p>
            <a:r>
              <a:rPr lang="en-GB" sz="1400" dirty="0">
                <a:latin typeface="Segoe UI Light" panose="020B0502040204020203" pitchFamily="34" charset="0"/>
                <a:cs typeface="Segoe UI Light" panose="020B0502040204020203" pitchFamily="34" charset="0"/>
              </a:rPr>
              <a:t>      Benin</a:t>
            </a:r>
          </a:p>
          <a:p>
            <a:r>
              <a:rPr lang="en-GB" sz="1400" dirty="0">
                <a:latin typeface="Segoe UI Light" panose="020B0502040204020203" pitchFamily="34" charset="0"/>
                <a:cs typeface="Segoe UI Light" panose="020B0502040204020203" pitchFamily="34" charset="0"/>
              </a:rPr>
              <a:t>      Syria</a:t>
            </a:r>
          </a:p>
          <a:p>
            <a:r>
              <a:rPr lang="en-GB" sz="1400" dirty="0">
                <a:latin typeface="Segoe UI Light" panose="020B0502040204020203" pitchFamily="34" charset="0"/>
                <a:cs typeface="Segoe UI Light" panose="020B0502040204020203" pitchFamily="34" charset="0"/>
              </a:rPr>
              <a:t>      Togo</a:t>
            </a:r>
          </a:p>
          <a:p>
            <a:endParaRPr lang="en-GB"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sp>
        <p:nvSpPr>
          <p:cNvPr id="71" name="Textfeld 70">
            <a:extLst>
              <a:ext uri="{FF2B5EF4-FFF2-40B4-BE49-F238E27FC236}">
                <a16:creationId xmlns:a16="http://schemas.microsoft.com/office/drawing/2014/main" id="{85096C5C-A0D7-4B11-9DB7-9B2C9650AB29}"/>
              </a:ext>
            </a:extLst>
          </p:cNvPr>
          <p:cNvSpPr txBox="1"/>
          <p:nvPr/>
        </p:nvSpPr>
        <p:spPr>
          <a:xfrm>
            <a:off x="7363156" y="4709637"/>
            <a:ext cx="7541967"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worlds happiest countries are Switzerland, Iceland and Denmark. The variables that are the most contributing to this result is high quality of Family Life, Health Life Expectancy and Freedom. The least happy countries are Benin, Syria and Togo. The variables indicating their happiness are Economy, Family and Automotive Mortality. </a:t>
            </a:r>
          </a:p>
          <a:p>
            <a:pPr algn="just"/>
            <a:r>
              <a:rPr lang="en-GB" sz="1400" dirty="0">
                <a:latin typeface="Segoe UI Light" panose="020B0502040204020203" pitchFamily="34" charset="0"/>
                <a:cs typeface="Segoe UI Light" panose="020B0502040204020203" pitchFamily="34" charset="0"/>
              </a:rPr>
              <a:t>In general the people living in the countries of Western Europe and America tend to be happier than the people living in Afrika and Asia.</a:t>
            </a:r>
            <a:endParaRPr lang="en-GB" b="1" dirty="0">
              <a:latin typeface="Segoe UI Light" panose="020B0502040204020203" pitchFamily="34" charset="0"/>
              <a:cs typeface="Segoe UI Light" panose="020B0502040204020203" pitchFamily="34" charset="0"/>
            </a:endParaRPr>
          </a:p>
        </p:txBody>
      </p:sp>
      <p:pic>
        <p:nvPicPr>
          <p:cNvPr id="74" name="Grafik 73">
            <a:extLst>
              <a:ext uri="{FF2B5EF4-FFF2-40B4-BE49-F238E27FC236}">
                <a16:creationId xmlns:a16="http://schemas.microsoft.com/office/drawing/2014/main" id="{2C75AF1F-5CEB-4A39-859B-B770DC653AC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18413" y="4778826"/>
            <a:ext cx="162000" cy="162000"/>
          </a:xfrm>
          <a:prstGeom prst="rect">
            <a:avLst/>
          </a:prstGeom>
        </p:spPr>
      </p:pic>
      <p:pic>
        <p:nvPicPr>
          <p:cNvPr id="77" name="Grafik 76">
            <a:extLst>
              <a:ext uri="{FF2B5EF4-FFF2-40B4-BE49-F238E27FC236}">
                <a16:creationId xmlns:a16="http://schemas.microsoft.com/office/drawing/2014/main" id="{712A983A-EA50-4904-9A6C-F5AB858A94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118413" y="5002319"/>
            <a:ext cx="162000" cy="162000"/>
          </a:xfrm>
          <a:prstGeom prst="rect">
            <a:avLst/>
          </a:prstGeom>
        </p:spPr>
      </p:pic>
      <p:pic>
        <p:nvPicPr>
          <p:cNvPr id="80" name="Grafik 79">
            <a:extLst>
              <a:ext uri="{FF2B5EF4-FFF2-40B4-BE49-F238E27FC236}">
                <a16:creationId xmlns:a16="http://schemas.microsoft.com/office/drawing/2014/main" id="{A401FFFC-38C8-42FA-96D7-BDFCC1007B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12500" y="5220395"/>
            <a:ext cx="162000" cy="162000"/>
          </a:xfrm>
          <a:prstGeom prst="rect">
            <a:avLst/>
          </a:prstGeom>
        </p:spPr>
      </p:pic>
      <p:pic>
        <p:nvPicPr>
          <p:cNvPr id="83" name="Grafik 82">
            <a:extLst>
              <a:ext uri="{FF2B5EF4-FFF2-40B4-BE49-F238E27FC236}">
                <a16:creationId xmlns:a16="http://schemas.microsoft.com/office/drawing/2014/main" id="{C16A84EF-0560-407B-9026-DBD1E542C06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110548" y="6083974"/>
            <a:ext cx="162000" cy="162000"/>
          </a:xfrm>
          <a:prstGeom prst="rect">
            <a:avLst/>
          </a:prstGeom>
        </p:spPr>
      </p:pic>
      <p:sp>
        <p:nvSpPr>
          <p:cNvPr id="86" name="Textfeld 85">
            <a:extLst>
              <a:ext uri="{FF2B5EF4-FFF2-40B4-BE49-F238E27FC236}">
                <a16:creationId xmlns:a16="http://schemas.microsoft.com/office/drawing/2014/main" id="{2D4AD2A7-E80C-4845-8110-77925FB7C684}"/>
              </a:ext>
            </a:extLst>
          </p:cNvPr>
          <p:cNvSpPr txBox="1"/>
          <p:nvPr/>
        </p:nvSpPr>
        <p:spPr>
          <a:xfrm>
            <a:off x="23494390" y="5930897"/>
            <a:ext cx="5385021"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2" name="Rechteck: abgerundete Ecken 1">
            <a:extLst>
              <a:ext uri="{FF2B5EF4-FFF2-40B4-BE49-F238E27FC236}">
                <a16:creationId xmlns:a16="http://schemas.microsoft.com/office/drawing/2014/main" id="{9EB4E38C-BB81-4B83-AA86-1A37E719DCA0}"/>
              </a:ext>
            </a:extLst>
          </p:cNvPr>
          <p:cNvSpPr/>
          <p:nvPr/>
        </p:nvSpPr>
        <p:spPr>
          <a:xfrm>
            <a:off x="720436" y="1949326"/>
            <a:ext cx="14417170"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abgerundete Ecken 14">
            <a:extLst>
              <a:ext uri="{FF2B5EF4-FFF2-40B4-BE49-F238E27FC236}">
                <a16:creationId xmlns:a16="http://schemas.microsoft.com/office/drawing/2014/main" id="{615EA419-6204-4B9E-AA03-B160DB96CEE4}"/>
              </a:ext>
            </a:extLst>
          </p:cNvPr>
          <p:cNvSpPr/>
          <p:nvPr/>
        </p:nvSpPr>
        <p:spPr>
          <a:xfrm>
            <a:off x="1287545" y="1747815"/>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Data Exploration</a:t>
            </a:r>
          </a:p>
        </p:txBody>
      </p:sp>
      <p:pic>
        <p:nvPicPr>
          <p:cNvPr id="33" name="Grafik 32">
            <a:extLst>
              <a:ext uri="{FF2B5EF4-FFF2-40B4-BE49-F238E27FC236}">
                <a16:creationId xmlns:a16="http://schemas.microsoft.com/office/drawing/2014/main" id="{E97B1DA9-BD14-4401-8687-474082219849}"/>
              </a:ext>
            </a:extLst>
          </p:cNvPr>
          <p:cNvPicPr>
            <a:picLocks noChangeAspect="1"/>
          </p:cNvPicPr>
          <p:nvPr/>
        </p:nvPicPr>
        <p:blipFill>
          <a:blip r:embed="rId20"/>
          <a:stretch>
            <a:fillRect/>
          </a:stretch>
        </p:blipFill>
        <p:spPr>
          <a:xfrm>
            <a:off x="25546975" y="7416950"/>
            <a:ext cx="3498499" cy="3498499"/>
          </a:xfrm>
          <a:prstGeom prst="rect">
            <a:avLst/>
          </a:prstGeom>
        </p:spPr>
      </p:pic>
      <p:sp>
        <p:nvSpPr>
          <p:cNvPr id="4" name="Rechteck: abgerundete Ecken 3">
            <a:extLst>
              <a:ext uri="{FF2B5EF4-FFF2-40B4-BE49-F238E27FC236}">
                <a16:creationId xmlns:a16="http://schemas.microsoft.com/office/drawing/2014/main" id="{4B4796D8-9834-4939-B5D2-7BA2DA855B38}"/>
              </a:ext>
            </a:extLst>
          </p:cNvPr>
          <p:cNvSpPr/>
          <p:nvPr/>
        </p:nvSpPr>
        <p:spPr>
          <a:xfrm>
            <a:off x="15594703" y="1949325"/>
            <a:ext cx="13960074"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41" name="Grafik 40">
            <a:extLst>
              <a:ext uri="{FF2B5EF4-FFF2-40B4-BE49-F238E27FC236}">
                <a16:creationId xmlns:a16="http://schemas.microsoft.com/office/drawing/2014/main" id="{08E8AFA2-A2F7-41CD-AA6A-0414E5BC2DE4}"/>
              </a:ext>
            </a:extLst>
          </p:cNvPr>
          <p:cNvPicPr>
            <a:picLocks noChangeAspect="1"/>
          </p:cNvPicPr>
          <p:nvPr/>
        </p:nvPicPr>
        <p:blipFill rotWithShape="1">
          <a:blip r:embed="rId21">
            <a:extLst>
              <a:ext uri="{28A0092B-C50C-407E-A947-70E740481C1C}">
                <a14:useLocalDpi xmlns:a14="http://schemas.microsoft.com/office/drawing/2010/main" val="0"/>
              </a:ext>
            </a:extLst>
          </a:blip>
          <a:srcRect t="5254" r="36709"/>
          <a:stretch/>
        </p:blipFill>
        <p:spPr>
          <a:xfrm>
            <a:off x="25489825" y="2600747"/>
            <a:ext cx="3271881" cy="3165978"/>
          </a:xfrm>
          <a:prstGeom prst="rect">
            <a:avLst/>
          </a:prstGeom>
        </p:spPr>
      </p:pic>
      <p:sp>
        <p:nvSpPr>
          <p:cNvPr id="78" name="Textfeld 77">
            <a:extLst>
              <a:ext uri="{FF2B5EF4-FFF2-40B4-BE49-F238E27FC236}">
                <a16:creationId xmlns:a16="http://schemas.microsoft.com/office/drawing/2014/main" id="{01AAE052-7ACB-4B91-9469-813CA409F9EF}"/>
              </a:ext>
            </a:extLst>
          </p:cNvPr>
          <p:cNvSpPr txBox="1"/>
          <p:nvPr/>
        </p:nvSpPr>
        <p:spPr>
          <a:xfrm>
            <a:off x="16128736" y="5573366"/>
            <a:ext cx="3464891"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81" name="Textfeld 80">
            <a:extLst>
              <a:ext uri="{FF2B5EF4-FFF2-40B4-BE49-F238E27FC236}">
                <a16:creationId xmlns:a16="http://schemas.microsoft.com/office/drawing/2014/main" id="{A9600A04-A50C-4B1C-ACF6-8A3C8FB22A35}"/>
              </a:ext>
            </a:extLst>
          </p:cNvPr>
          <p:cNvSpPr txBox="1"/>
          <p:nvPr/>
        </p:nvSpPr>
        <p:spPr>
          <a:xfrm>
            <a:off x="16125140" y="7068835"/>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PCA Interpretation</a:t>
            </a:r>
          </a:p>
        </p:txBody>
      </p:sp>
      <p:sp>
        <p:nvSpPr>
          <p:cNvPr id="14" name="Rechteck: abgerundete Ecken 13">
            <a:extLst>
              <a:ext uri="{FF2B5EF4-FFF2-40B4-BE49-F238E27FC236}">
                <a16:creationId xmlns:a16="http://schemas.microsoft.com/office/drawing/2014/main" id="{C9448E25-4DFB-417F-9427-887A0EB7343A}"/>
              </a:ext>
            </a:extLst>
          </p:cNvPr>
          <p:cNvSpPr/>
          <p:nvPr/>
        </p:nvSpPr>
        <p:spPr>
          <a:xfrm>
            <a:off x="16075143" y="1747815"/>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Dimension Reduction</a:t>
            </a:r>
          </a:p>
        </p:txBody>
      </p:sp>
      <p:sp>
        <p:nvSpPr>
          <p:cNvPr id="52" name="Textfeld 51">
            <a:extLst>
              <a:ext uri="{FF2B5EF4-FFF2-40B4-BE49-F238E27FC236}">
                <a16:creationId xmlns:a16="http://schemas.microsoft.com/office/drawing/2014/main" id="{B84592CF-F25C-4FED-870B-E7E24FA58AEA}"/>
              </a:ext>
            </a:extLst>
          </p:cNvPr>
          <p:cNvSpPr txBox="1"/>
          <p:nvPr/>
        </p:nvSpPr>
        <p:spPr>
          <a:xfrm>
            <a:off x="10649785" y="16947802"/>
            <a:ext cx="5244410" cy="2462213"/>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Variables that predict happiness: (R² = 78% ~ 3 PC) </a:t>
            </a:r>
            <a:r>
              <a:rPr lang="en-GB" sz="1400" dirty="0">
                <a:latin typeface="Segoe UI Light" panose="020B0502040204020203" pitchFamily="34" charset="0"/>
                <a:cs typeface="Segoe UI Light" panose="020B0502040204020203" pitchFamily="34" charset="0"/>
                <a:sym typeface="Wingdings" panose="05000000000000000000" pitchFamily="2" charset="2"/>
              </a:rPr>
              <a:t> Variable Importance </a:t>
            </a:r>
            <a:r>
              <a:rPr lang="en-GB" sz="1400" dirty="0" err="1">
                <a:latin typeface="Segoe UI Light" panose="020B0502040204020203" pitchFamily="34" charset="0"/>
                <a:cs typeface="Segoe UI Light" panose="020B0502040204020203" pitchFamily="34" charset="0"/>
                <a:sym typeface="Wingdings" panose="05000000000000000000" pitchFamily="2" charset="2"/>
              </a:rPr>
              <a:t>grpah</a:t>
            </a: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Economy GDP per Capita</a:t>
            </a:r>
          </a:p>
          <a:p>
            <a:pPr marL="285750" indent="-285750">
              <a:buFontTx/>
              <a:buChar char="-"/>
            </a:pPr>
            <a:r>
              <a:rPr lang="en-GB" sz="1400" dirty="0">
                <a:latin typeface="Segoe UI Light" panose="020B0502040204020203" pitchFamily="34" charset="0"/>
                <a:cs typeface="Segoe UI Light" panose="020B0502040204020203" pitchFamily="34" charset="0"/>
              </a:rPr>
              <a:t>Family</a:t>
            </a:r>
          </a:p>
          <a:p>
            <a:pPr marL="285750" indent="-285750">
              <a:buFontTx/>
              <a:buChar char="-"/>
            </a:pPr>
            <a:r>
              <a:rPr lang="en-GB" sz="1400" dirty="0">
                <a:latin typeface="Segoe UI Light" panose="020B0502040204020203" pitchFamily="34" charset="0"/>
                <a:cs typeface="Segoe UI Light" panose="020B0502040204020203" pitchFamily="34" charset="0"/>
              </a:rPr>
              <a:t>Freedom</a:t>
            </a:r>
          </a:p>
          <a:p>
            <a:pPr marL="285750" indent="-285750">
              <a:buFontTx/>
              <a:buChar char="-"/>
            </a:pPr>
            <a:r>
              <a:rPr lang="en-GB" sz="1400" dirty="0">
                <a:latin typeface="Segoe UI Light" panose="020B0502040204020203" pitchFamily="34" charset="0"/>
                <a:cs typeface="Segoe UI Light" panose="020B0502040204020203" pitchFamily="34" charset="0"/>
              </a:rPr>
              <a:t>Internet Usage Index</a:t>
            </a:r>
          </a:p>
          <a:p>
            <a:pPr marL="285750" indent="-285750">
              <a:buFontTx/>
              <a:buChar char="-"/>
            </a:pPr>
            <a:r>
              <a:rPr lang="en-GB" sz="1400" dirty="0">
                <a:latin typeface="Segoe UI Light" panose="020B0502040204020203" pitchFamily="34" charset="0"/>
                <a:cs typeface="Segoe UI Light" panose="020B0502040204020203" pitchFamily="34" charset="0"/>
              </a:rPr>
              <a:t>Health Life Expectancy</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Variables explain low, mid, high with </a:t>
            </a:r>
            <a:r>
              <a:rPr lang="en-GB" sz="1400" dirty="0" err="1">
                <a:latin typeface="Segoe UI Light" panose="020B0502040204020203" pitchFamily="34" charset="0"/>
                <a:cs typeface="Segoe UI Light" panose="020B0502040204020203" pitchFamily="34" charset="0"/>
              </a:rPr>
              <a:t>corrmatrix</a:t>
            </a:r>
            <a:r>
              <a:rPr lang="en-GB" sz="1400" dirty="0">
                <a:latin typeface="Segoe UI Light" panose="020B0502040204020203" pitchFamily="34" charset="0"/>
                <a:cs typeface="Segoe UI Light" panose="020B0502040204020203" pitchFamily="34" charset="0"/>
              </a:rPr>
              <a:t> as </a:t>
            </a:r>
            <a:r>
              <a:rPr lang="en-GB" sz="1400" dirty="0" err="1">
                <a:latin typeface="Segoe UI Light" panose="020B0502040204020203" pitchFamily="34" charset="0"/>
                <a:cs typeface="Segoe UI Light" panose="020B0502040204020203" pitchFamily="34" charset="0"/>
              </a:rPr>
              <a:t>interpretion</a:t>
            </a: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Interpret </a:t>
            </a:r>
            <a:r>
              <a:rPr lang="en-GB" sz="1400" dirty="0" err="1">
                <a:latin typeface="Segoe UI Light" panose="020B0502040204020203" pitchFamily="34" charset="0"/>
                <a:cs typeface="Segoe UI Light" panose="020B0502040204020203" pitchFamily="34" charset="0"/>
              </a:rPr>
              <a:t>corr</a:t>
            </a:r>
            <a:r>
              <a:rPr lang="en-GB" sz="1400" dirty="0">
                <a:latin typeface="Segoe UI Light" panose="020B0502040204020203" pitchFamily="34" charset="0"/>
                <a:cs typeface="Segoe UI Light" panose="020B0502040204020203" pitchFamily="34" charset="0"/>
              </a:rPr>
              <a:t> matrix</a:t>
            </a:r>
          </a:p>
        </p:txBody>
      </p:sp>
      <p:pic>
        <p:nvPicPr>
          <p:cNvPr id="57" name="Grafik 56">
            <a:extLst>
              <a:ext uri="{FF2B5EF4-FFF2-40B4-BE49-F238E27FC236}">
                <a16:creationId xmlns:a16="http://schemas.microsoft.com/office/drawing/2014/main" id="{40CB14E3-7617-4268-A302-C88AFD35C55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020274" y="19277736"/>
            <a:ext cx="1087302" cy="1087302"/>
          </a:xfrm>
          <a:prstGeom prst="rect">
            <a:avLst/>
          </a:prstGeom>
        </p:spPr>
      </p:pic>
      <p:sp>
        <p:nvSpPr>
          <p:cNvPr id="87" name="Textfeld 86">
            <a:extLst>
              <a:ext uri="{FF2B5EF4-FFF2-40B4-BE49-F238E27FC236}">
                <a16:creationId xmlns:a16="http://schemas.microsoft.com/office/drawing/2014/main" id="{832B9877-46F0-48C5-AFC9-33CEF009BE88}"/>
              </a:ext>
            </a:extLst>
          </p:cNvPr>
          <p:cNvSpPr txBox="1"/>
          <p:nvPr/>
        </p:nvSpPr>
        <p:spPr>
          <a:xfrm>
            <a:off x="10129021" y="12882697"/>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p>
        </p:txBody>
      </p:sp>
      <p:sp>
        <p:nvSpPr>
          <p:cNvPr id="88" name="Textfeld 87">
            <a:extLst>
              <a:ext uri="{FF2B5EF4-FFF2-40B4-BE49-F238E27FC236}">
                <a16:creationId xmlns:a16="http://schemas.microsoft.com/office/drawing/2014/main" id="{4A738AE2-9073-40EB-A42B-84727F69259C}"/>
              </a:ext>
            </a:extLst>
          </p:cNvPr>
          <p:cNvSpPr txBox="1"/>
          <p:nvPr/>
        </p:nvSpPr>
        <p:spPr>
          <a:xfrm>
            <a:off x="16386463" y="12702298"/>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Components</a:t>
            </a:r>
          </a:p>
        </p:txBody>
      </p:sp>
      <p:sp>
        <p:nvSpPr>
          <p:cNvPr id="95" name="Textfeld 94">
            <a:extLst>
              <a:ext uri="{FF2B5EF4-FFF2-40B4-BE49-F238E27FC236}">
                <a16:creationId xmlns:a16="http://schemas.microsoft.com/office/drawing/2014/main" id="{D3BCF549-CC0C-445D-ABD8-B69B09AF603F}"/>
              </a:ext>
            </a:extLst>
          </p:cNvPr>
          <p:cNvSpPr txBox="1"/>
          <p:nvPr/>
        </p:nvSpPr>
        <p:spPr>
          <a:xfrm>
            <a:off x="23644857" y="13153336"/>
            <a:ext cx="3364784" cy="2123658"/>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But what is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Explain outcome variables quickly</a:t>
            </a:r>
          </a:p>
          <a:p>
            <a:pPr marL="285750" indent="-285750">
              <a:buFontTx/>
              <a:buChar char="-"/>
            </a:pPr>
            <a:r>
              <a:rPr lang="en-GB" sz="1400" dirty="0">
                <a:latin typeface="Segoe UI Light" panose="020B0502040204020203" pitchFamily="34" charset="0"/>
                <a:cs typeface="Segoe UI Light" panose="020B0502040204020203" pitchFamily="34" charset="0"/>
              </a:rPr>
              <a:t>Interpretation of happiness (UN Data doesn’t match with term happiness in the world) -&gt; cant measure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grpSp>
        <p:nvGrpSpPr>
          <p:cNvPr id="75" name="Gruppieren 74">
            <a:extLst>
              <a:ext uri="{FF2B5EF4-FFF2-40B4-BE49-F238E27FC236}">
                <a16:creationId xmlns:a16="http://schemas.microsoft.com/office/drawing/2014/main" id="{EAB79F1A-2881-447C-9BF5-DC35C06CBC85}"/>
              </a:ext>
            </a:extLst>
          </p:cNvPr>
          <p:cNvGrpSpPr/>
          <p:nvPr/>
        </p:nvGrpSpPr>
        <p:grpSpPr>
          <a:xfrm>
            <a:off x="16082250" y="3556000"/>
            <a:ext cx="3268903" cy="1984346"/>
            <a:chOff x="16150830" y="3456940"/>
            <a:chExt cx="3268903" cy="1984346"/>
          </a:xfrm>
        </p:grpSpPr>
        <p:pic>
          <p:nvPicPr>
            <p:cNvPr id="97" name="Grafik 96">
              <a:extLst>
                <a:ext uri="{FF2B5EF4-FFF2-40B4-BE49-F238E27FC236}">
                  <a16:creationId xmlns:a16="http://schemas.microsoft.com/office/drawing/2014/main" id="{610788E9-0472-491F-BBF7-775010BB4BE6}"/>
                </a:ext>
              </a:extLst>
            </p:cNvPr>
            <p:cNvPicPr>
              <a:picLocks noChangeAspect="1"/>
            </p:cNvPicPr>
            <p:nvPr/>
          </p:nvPicPr>
          <p:blipFill rotWithShape="1">
            <a:blip r:embed="rId23">
              <a:extLst>
                <a:ext uri="{28A0092B-C50C-407E-A947-70E740481C1C}">
                  <a14:useLocalDpi xmlns:a14="http://schemas.microsoft.com/office/drawing/2010/main" val="0"/>
                </a:ext>
              </a:extLst>
            </a:blip>
            <a:srcRect t="5571"/>
            <a:stretch/>
          </p:blipFill>
          <p:spPr>
            <a:xfrm>
              <a:off x="16150830" y="3456940"/>
              <a:ext cx="3268903" cy="1984346"/>
            </a:xfrm>
            <a:prstGeom prst="rect">
              <a:avLst/>
            </a:prstGeom>
          </p:spPr>
        </p:pic>
        <p:sp>
          <p:nvSpPr>
            <p:cNvPr id="98" name="Textfeld 97">
              <a:extLst>
                <a:ext uri="{FF2B5EF4-FFF2-40B4-BE49-F238E27FC236}">
                  <a16:creationId xmlns:a16="http://schemas.microsoft.com/office/drawing/2014/main" id="{5B6D9E7A-4324-4701-9C5F-517883FC8C70}"/>
                </a:ext>
              </a:extLst>
            </p:cNvPr>
            <p:cNvSpPr txBox="1"/>
            <p:nvPr/>
          </p:nvSpPr>
          <p:spPr>
            <a:xfrm rot="16200000">
              <a:off x="15759770" y="4246813"/>
              <a:ext cx="1600438" cy="253916"/>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Country</a:t>
              </a:r>
              <a:r>
                <a:rPr lang="en-GB" sz="1050" dirty="0"/>
                <a:t> </a:t>
              </a:r>
              <a:r>
                <a:rPr lang="en-GB" sz="900" dirty="0">
                  <a:latin typeface="Segoe UI Light" panose="020B0502040204020203" pitchFamily="34" charset="0"/>
                  <a:cs typeface="Segoe UI Light" panose="020B0502040204020203" pitchFamily="34" charset="0"/>
                </a:rPr>
                <a:t>Development</a:t>
              </a:r>
            </a:p>
          </p:txBody>
        </p:sp>
        <p:sp>
          <p:nvSpPr>
            <p:cNvPr id="100" name="Textfeld 99">
              <a:extLst>
                <a:ext uri="{FF2B5EF4-FFF2-40B4-BE49-F238E27FC236}">
                  <a16:creationId xmlns:a16="http://schemas.microsoft.com/office/drawing/2014/main" id="{73F2E291-23B2-4780-A7BD-A187EE9C5707}"/>
                </a:ext>
              </a:extLst>
            </p:cNvPr>
            <p:cNvSpPr txBox="1"/>
            <p:nvPr/>
          </p:nvSpPr>
          <p:spPr>
            <a:xfrm rot="16200000">
              <a:off x="16117539" y="4167889"/>
              <a:ext cx="1480469"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Freedom &amp; Corruption</a:t>
              </a:r>
            </a:p>
          </p:txBody>
        </p:sp>
        <p:sp>
          <p:nvSpPr>
            <p:cNvPr id="101" name="Textfeld 100">
              <a:extLst>
                <a:ext uri="{FF2B5EF4-FFF2-40B4-BE49-F238E27FC236}">
                  <a16:creationId xmlns:a16="http://schemas.microsoft.com/office/drawing/2014/main" id="{0287E17F-0457-4927-9A87-C981F7D5F1F5}"/>
                </a:ext>
              </a:extLst>
            </p:cNvPr>
            <p:cNvSpPr txBox="1"/>
            <p:nvPr/>
          </p:nvSpPr>
          <p:spPr>
            <a:xfrm rot="16200000">
              <a:off x="16483990" y="4092990"/>
              <a:ext cx="1330673"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Air Pollution</a:t>
              </a:r>
            </a:p>
          </p:txBody>
        </p:sp>
      </p:grpSp>
      <p:pic>
        <p:nvPicPr>
          <p:cNvPr id="9" name="Grafik 8">
            <a:extLst>
              <a:ext uri="{FF2B5EF4-FFF2-40B4-BE49-F238E27FC236}">
                <a16:creationId xmlns:a16="http://schemas.microsoft.com/office/drawing/2014/main" id="{E81CE317-DF19-468E-B1AC-E56979EE6C9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91279" y="6919057"/>
            <a:ext cx="3268574" cy="2071340"/>
          </a:xfrm>
          <a:prstGeom prst="rect">
            <a:avLst/>
          </a:prstGeom>
        </p:spPr>
      </p:pic>
      <p:sp>
        <p:nvSpPr>
          <p:cNvPr id="94" name="Textfeld 93">
            <a:extLst>
              <a:ext uri="{FF2B5EF4-FFF2-40B4-BE49-F238E27FC236}">
                <a16:creationId xmlns:a16="http://schemas.microsoft.com/office/drawing/2014/main" id="{CE4CDDBD-9899-4627-86E4-93F458BF63DC}"/>
              </a:ext>
            </a:extLst>
          </p:cNvPr>
          <p:cNvSpPr txBox="1"/>
          <p:nvPr/>
        </p:nvSpPr>
        <p:spPr>
          <a:xfrm>
            <a:off x="1066527" y="6885384"/>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Assessment of multivariate normality</a:t>
            </a:r>
          </a:p>
        </p:txBody>
      </p:sp>
      <p:sp>
        <p:nvSpPr>
          <p:cNvPr id="96" name="Textfeld 95">
            <a:extLst>
              <a:ext uri="{FF2B5EF4-FFF2-40B4-BE49-F238E27FC236}">
                <a16:creationId xmlns:a16="http://schemas.microsoft.com/office/drawing/2014/main" id="{A46978B6-AC43-474A-88B5-7AD2ED3381F1}"/>
              </a:ext>
            </a:extLst>
          </p:cNvPr>
          <p:cNvSpPr txBox="1"/>
          <p:nvPr/>
        </p:nvSpPr>
        <p:spPr>
          <a:xfrm>
            <a:off x="1090702" y="8970369"/>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Normalized data</a:t>
            </a:r>
          </a:p>
        </p:txBody>
      </p:sp>
      <p:pic>
        <p:nvPicPr>
          <p:cNvPr id="73" name="Grafik 72">
            <a:extLst>
              <a:ext uri="{FF2B5EF4-FFF2-40B4-BE49-F238E27FC236}">
                <a16:creationId xmlns:a16="http://schemas.microsoft.com/office/drawing/2014/main" id="{19898755-75B3-4109-AE19-F95FA5991D2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35502" y="7774029"/>
            <a:ext cx="252000" cy="252000"/>
          </a:xfrm>
          <a:prstGeom prst="rect">
            <a:avLst/>
          </a:prstGeom>
        </p:spPr>
      </p:pic>
      <p:pic>
        <p:nvPicPr>
          <p:cNvPr id="76" name="Grafik 75">
            <a:extLst>
              <a:ext uri="{FF2B5EF4-FFF2-40B4-BE49-F238E27FC236}">
                <a16:creationId xmlns:a16="http://schemas.microsoft.com/office/drawing/2014/main" id="{6EBA92B0-28E5-4F5B-85D9-82F92119E6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86739" y="6983058"/>
            <a:ext cx="252000" cy="252000"/>
          </a:xfrm>
          <a:prstGeom prst="rect">
            <a:avLst/>
          </a:prstGeom>
        </p:spPr>
      </p:pic>
      <p:pic>
        <p:nvPicPr>
          <p:cNvPr id="79" name="Grafik 78">
            <a:extLst>
              <a:ext uri="{FF2B5EF4-FFF2-40B4-BE49-F238E27FC236}">
                <a16:creationId xmlns:a16="http://schemas.microsoft.com/office/drawing/2014/main" id="{71777D5D-D0CE-4308-AAE7-E90F8B80034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265697" y="7425008"/>
            <a:ext cx="252000" cy="252000"/>
          </a:xfrm>
          <a:prstGeom prst="rect">
            <a:avLst/>
          </a:prstGeom>
        </p:spPr>
      </p:pic>
      <p:pic>
        <p:nvPicPr>
          <p:cNvPr id="82" name="Grafik 81">
            <a:extLst>
              <a:ext uri="{FF2B5EF4-FFF2-40B4-BE49-F238E27FC236}">
                <a16:creationId xmlns:a16="http://schemas.microsoft.com/office/drawing/2014/main" id="{3F016134-33DC-4F0E-BC29-B7CCD22EE63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60553" y="8841777"/>
            <a:ext cx="252000" cy="252000"/>
          </a:xfrm>
          <a:prstGeom prst="rect">
            <a:avLst/>
          </a:prstGeom>
        </p:spPr>
      </p:pic>
      <p:pic>
        <p:nvPicPr>
          <p:cNvPr id="38" name="Grafik 37">
            <a:extLst>
              <a:ext uri="{FF2B5EF4-FFF2-40B4-BE49-F238E27FC236}">
                <a16:creationId xmlns:a16="http://schemas.microsoft.com/office/drawing/2014/main" id="{F9FDDEE7-F8DB-4B82-860E-E9599A61BAA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973381" y="8144975"/>
            <a:ext cx="252000" cy="252000"/>
          </a:xfrm>
          <a:prstGeom prst="rect">
            <a:avLst/>
          </a:prstGeom>
        </p:spPr>
      </p:pic>
      <p:pic>
        <p:nvPicPr>
          <p:cNvPr id="45" name="Grafik 44">
            <a:extLst>
              <a:ext uri="{FF2B5EF4-FFF2-40B4-BE49-F238E27FC236}">
                <a16:creationId xmlns:a16="http://schemas.microsoft.com/office/drawing/2014/main" id="{90EA813E-FB93-4CB5-94D6-158F93874C4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101882" y="8914199"/>
            <a:ext cx="252000" cy="252000"/>
          </a:xfrm>
          <a:prstGeom prst="rect">
            <a:avLst/>
          </a:prstGeom>
        </p:spPr>
      </p:pic>
      <p:pic>
        <p:nvPicPr>
          <p:cNvPr id="106" name="Grafik 105">
            <a:extLst>
              <a:ext uri="{FF2B5EF4-FFF2-40B4-BE49-F238E27FC236}">
                <a16:creationId xmlns:a16="http://schemas.microsoft.com/office/drawing/2014/main" id="{CFC619DF-3390-42A3-BAD1-E9AEA3ACCC4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116604" y="5868684"/>
            <a:ext cx="162000" cy="162000"/>
          </a:xfrm>
          <a:prstGeom prst="rect">
            <a:avLst/>
          </a:prstGeom>
        </p:spPr>
      </p:pic>
      <p:pic>
        <p:nvPicPr>
          <p:cNvPr id="107" name="Grafik 106">
            <a:extLst>
              <a:ext uri="{FF2B5EF4-FFF2-40B4-BE49-F238E27FC236}">
                <a16:creationId xmlns:a16="http://schemas.microsoft.com/office/drawing/2014/main" id="{4BC2ADAD-809D-4408-AD9E-D1DF6F9678D1}"/>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116604" y="5650608"/>
            <a:ext cx="162000" cy="162000"/>
          </a:xfrm>
          <a:prstGeom prst="rect">
            <a:avLst/>
          </a:prstGeom>
        </p:spPr>
      </p:pic>
      <p:grpSp>
        <p:nvGrpSpPr>
          <p:cNvPr id="127" name="Gruppieren 126">
            <a:extLst>
              <a:ext uri="{FF2B5EF4-FFF2-40B4-BE49-F238E27FC236}">
                <a16:creationId xmlns:a16="http://schemas.microsoft.com/office/drawing/2014/main" id="{CB963C62-2E61-425E-80B8-7EC5DBC77EEE}"/>
              </a:ext>
            </a:extLst>
          </p:cNvPr>
          <p:cNvGrpSpPr/>
          <p:nvPr/>
        </p:nvGrpSpPr>
        <p:grpSpPr>
          <a:xfrm>
            <a:off x="19569870" y="3471949"/>
            <a:ext cx="3495977" cy="4426138"/>
            <a:chOff x="19229510" y="3543069"/>
            <a:chExt cx="3495977" cy="4426138"/>
          </a:xfrm>
        </p:grpSpPr>
        <p:sp>
          <p:nvSpPr>
            <p:cNvPr id="72" name="Textfeld 71">
              <a:extLst>
                <a:ext uri="{FF2B5EF4-FFF2-40B4-BE49-F238E27FC236}">
                  <a16:creationId xmlns:a16="http://schemas.microsoft.com/office/drawing/2014/main" id="{D5EF76CC-33D3-48A7-8C05-59C9B393CD5D}"/>
                </a:ext>
              </a:extLst>
            </p:cNvPr>
            <p:cNvSpPr txBox="1"/>
            <p:nvPr/>
          </p:nvSpPr>
          <p:spPr>
            <a:xfrm>
              <a:off x="19229510" y="3545851"/>
              <a:ext cx="1454144" cy="3211135"/>
            </a:xfrm>
            <a:prstGeom prst="rect">
              <a:avLst/>
            </a:prstGeom>
            <a:noFill/>
          </p:spPr>
          <p:txBody>
            <a:bodyPr wrap="square" rtlCol="0">
              <a:spAutoFit/>
            </a:bodyPr>
            <a:lstStyle/>
            <a:p>
              <a:pPr algn="r">
                <a:spcBef>
                  <a:spcPts val="500"/>
                </a:spcBef>
              </a:pPr>
              <a:r>
                <a:rPr lang="en-GB" sz="800" dirty="0">
                  <a:latin typeface="Segoe UI Light" panose="020B0502040204020203" pitchFamily="34" charset="0"/>
                  <a:cs typeface="Segoe UI Light" panose="020B0502040204020203" pitchFamily="34" charset="0"/>
                </a:rPr>
                <a:t>Urban Population</a:t>
              </a:r>
            </a:p>
            <a:p>
              <a:pPr algn="r">
                <a:spcBef>
                  <a:spcPts val="500"/>
                </a:spcBef>
              </a:pPr>
              <a:r>
                <a:rPr lang="en-GB" sz="800" dirty="0">
                  <a:latin typeface="Segoe UI Light" panose="020B0502040204020203" pitchFamily="34" charset="0"/>
                  <a:cs typeface="Segoe UI Light" panose="020B0502040204020203" pitchFamily="34" charset="0"/>
                </a:rPr>
                <a:t>Automotive Mortality</a:t>
              </a:r>
            </a:p>
            <a:p>
              <a:pPr algn="r">
                <a:spcBef>
                  <a:spcPts val="500"/>
                </a:spcBef>
              </a:pPr>
              <a:r>
                <a:rPr lang="en-GB" sz="800" dirty="0">
                  <a:latin typeface="Segoe UI Light" panose="020B0502040204020203" pitchFamily="34" charset="0"/>
                  <a:cs typeface="Segoe UI Light" panose="020B0502040204020203" pitchFamily="34" charset="0"/>
                </a:rPr>
                <a:t>Infant Immunization Measles</a:t>
              </a:r>
            </a:p>
            <a:p>
              <a:pPr algn="r">
                <a:spcBef>
                  <a:spcPts val="500"/>
                </a:spcBef>
              </a:pPr>
              <a:r>
                <a:rPr lang="en-GB" sz="800" dirty="0">
                  <a:latin typeface="Segoe UI Light" panose="020B0502040204020203" pitchFamily="34" charset="0"/>
                  <a:cs typeface="Segoe UI Light" panose="020B0502040204020203" pitchFamily="34" charset="0"/>
                </a:rPr>
                <a:t>Entrepreneurship Cost</a:t>
              </a:r>
            </a:p>
            <a:p>
              <a:pPr algn="r">
                <a:spcBef>
                  <a:spcPts val="500"/>
                </a:spcBef>
              </a:pPr>
              <a:r>
                <a:rPr lang="en-GB" sz="800" dirty="0">
                  <a:latin typeface="Segoe UI Light" panose="020B0502040204020203" pitchFamily="34" charset="0"/>
                  <a:cs typeface="Segoe UI Light" panose="020B0502040204020203" pitchFamily="34" charset="0"/>
                </a:rPr>
                <a:t>Electricity Access</a:t>
              </a:r>
            </a:p>
            <a:p>
              <a:pPr algn="r">
                <a:spcBef>
                  <a:spcPts val="500"/>
                </a:spcBef>
              </a:pPr>
              <a:r>
                <a:rPr lang="en-GB" sz="800" dirty="0">
                  <a:latin typeface="Segoe UI Light" panose="020B0502040204020203" pitchFamily="34" charset="0"/>
                  <a:cs typeface="Segoe UI Light" panose="020B0502040204020203" pitchFamily="34" charset="0"/>
                </a:rPr>
                <a:t>Obesity</a:t>
              </a:r>
            </a:p>
            <a:p>
              <a:pPr algn="r">
                <a:spcBef>
                  <a:spcPts val="500"/>
                </a:spcBef>
              </a:pPr>
              <a:r>
                <a:rPr lang="en-GB" sz="800" dirty="0">
                  <a:latin typeface="Segoe UI Light" panose="020B0502040204020203" pitchFamily="34" charset="0"/>
                  <a:cs typeface="Segoe UI Light" panose="020B0502040204020203" pitchFamily="34" charset="0"/>
                </a:rPr>
                <a:t>Clean Water</a:t>
              </a:r>
            </a:p>
            <a:p>
              <a:pPr algn="r">
                <a:spcBef>
                  <a:spcPts val="500"/>
                </a:spcBef>
              </a:pPr>
              <a:r>
                <a:rPr lang="en-GB" sz="800" dirty="0">
                  <a:latin typeface="Segoe UI Light" panose="020B0502040204020203" pitchFamily="34" charset="0"/>
                  <a:cs typeface="Segoe UI Light" panose="020B0502040204020203" pitchFamily="34" charset="0"/>
                </a:rPr>
                <a:t>Birth Rate</a:t>
              </a:r>
            </a:p>
            <a:p>
              <a:pPr algn="r">
                <a:spcBef>
                  <a:spcPts val="500"/>
                </a:spcBef>
              </a:pPr>
              <a:r>
                <a:rPr lang="en-GB" sz="800" dirty="0">
                  <a:latin typeface="Segoe UI Light" panose="020B0502040204020203" pitchFamily="34" charset="0"/>
                  <a:cs typeface="Segoe UI Light" panose="020B0502040204020203" pitchFamily="34" charset="0"/>
                </a:rPr>
                <a:t>Child Mortality</a:t>
              </a:r>
            </a:p>
            <a:p>
              <a:pPr algn="r">
                <a:spcBef>
                  <a:spcPts val="500"/>
                </a:spcBef>
              </a:pPr>
              <a:r>
                <a:rPr lang="en-GB" sz="800" dirty="0">
                  <a:latin typeface="Segoe UI Light" panose="020B0502040204020203" pitchFamily="34" charset="0"/>
                  <a:cs typeface="Segoe UI Light" panose="020B0502040204020203" pitchFamily="34" charset="0"/>
                </a:rPr>
                <a:t>Cellular Subscriber</a:t>
              </a:r>
            </a:p>
            <a:p>
              <a:pPr algn="r">
                <a:spcBef>
                  <a:spcPts val="500"/>
                </a:spcBef>
              </a:pPr>
              <a:r>
                <a:rPr lang="en-GB" sz="800" dirty="0">
                  <a:latin typeface="Segoe UI Light" panose="020B0502040204020203" pitchFamily="34" charset="0"/>
                  <a:cs typeface="Segoe UI Light" panose="020B0502040204020203" pitchFamily="34" charset="0"/>
                </a:rPr>
                <a:t>Internet Usage</a:t>
              </a:r>
            </a:p>
            <a:p>
              <a:pPr algn="r">
                <a:spcBef>
                  <a:spcPts val="500"/>
                </a:spcBef>
              </a:pPr>
              <a:r>
                <a:rPr lang="en-GB" sz="800" dirty="0">
                  <a:latin typeface="Segoe UI Light" panose="020B0502040204020203" pitchFamily="34" charset="0"/>
                  <a:cs typeface="Segoe UI Light" panose="020B0502040204020203" pitchFamily="34" charset="0"/>
                </a:rPr>
                <a:t>Air Pollution</a:t>
              </a:r>
            </a:p>
            <a:p>
              <a:pPr algn="r">
                <a:spcBef>
                  <a:spcPts val="500"/>
                </a:spcBef>
              </a:pPr>
              <a:r>
                <a:rPr lang="en-GB" sz="800" dirty="0">
                  <a:latin typeface="Segoe UI Light" panose="020B0502040204020203" pitchFamily="34" charset="0"/>
                  <a:cs typeface="Segoe UI Light" panose="020B0502040204020203" pitchFamily="34" charset="0"/>
                </a:rPr>
                <a:t>Government Corruption</a:t>
              </a:r>
            </a:p>
            <a:p>
              <a:pPr algn="r">
                <a:spcBef>
                  <a:spcPts val="500"/>
                </a:spcBef>
              </a:pPr>
              <a:r>
                <a:rPr lang="en-GB" sz="800" dirty="0">
                  <a:latin typeface="Segoe UI Light" panose="020B0502040204020203" pitchFamily="34" charset="0"/>
                  <a:cs typeface="Segoe UI Light" panose="020B0502040204020203" pitchFamily="34" charset="0"/>
                </a:rPr>
                <a:t>Freedom</a:t>
              </a:r>
            </a:p>
            <a:p>
              <a:pPr algn="r">
                <a:spcBef>
                  <a:spcPts val="500"/>
                </a:spcBef>
              </a:pPr>
              <a:r>
                <a:rPr lang="en-GB" sz="800" dirty="0">
                  <a:latin typeface="Segoe UI Light" panose="020B0502040204020203" pitchFamily="34" charset="0"/>
                  <a:cs typeface="Segoe UI Light" panose="020B0502040204020203" pitchFamily="34" charset="0"/>
                </a:rPr>
                <a:t>Health Life Expectancy</a:t>
              </a:r>
            </a:p>
            <a:p>
              <a:pPr algn="r">
                <a:spcBef>
                  <a:spcPts val="500"/>
                </a:spcBef>
              </a:pPr>
              <a:r>
                <a:rPr lang="en-GB" sz="800" dirty="0">
                  <a:latin typeface="Segoe UI Light" panose="020B0502040204020203" pitchFamily="34" charset="0"/>
                  <a:cs typeface="Segoe UI Light" panose="020B0502040204020203" pitchFamily="34" charset="0"/>
                </a:rPr>
                <a:t>Family</a:t>
              </a:r>
            </a:p>
            <a:p>
              <a:pPr algn="r">
                <a:spcBef>
                  <a:spcPts val="500"/>
                </a:spcBef>
              </a:pPr>
              <a:r>
                <a:rPr lang="en-GB" sz="800" dirty="0">
                  <a:latin typeface="Segoe UI Light" panose="020B0502040204020203" pitchFamily="34" charset="0"/>
                  <a:cs typeface="Segoe UI Light" panose="020B0502040204020203" pitchFamily="34" charset="0"/>
                </a:rPr>
                <a:t>Economy GDP per Capita</a:t>
              </a:r>
            </a:p>
          </p:txBody>
        </p:sp>
        <p:pic>
          <p:nvPicPr>
            <p:cNvPr id="67" name="Grafik 66">
              <a:extLst>
                <a:ext uri="{FF2B5EF4-FFF2-40B4-BE49-F238E27FC236}">
                  <a16:creationId xmlns:a16="http://schemas.microsoft.com/office/drawing/2014/main" id="{0D8B382B-E6FB-4566-A136-4B0BFF8DC7F1}"/>
                </a:ext>
              </a:extLst>
            </p:cNvPr>
            <p:cNvPicPr>
              <a:picLocks noChangeAspect="1"/>
            </p:cNvPicPr>
            <p:nvPr/>
          </p:nvPicPr>
          <p:blipFill rotWithShape="1">
            <a:blip r:embed="rId27"/>
            <a:srcRect l="40696" t="3977"/>
            <a:stretch/>
          </p:blipFill>
          <p:spPr>
            <a:xfrm>
              <a:off x="20601250" y="3543069"/>
              <a:ext cx="2124237" cy="3439532"/>
            </a:xfrm>
            <a:prstGeom prst="rect">
              <a:avLst/>
            </a:prstGeom>
          </p:spPr>
        </p:pic>
        <p:grpSp>
          <p:nvGrpSpPr>
            <p:cNvPr id="99" name="Gruppieren 98">
              <a:extLst>
                <a:ext uri="{FF2B5EF4-FFF2-40B4-BE49-F238E27FC236}">
                  <a16:creationId xmlns:a16="http://schemas.microsoft.com/office/drawing/2014/main" id="{C7BF9615-C96A-4926-B16B-C2820734B87E}"/>
                </a:ext>
              </a:extLst>
            </p:cNvPr>
            <p:cNvGrpSpPr/>
            <p:nvPr/>
          </p:nvGrpSpPr>
          <p:grpSpPr>
            <a:xfrm>
              <a:off x="20663760" y="3577362"/>
              <a:ext cx="1789840" cy="3538950"/>
              <a:chOff x="20663760" y="3577362"/>
              <a:chExt cx="1789840" cy="3538950"/>
            </a:xfrm>
          </p:grpSpPr>
          <p:sp>
            <p:nvSpPr>
              <p:cNvPr id="93" name="Rechteck 92">
                <a:extLst>
                  <a:ext uri="{FF2B5EF4-FFF2-40B4-BE49-F238E27FC236}">
                    <a16:creationId xmlns:a16="http://schemas.microsoft.com/office/drawing/2014/main" id="{BAF1600A-B319-44CA-B123-243EDC507B50}"/>
                  </a:ext>
                </a:extLst>
              </p:cNvPr>
              <p:cNvSpPr/>
              <p:nvPr/>
            </p:nvSpPr>
            <p:spPr>
              <a:xfrm>
                <a:off x="21732239" y="4499244"/>
                <a:ext cx="535095" cy="17582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hteck 102">
                <a:extLst>
                  <a:ext uri="{FF2B5EF4-FFF2-40B4-BE49-F238E27FC236}">
                    <a16:creationId xmlns:a16="http://schemas.microsoft.com/office/drawing/2014/main" id="{6E0367F2-FCB5-435A-94F9-ECAA5FC29410}"/>
                  </a:ext>
                </a:extLst>
              </p:cNvPr>
              <p:cNvSpPr/>
              <p:nvPr/>
            </p:nvSpPr>
            <p:spPr>
              <a:xfrm>
                <a:off x="20744014" y="6777758"/>
                <a:ext cx="1709586" cy="338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hteck 107">
                <a:extLst>
                  <a:ext uri="{FF2B5EF4-FFF2-40B4-BE49-F238E27FC236}">
                    <a16:creationId xmlns:a16="http://schemas.microsoft.com/office/drawing/2014/main" id="{BB20095A-FA4F-43E1-A11D-EBB9780C41EF}"/>
                  </a:ext>
                </a:extLst>
              </p:cNvPr>
              <p:cNvSpPr/>
              <p:nvPr/>
            </p:nvSpPr>
            <p:spPr>
              <a:xfrm>
                <a:off x="20666952" y="3577362"/>
                <a:ext cx="535095" cy="18246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hteck 108">
                <a:extLst>
                  <a:ext uri="{FF2B5EF4-FFF2-40B4-BE49-F238E27FC236}">
                    <a16:creationId xmlns:a16="http://schemas.microsoft.com/office/drawing/2014/main" id="{388C1E19-D64C-4036-A968-5EDB93C3492E}"/>
                  </a:ext>
                </a:extLst>
              </p:cNvPr>
              <p:cNvSpPr/>
              <p:nvPr/>
            </p:nvSpPr>
            <p:spPr>
              <a:xfrm>
                <a:off x="20667025" y="3760663"/>
                <a:ext cx="535095" cy="18246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hteck 109">
                <a:extLst>
                  <a:ext uri="{FF2B5EF4-FFF2-40B4-BE49-F238E27FC236}">
                    <a16:creationId xmlns:a16="http://schemas.microsoft.com/office/drawing/2014/main" id="{903C469E-2F21-4E94-8975-EAEA3694F927}"/>
                  </a:ext>
                </a:extLst>
              </p:cNvPr>
              <p:cNvSpPr/>
              <p:nvPr/>
            </p:nvSpPr>
            <p:spPr>
              <a:xfrm>
                <a:off x="20666952" y="3943966"/>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hteck 110">
                <a:extLst>
                  <a:ext uri="{FF2B5EF4-FFF2-40B4-BE49-F238E27FC236}">
                    <a16:creationId xmlns:a16="http://schemas.microsoft.com/office/drawing/2014/main" id="{18E06F0D-AD45-4310-85D1-0A3F6F285607}"/>
                  </a:ext>
                </a:extLst>
              </p:cNvPr>
              <p:cNvSpPr/>
              <p:nvPr/>
            </p:nvSpPr>
            <p:spPr>
              <a:xfrm>
                <a:off x="20666952" y="4127268"/>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hteck 111">
                <a:extLst>
                  <a:ext uri="{FF2B5EF4-FFF2-40B4-BE49-F238E27FC236}">
                    <a16:creationId xmlns:a16="http://schemas.microsoft.com/office/drawing/2014/main" id="{42888AF2-4289-4FB3-B2E6-836A76D48BA1}"/>
                  </a:ext>
                </a:extLst>
              </p:cNvPr>
              <p:cNvSpPr/>
              <p:nvPr/>
            </p:nvSpPr>
            <p:spPr>
              <a:xfrm>
                <a:off x="20666952" y="4314458"/>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hteck 112">
                <a:extLst>
                  <a:ext uri="{FF2B5EF4-FFF2-40B4-BE49-F238E27FC236}">
                    <a16:creationId xmlns:a16="http://schemas.microsoft.com/office/drawing/2014/main" id="{5A2068C6-8D53-4AEE-A493-9597FFD42C8A}"/>
                  </a:ext>
                </a:extLst>
              </p:cNvPr>
              <p:cNvSpPr/>
              <p:nvPr/>
            </p:nvSpPr>
            <p:spPr>
              <a:xfrm>
                <a:off x="20666952" y="4680516"/>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hteck 113">
                <a:extLst>
                  <a:ext uri="{FF2B5EF4-FFF2-40B4-BE49-F238E27FC236}">
                    <a16:creationId xmlns:a16="http://schemas.microsoft.com/office/drawing/2014/main" id="{41B37B50-07D5-4509-A4FA-D1AAB3991C8D}"/>
                  </a:ext>
                </a:extLst>
              </p:cNvPr>
              <p:cNvSpPr/>
              <p:nvPr/>
            </p:nvSpPr>
            <p:spPr>
              <a:xfrm>
                <a:off x="20666622" y="4864652"/>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hteck 114">
                <a:extLst>
                  <a:ext uri="{FF2B5EF4-FFF2-40B4-BE49-F238E27FC236}">
                    <a16:creationId xmlns:a16="http://schemas.microsoft.com/office/drawing/2014/main" id="{0D626AAC-AC0A-49BF-B69F-28B2FEE03292}"/>
                  </a:ext>
                </a:extLst>
              </p:cNvPr>
              <p:cNvSpPr/>
              <p:nvPr/>
            </p:nvSpPr>
            <p:spPr>
              <a:xfrm>
                <a:off x="20666622" y="5049073"/>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hteck 115">
                <a:extLst>
                  <a:ext uri="{FF2B5EF4-FFF2-40B4-BE49-F238E27FC236}">
                    <a16:creationId xmlns:a16="http://schemas.microsoft.com/office/drawing/2014/main" id="{38A27383-E9CD-4E32-A0E0-49FF40948A5E}"/>
                  </a:ext>
                </a:extLst>
              </p:cNvPr>
              <p:cNvSpPr/>
              <p:nvPr/>
            </p:nvSpPr>
            <p:spPr>
              <a:xfrm>
                <a:off x="20666622" y="5234747"/>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hteck 116">
                <a:extLst>
                  <a:ext uri="{FF2B5EF4-FFF2-40B4-BE49-F238E27FC236}">
                    <a16:creationId xmlns:a16="http://schemas.microsoft.com/office/drawing/2014/main" id="{608B38CE-0EB3-48D7-A685-DD26FE4A3342}"/>
                  </a:ext>
                </a:extLst>
              </p:cNvPr>
              <p:cNvSpPr/>
              <p:nvPr/>
            </p:nvSpPr>
            <p:spPr>
              <a:xfrm>
                <a:off x="20666622" y="5426503"/>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echteck 117">
                <a:extLst>
                  <a:ext uri="{FF2B5EF4-FFF2-40B4-BE49-F238E27FC236}">
                    <a16:creationId xmlns:a16="http://schemas.microsoft.com/office/drawing/2014/main" id="{A0CDB038-F757-409E-BB3D-9902C76EF3CB}"/>
                  </a:ext>
                </a:extLst>
              </p:cNvPr>
              <p:cNvSpPr/>
              <p:nvPr/>
            </p:nvSpPr>
            <p:spPr>
              <a:xfrm>
                <a:off x="21732239" y="5608352"/>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hteck 118">
                <a:extLst>
                  <a:ext uri="{FF2B5EF4-FFF2-40B4-BE49-F238E27FC236}">
                    <a16:creationId xmlns:a16="http://schemas.microsoft.com/office/drawing/2014/main" id="{C3D6678D-74DF-4612-B17B-2C8B96D38C9C}"/>
                  </a:ext>
                </a:extLst>
              </p:cNvPr>
              <p:cNvSpPr/>
              <p:nvPr/>
            </p:nvSpPr>
            <p:spPr>
              <a:xfrm>
                <a:off x="21193459" y="5791007"/>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hteck 119">
                <a:extLst>
                  <a:ext uri="{FF2B5EF4-FFF2-40B4-BE49-F238E27FC236}">
                    <a16:creationId xmlns:a16="http://schemas.microsoft.com/office/drawing/2014/main" id="{D1206544-4D03-49C3-A5AF-88872F751D6E}"/>
                  </a:ext>
                </a:extLst>
              </p:cNvPr>
              <p:cNvSpPr/>
              <p:nvPr/>
            </p:nvSpPr>
            <p:spPr>
              <a:xfrm>
                <a:off x="21193459" y="5982147"/>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hteck 120">
                <a:extLst>
                  <a:ext uri="{FF2B5EF4-FFF2-40B4-BE49-F238E27FC236}">
                    <a16:creationId xmlns:a16="http://schemas.microsoft.com/office/drawing/2014/main" id="{38940F2A-0291-4446-93A5-85FB9873AE8E}"/>
                  </a:ext>
                </a:extLst>
              </p:cNvPr>
              <p:cNvSpPr/>
              <p:nvPr/>
            </p:nvSpPr>
            <p:spPr>
              <a:xfrm>
                <a:off x="20663760" y="6164602"/>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hteck 121">
                <a:extLst>
                  <a:ext uri="{FF2B5EF4-FFF2-40B4-BE49-F238E27FC236}">
                    <a16:creationId xmlns:a16="http://schemas.microsoft.com/office/drawing/2014/main" id="{429A0F83-DCCE-4572-9BDD-298149BD459D}"/>
                  </a:ext>
                </a:extLst>
              </p:cNvPr>
              <p:cNvSpPr/>
              <p:nvPr/>
            </p:nvSpPr>
            <p:spPr>
              <a:xfrm>
                <a:off x="20663760" y="6347512"/>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hteck 122">
                <a:extLst>
                  <a:ext uri="{FF2B5EF4-FFF2-40B4-BE49-F238E27FC236}">
                    <a16:creationId xmlns:a16="http://schemas.microsoft.com/office/drawing/2014/main" id="{4AD4BE51-E110-4E0D-A4BD-506E3285FE68}"/>
                  </a:ext>
                </a:extLst>
              </p:cNvPr>
              <p:cNvSpPr/>
              <p:nvPr/>
            </p:nvSpPr>
            <p:spPr>
              <a:xfrm>
                <a:off x="20663760" y="6534397"/>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2" name="Rechteck 101">
              <a:extLst>
                <a:ext uri="{FF2B5EF4-FFF2-40B4-BE49-F238E27FC236}">
                  <a16:creationId xmlns:a16="http://schemas.microsoft.com/office/drawing/2014/main" id="{EE214473-7542-4913-A2A5-C8D5E3345B32}"/>
                </a:ext>
              </a:extLst>
            </p:cNvPr>
            <p:cNvSpPr/>
            <p:nvPr/>
          </p:nvSpPr>
          <p:spPr>
            <a:xfrm rot="18884007">
              <a:off x="19747469" y="6950519"/>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Country Development</a:t>
              </a:r>
            </a:p>
          </p:txBody>
        </p:sp>
        <p:sp>
          <p:nvSpPr>
            <p:cNvPr id="104" name="Rechteck 103">
              <a:extLst>
                <a:ext uri="{FF2B5EF4-FFF2-40B4-BE49-F238E27FC236}">
                  <a16:creationId xmlns:a16="http://schemas.microsoft.com/office/drawing/2014/main" id="{55BBC88D-9C6D-4EC6-A43D-52EE4910216A}"/>
                </a:ext>
              </a:extLst>
            </p:cNvPr>
            <p:cNvSpPr/>
            <p:nvPr/>
          </p:nvSpPr>
          <p:spPr>
            <a:xfrm rot="18884007">
              <a:off x="20300434" y="6950481"/>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Freedom &amp; Corruption</a:t>
              </a:r>
            </a:p>
          </p:txBody>
        </p:sp>
        <p:sp>
          <p:nvSpPr>
            <p:cNvPr id="105" name="Rechteck 104">
              <a:extLst>
                <a:ext uri="{FF2B5EF4-FFF2-40B4-BE49-F238E27FC236}">
                  <a16:creationId xmlns:a16="http://schemas.microsoft.com/office/drawing/2014/main" id="{3FA6D8C5-F014-4805-951D-B5F7A4B65C57}"/>
                </a:ext>
              </a:extLst>
            </p:cNvPr>
            <p:cNvSpPr/>
            <p:nvPr/>
          </p:nvSpPr>
          <p:spPr>
            <a:xfrm rot="18884007">
              <a:off x="20975890" y="6796728"/>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Air Pollution</a:t>
              </a:r>
            </a:p>
          </p:txBody>
        </p:sp>
      </p:grpSp>
      <p:sp>
        <p:nvSpPr>
          <p:cNvPr id="124" name="Textfeld 123">
            <a:extLst>
              <a:ext uri="{FF2B5EF4-FFF2-40B4-BE49-F238E27FC236}">
                <a16:creationId xmlns:a16="http://schemas.microsoft.com/office/drawing/2014/main" id="{C393C8C4-076C-42F8-9EC6-0D479387351C}"/>
              </a:ext>
            </a:extLst>
          </p:cNvPr>
          <p:cNvSpPr txBox="1"/>
          <p:nvPr/>
        </p:nvSpPr>
        <p:spPr>
          <a:xfrm>
            <a:off x="16190979" y="3177669"/>
            <a:ext cx="3159932"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Scree Plot</a:t>
            </a:r>
            <a:endParaRPr lang="en-GB" b="1" dirty="0">
              <a:latin typeface="Segoe UI Light" panose="020B0502040204020203" pitchFamily="34" charset="0"/>
              <a:cs typeface="Segoe UI Light" panose="020B0502040204020203" pitchFamily="34" charset="0"/>
            </a:endParaRPr>
          </a:p>
        </p:txBody>
      </p:sp>
      <p:sp>
        <p:nvSpPr>
          <p:cNvPr id="125" name="Textfeld 124">
            <a:extLst>
              <a:ext uri="{FF2B5EF4-FFF2-40B4-BE49-F238E27FC236}">
                <a16:creationId xmlns:a16="http://schemas.microsoft.com/office/drawing/2014/main" id="{0B02C4DB-84B4-430E-89D6-521A4D506778}"/>
              </a:ext>
            </a:extLst>
          </p:cNvPr>
          <p:cNvSpPr txBox="1"/>
          <p:nvPr/>
        </p:nvSpPr>
        <p:spPr>
          <a:xfrm>
            <a:off x="19596309" y="3147796"/>
            <a:ext cx="3159932"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Loadings</a:t>
            </a:r>
            <a:endParaRPr lang="en-GB" b="1" dirty="0">
              <a:latin typeface="Segoe UI Light" panose="020B0502040204020203" pitchFamily="34" charset="0"/>
              <a:cs typeface="Segoe UI Light" panose="020B0502040204020203" pitchFamily="34" charset="0"/>
            </a:endParaRPr>
          </a:p>
        </p:txBody>
      </p:sp>
      <p:pic>
        <p:nvPicPr>
          <p:cNvPr id="129" name="Grafik 128">
            <a:extLst>
              <a:ext uri="{FF2B5EF4-FFF2-40B4-BE49-F238E27FC236}">
                <a16:creationId xmlns:a16="http://schemas.microsoft.com/office/drawing/2014/main" id="{73836794-D855-4E68-8E7C-F0571193AB2F}"/>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3587707" y="3190332"/>
            <a:ext cx="1688059" cy="2700894"/>
          </a:xfrm>
          <a:prstGeom prst="rect">
            <a:avLst/>
          </a:prstGeom>
        </p:spPr>
      </p:pic>
      <p:sp>
        <p:nvSpPr>
          <p:cNvPr id="130" name="Textfeld 129">
            <a:extLst>
              <a:ext uri="{FF2B5EF4-FFF2-40B4-BE49-F238E27FC236}">
                <a16:creationId xmlns:a16="http://schemas.microsoft.com/office/drawing/2014/main" id="{FE88A252-AE06-467F-BD9C-2E7D09AEFE88}"/>
              </a:ext>
            </a:extLst>
          </p:cNvPr>
          <p:cNvSpPr txBox="1"/>
          <p:nvPr/>
        </p:nvSpPr>
        <p:spPr>
          <a:xfrm>
            <a:off x="23494390" y="2899914"/>
            <a:ext cx="1421740" cy="30777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FA Scree Plot</a:t>
            </a:r>
            <a:endParaRPr lang="en-GB" b="1" dirty="0">
              <a:latin typeface="Segoe UI Light" panose="020B0502040204020203" pitchFamily="34" charset="0"/>
              <a:cs typeface="Segoe UI Light" panose="020B0502040204020203" pitchFamily="34" charset="0"/>
            </a:endParaRPr>
          </a:p>
        </p:txBody>
      </p:sp>
      <p:sp>
        <p:nvSpPr>
          <p:cNvPr id="131" name="Textfeld 130">
            <a:extLst>
              <a:ext uri="{FF2B5EF4-FFF2-40B4-BE49-F238E27FC236}">
                <a16:creationId xmlns:a16="http://schemas.microsoft.com/office/drawing/2014/main" id="{904AB503-0041-4415-8C23-D95E73B3B08C}"/>
              </a:ext>
            </a:extLst>
          </p:cNvPr>
          <p:cNvSpPr txBox="1"/>
          <p:nvPr/>
        </p:nvSpPr>
        <p:spPr>
          <a:xfrm rot="16200000">
            <a:off x="22956734" y="4353996"/>
            <a:ext cx="2160327" cy="253916"/>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Country</a:t>
            </a:r>
            <a:r>
              <a:rPr lang="en-GB" sz="1050" dirty="0"/>
              <a:t> </a:t>
            </a:r>
            <a:r>
              <a:rPr lang="en-GB" sz="900" dirty="0">
                <a:latin typeface="Segoe UI Light" panose="020B0502040204020203" pitchFamily="34" charset="0"/>
                <a:cs typeface="Segoe UI Light" panose="020B0502040204020203" pitchFamily="34" charset="0"/>
              </a:rPr>
              <a:t>Development</a:t>
            </a:r>
          </a:p>
        </p:txBody>
      </p:sp>
      <p:sp>
        <p:nvSpPr>
          <p:cNvPr id="132" name="Textfeld 131">
            <a:extLst>
              <a:ext uri="{FF2B5EF4-FFF2-40B4-BE49-F238E27FC236}">
                <a16:creationId xmlns:a16="http://schemas.microsoft.com/office/drawing/2014/main" id="{2D15AA6D-7002-4E92-A03C-F2FA7A57CDEB}"/>
              </a:ext>
            </a:extLst>
          </p:cNvPr>
          <p:cNvSpPr txBox="1"/>
          <p:nvPr/>
        </p:nvSpPr>
        <p:spPr>
          <a:xfrm rot="16200000">
            <a:off x="23868506" y="4855874"/>
            <a:ext cx="1249053" cy="230832"/>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Quality of Life</a:t>
            </a:r>
          </a:p>
        </p:txBody>
      </p:sp>
      <p:sp>
        <p:nvSpPr>
          <p:cNvPr id="133" name="Textfeld 132">
            <a:extLst>
              <a:ext uri="{FF2B5EF4-FFF2-40B4-BE49-F238E27FC236}">
                <a16:creationId xmlns:a16="http://schemas.microsoft.com/office/drawing/2014/main" id="{05CAF5C1-652F-4C19-A180-009E7E1C4B5B}"/>
              </a:ext>
            </a:extLst>
          </p:cNvPr>
          <p:cNvSpPr txBox="1"/>
          <p:nvPr/>
        </p:nvSpPr>
        <p:spPr>
          <a:xfrm rot="16200000">
            <a:off x="24609973" y="5135162"/>
            <a:ext cx="692143" cy="230834"/>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Freedom</a:t>
            </a:r>
          </a:p>
        </p:txBody>
      </p:sp>
      <p:pic>
        <p:nvPicPr>
          <p:cNvPr id="135" name="Grafik 134">
            <a:extLst>
              <a:ext uri="{FF2B5EF4-FFF2-40B4-BE49-F238E27FC236}">
                <a16:creationId xmlns:a16="http://schemas.microsoft.com/office/drawing/2014/main" id="{7C457359-AD83-4209-BAE2-5BD055181557}"/>
              </a:ext>
            </a:extLst>
          </p:cNvPr>
          <p:cNvPicPr>
            <a:picLocks noChangeAspect="1"/>
          </p:cNvPicPr>
          <p:nvPr/>
        </p:nvPicPr>
        <p:blipFill rotWithShape="1">
          <a:blip r:embed="rId29">
            <a:extLst>
              <a:ext uri="{28A0092B-C50C-407E-A947-70E740481C1C}">
                <a14:useLocalDpi xmlns:a14="http://schemas.microsoft.com/office/drawing/2010/main" val="0"/>
              </a:ext>
            </a:extLst>
          </a:blip>
          <a:srcRect l="91134" t="2430" b="94348"/>
          <a:stretch/>
        </p:blipFill>
        <p:spPr>
          <a:xfrm>
            <a:off x="13452212" y="9156146"/>
            <a:ext cx="1064780" cy="257779"/>
          </a:xfrm>
          <a:prstGeom prst="rect">
            <a:avLst/>
          </a:prstGeom>
        </p:spPr>
      </p:pic>
      <p:sp>
        <p:nvSpPr>
          <p:cNvPr id="136" name="Textfeld 135">
            <a:extLst>
              <a:ext uri="{FF2B5EF4-FFF2-40B4-BE49-F238E27FC236}">
                <a16:creationId xmlns:a16="http://schemas.microsoft.com/office/drawing/2014/main" id="{F0A1C01D-0D4D-443E-9D5D-93354FFF4F12}"/>
              </a:ext>
            </a:extLst>
          </p:cNvPr>
          <p:cNvSpPr txBox="1"/>
          <p:nvPr/>
        </p:nvSpPr>
        <p:spPr>
          <a:xfrm>
            <a:off x="13447550" y="8931213"/>
            <a:ext cx="1064779" cy="230832"/>
          </a:xfrm>
          <a:prstGeom prst="rect">
            <a:avLst/>
          </a:prstGeom>
          <a:noFill/>
        </p:spPr>
        <p:txBody>
          <a:bodyPr wrap="square" rtlCol="0">
            <a:spAutoFit/>
          </a:bodyPr>
          <a:lstStyle/>
          <a:p>
            <a:r>
              <a:rPr lang="en-GB" sz="900" dirty="0">
                <a:solidFill>
                  <a:schemeClr val="tx1">
                    <a:lumMod val="50000"/>
                    <a:lumOff val="50000"/>
                  </a:schemeClr>
                </a:solidFill>
                <a:latin typeface="Segoe UI Light" panose="020B0502040204020203" pitchFamily="34" charset="0"/>
                <a:cs typeface="Segoe UI Light" panose="020B0502040204020203" pitchFamily="34" charset="0"/>
              </a:rPr>
              <a:t>Happiness Score</a:t>
            </a:r>
            <a:endParaRPr lang="en-GB" sz="900" dirty="0">
              <a:solidFill>
                <a:schemeClr val="tx1">
                  <a:lumMod val="50000"/>
                  <a:lumOff val="50000"/>
                </a:schemeClr>
              </a:solidFill>
            </a:endParaRPr>
          </a:p>
        </p:txBody>
      </p:sp>
      <p:pic>
        <p:nvPicPr>
          <p:cNvPr id="140" name="Grafik 139">
            <a:extLst>
              <a:ext uri="{FF2B5EF4-FFF2-40B4-BE49-F238E27FC236}">
                <a16:creationId xmlns:a16="http://schemas.microsoft.com/office/drawing/2014/main" id="{3E7248CA-E1D7-4C4B-903B-6A6EEEC373C5}"/>
              </a:ext>
            </a:extLst>
          </p:cNvPr>
          <p:cNvPicPr>
            <a:picLocks noChangeAspect="1"/>
          </p:cNvPicPr>
          <p:nvPr/>
        </p:nvPicPr>
        <p:blipFill rotWithShape="1">
          <a:blip r:embed="rId30">
            <a:extLst>
              <a:ext uri="{28A0092B-C50C-407E-A947-70E740481C1C}">
                <a14:useLocalDpi xmlns:a14="http://schemas.microsoft.com/office/drawing/2010/main" val="0"/>
              </a:ext>
            </a:extLst>
          </a:blip>
          <a:srcRect t="4798"/>
          <a:stretch/>
        </p:blipFill>
        <p:spPr>
          <a:xfrm>
            <a:off x="4022260" y="15405636"/>
            <a:ext cx="5213242" cy="3477364"/>
          </a:xfrm>
          <a:prstGeom prst="rect">
            <a:avLst/>
          </a:prstGeom>
        </p:spPr>
      </p:pic>
      <p:sp>
        <p:nvSpPr>
          <p:cNvPr id="141" name="Textfeld 140">
            <a:extLst>
              <a:ext uri="{FF2B5EF4-FFF2-40B4-BE49-F238E27FC236}">
                <a16:creationId xmlns:a16="http://schemas.microsoft.com/office/drawing/2014/main" id="{3DDF8AEB-3236-4953-B89D-CB4D6D95804E}"/>
              </a:ext>
            </a:extLst>
          </p:cNvPr>
          <p:cNvSpPr txBox="1"/>
          <p:nvPr/>
        </p:nvSpPr>
        <p:spPr>
          <a:xfrm>
            <a:off x="963959" y="13018031"/>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Cluster Dendrogram</a:t>
            </a:r>
          </a:p>
        </p:txBody>
      </p:sp>
      <p:sp>
        <p:nvSpPr>
          <p:cNvPr id="142" name="Textfeld 141">
            <a:extLst>
              <a:ext uri="{FF2B5EF4-FFF2-40B4-BE49-F238E27FC236}">
                <a16:creationId xmlns:a16="http://schemas.microsoft.com/office/drawing/2014/main" id="{1C0DA642-AE1B-4F39-9BBA-485BD41FBD77}"/>
              </a:ext>
            </a:extLst>
          </p:cNvPr>
          <p:cNvSpPr txBox="1"/>
          <p:nvPr/>
        </p:nvSpPr>
        <p:spPr>
          <a:xfrm>
            <a:off x="971859" y="12592498"/>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Hierarchical Clustering on Principal Components</a:t>
            </a:r>
          </a:p>
        </p:txBody>
      </p:sp>
      <p:pic>
        <p:nvPicPr>
          <p:cNvPr id="144" name="Grafik 143">
            <a:extLst>
              <a:ext uri="{FF2B5EF4-FFF2-40B4-BE49-F238E27FC236}">
                <a16:creationId xmlns:a16="http://schemas.microsoft.com/office/drawing/2014/main" id="{D9A64C6F-FA9E-41AB-96EE-35C09EB6D752}"/>
              </a:ext>
            </a:extLst>
          </p:cNvPr>
          <p:cNvPicPr>
            <a:picLocks noChangeAspect="1"/>
          </p:cNvPicPr>
          <p:nvPr/>
        </p:nvPicPr>
        <p:blipFill rotWithShape="1">
          <a:blip r:embed="rId31">
            <a:extLst>
              <a:ext uri="{28A0092B-C50C-407E-A947-70E740481C1C}">
                <a14:useLocalDpi xmlns:a14="http://schemas.microsoft.com/office/drawing/2010/main" val="0"/>
              </a:ext>
            </a:extLst>
          </a:blip>
          <a:srcRect t="5905"/>
          <a:stretch/>
        </p:blipFill>
        <p:spPr>
          <a:xfrm>
            <a:off x="1006401" y="13356585"/>
            <a:ext cx="3068853" cy="2165738"/>
          </a:xfrm>
          <a:prstGeom prst="rect">
            <a:avLst/>
          </a:prstGeom>
        </p:spPr>
      </p:pic>
      <p:sp>
        <p:nvSpPr>
          <p:cNvPr id="84" name="Textfeld 83">
            <a:extLst>
              <a:ext uri="{FF2B5EF4-FFF2-40B4-BE49-F238E27FC236}">
                <a16:creationId xmlns:a16="http://schemas.microsoft.com/office/drawing/2014/main" id="{7B8F039E-53BE-4743-A125-4436A25EC159}"/>
              </a:ext>
            </a:extLst>
          </p:cNvPr>
          <p:cNvSpPr txBox="1"/>
          <p:nvPr/>
        </p:nvSpPr>
        <p:spPr>
          <a:xfrm>
            <a:off x="3265572" y="13138330"/>
            <a:ext cx="5795339" cy="1169551"/>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According to the results of the Dendrogram, 3 clusters seem to make the most accurate division among the countries. To proof the optimal number of clusters, we also perform Elbow and Silhouette methods. The results confirm number of clusters equal to 3. The distance measure used is Euclidian Distance.</a:t>
            </a:r>
          </a:p>
        </p:txBody>
      </p:sp>
      <p:sp>
        <p:nvSpPr>
          <p:cNvPr id="145" name="Textfeld 144">
            <a:extLst>
              <a:ext uri="{FF2B5EF4-FFF2-40B4-BE49-F238E27FC236}">
                <a16:creationId xmlns:a16="http://schemas.microsoft.com/office/drawing/2014/main" id="{34D30FB4-BE51-4485-AF66-F6D96553E976}"/>
              </a:ext>
            </a:extLst>
          </p:cNvPr>
          <p:cNvSpPr txBox="1"/>
          <p:nvPr/>
        </p:nvSpPr>
        <p:spPr>
          <a:xfrm>
            <a:off x="883135" y="15701729"/>
            <a:ext cx="3302707" cy="2246769"/>
          </a:xfrm>
          <a:prstGeom prst="rect">
            <a:avLst/>
          </a:prstGeom>
          <a:noFill/>
        </p:spPr>
        <p:txBody>
          <a:bodyPr wrap="square" rtlCol="0">
            <a:spAutoFit/>
          </a:bodyPr>
          <a:lstStyle/>
          <a:p>
            <a:r>
              <a:rPr lang="en-GB" sz="1400" b="1" dirty="0">
                <a:solidFill>
                  <a:schemeClr val="accent1"/>
                </a:solidFill>
                <a:latin typeface="Segoe UI Light" panose="020B0502040204020203" pitchFamily="34" charset="0"/>
                <a:cs typeface="Segoe UI Light" panose="020B0502040204020203" pitchFamily="34" charset="0"/>
              </a:rPr>
              <a:t>Africa</a:t>
            </a:r>
            <a:r>
              <a:rPr lang="en-GB" sz="1400" dirty="0">
                <a:latin typeface="Segoe UI Light" panose="020B0502040204020203" pitchFamily="34" charset="0"/>
                <a:cs typeface="Segoe UI Light" panose="020B0502040204020203" pitchFamily="34" charset="0"/>
              </a:rPr>
              <a:t> </a:t>
            </a:r>
          </a:p>
          <a:p>
            <a:pPr marL="285750" indent="-285750">
              <a:buFontTx/>
              <a:buChar char="-"/>
            </a:pPr>
            <a:r>
              <a:rPr lang="en-GB" sz="1400" dirty="0">
                <a:latin typeface="Segoe UI Light" panose="020B0502040204020203" pitchFamily="34" charset="0"/>
                <a:cs typeface="Segoe UI Light" panose="020B0502040204020203" pitchFamily="34" charset="0"/>
              </a:rPr>
              <a:t>low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high Freedom &amp; Corruption </a:t>
            </a:r>
          </a:p>
          <a:p>
            <a:r>
              <a:rPr lang="en-GB" sz="1400" b="1" dirty="0">
                <a:solidFill>
                  <a:schemeClr val="tx1">
                    <a:lumMod val="50000"/>
                    <a:lumOff val="50000"/>
                  </a:schemeClr>
                </a:solidFill>
                <a:latin typeface="Segoe UI Light" panose="020B0502040204020203" pitchFamily="34" charset="0"/>
                <a:cs typeface="Segoe UI Light" panose="020B0502040204020203" pitchFamily="34" charset="0"/>
              </a:rPr>
              <a:t>Western Europe, North America, Australia</a:t>
            </a:r>
          </a:p>
          <a:p>
            <a:pPr marL="285750" indent="-285750">
              <a:buFontTx/>
              <a:buChar char="-"/>
            </a:pPr>
            <a:r>
              <a:rPr lang="en-GB" sz="1400" dirty="0">
                <a:latin typeface="Segoe UI Light" panose="020B0502040204020203" pitchFamily="34" charset="0"/>
                <a:cs typeface="Segoe UI Light" panose="020B0502040204020203" pitchFamily="34" charset="0"/>
              </a:rPr>
              <a:t>high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high Freedom and Corruption</a:t>
            </a:r>
          </a:p>
          <a:p>
            <a:r>
              <a:rPr lang="en-GB" sz="1400" b="1" dirty="0">
                <a:solidFill>
                  <a:schemeClr val="accent4">
                    <a:lumMod val="60000"/>
                    <a:lumOff val="40000"/>
                  </a:schemeClr>
                </a:solidFill>
                <a:latin typeface="Segoe UI Light" panose="020B0502040204020203" pitchFamily="34" charset="0"/>
                <a:cs typeface="Segoe UI Light" panose="020B0502040204020203" pitchFamily="34" charset="0"/>
              </a:rPr>
              <a:t>Asia, South America, Eastern Europe</a:t>
            </a:r>
          </a:p>
          <a:p>
            <a:pPr marL="285750" indent="-285750">
              <a:buFontTx/>
              <a:buChar char="-"/>
            </a:pPr>
            <a:r>
              <a:rPr lang="en-GB" sz="1400" dirty="0">
                <a:latin typeface="Segoe UI Light" panose="020B0502040204020203" pitchFamily="34" charset="0"/>
                <a:cs typeface="Segoe UI Light" panose="020B0502040204020203" pitchFamily="34" charset="0"/>
              </a:rPr>
              <a:t>mid to low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mid Freedom and Corruption</a:t>
            </a:r>
          </a:p>
          <a:p>
            <a:pPr algn="just"/>
            <a:endParaRPr lang="en-GB" sz="1400"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pic>
        <p:nvPicPr>
          <p:cNvPr id="147" name="Grafik 146">
            <a:extLst>
              <a:ext uri="{FF2B5EF4-FFF2-40B4-BE49-F238E27FC236}">
                <a16:creationId xmlns:a16="http://schemas.microsoft.com/office/drawing/2014/main" id="{F027AAC7-FA58-4FBC-84D7-CCA364127D15}"/>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007789" y="17961863"/>
            <a:ext cx="3786045" cy="2811942"/>
          </a:xfrm>
          <a:prstGeom prst="rect">
            <a:avLst/>
          </a:prstGeom>
        </p:spPr>
      </p:pic>
      <p:sp>
        <p:nvSpPr>
          <p:cNvPr id="5" name="Rechteck: abgerundete Ecken 4">
            <a:extLst>
              <a:ext uri="{FF2B5EF4-FFF2-40B4-BE49-F238E27FC236}">
                <a16:creationId xmlns:a16="http://schemas.microsoft.com/office/drawing/2014/main" id="{DBC15CEA-203F-4297-B616-17213A939DD1}"/>
              </a:ext>
            </a:extLst>
          </p:cNvPr>
          <p:cNvSpPr/>
          <p:nvPr/>
        </p:nvSpPr>
        <p:spPr>
          <a:xfrm>
            <a:off x="720436" y="11868341"/>
            <a:ext cx="8466117" cy="89333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6" name="Rechteck: abgerundete Ecken 15">
            <a:extLst>
              <a:ext uri="{FF2B5EF4-FFF2-40B4-BE49-F238E27FC236}">
                <a16:creationId xmlns:a16="http://schemas.microsoft.com/office/drawing/2014/main" id="{652A2633-20E2-4516-8EAE-564AF76EC450}"/>
              </a:ext>
            </a:extLst>
          </p:cNvPr>
          <p:cNvSpPr/>
          <p:nvPr/>
        </p:nvSpPr>
        <p:spPr>
          <a:xfrm>
            <a:off x="1281494" y="11569806"/>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Cluster Analysis</a:t>
            </a:r>
          </a:p>
        </p:txBody>
      </p:sp>
      <p:sp>
        <p:nvSpPr>
          <p:cNvPr id="148" name="Textfeld 147">
            <a:extLst>
              <a:ext uri="{FF2B5EF4-FFF2-40B4-BE49-F238E27FC236}">
                <a16:creationId xmlns:a16="http://schemas.microsoft.com/office/drawing/2014/main" id="{F2BE75D9-1725-458A-8CCB-3CFE2D56D08D}"/>
              </a:ext>
            </a:extLst>
          </p:cNvPr>
          <p:cNvSpPr txBox="1"/>
          <p:nvPr/>
        </p:nvSpPr>
        <p:spPr>
          <a:xfrm>
            <a:off x="4912490" y="18999802"/>
            <a:ext cx="3926249"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show a geographical pattern among the grouped countries. Looking at the Phylogenetic Tree, the geographical distance becomes more clear as branches represent similarity. </a:t>
            </a:r>
          </a:p>
          <a:p>
            <a:endParaRPr lang="en-GB" sz="1400" dirty="0"/>
          </a:p>
        </p:txBody>
      </p:sp>
      <p:sp>
        <p:nvSpPr>
          <p:cNvPr id="149" name="Textfeld 148">
            <a:extLst>
              <a:ext uri="{FF2B5EF4-FFF2-40B4-BE49-F238E27FC236}">
                <a16:creationId xmlns:a16="http://schemas.microsoft.com/office/drawing/2014/main" id="{E55A7ABB-FE46-4932-89A7-C86E881A41B2}"/>
              </a:ext>
            </a:extLst>
          </p:cNvPr>
          <p:cNvSpPr txBox="1"/>
          <p:nvPr/>
        </p:nvSpPr>
        <p:spPr>
          <a:xfrm>
            <a:off x="4239660" y="14375413"/>
            <a:ext cx="4820893"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are visualized in a Scatter Plot across the two primary PC’s where Dimension 1 represents “Country Development” and Dimension 2 represents Freedom and Corruption.</a:t>
            </a:r>
          </a:p>
        </p:txBody>
      </p:sp>
    </p:spTree>
    <p:extLst>
      <p:ext uri="{BB962C8B-B14F-4D97-AF65-F5344CB8AC3E}">
        <p14:creationId xmlns:p14="http://schemas.microsoft.com/office/powerpoint/2010/main" val="7279984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593</Words>
  <Application>Microsoft Office PowerPoint</Application>
  <PresentationFormat>Benutzerdefiniert</PresentationFormat>
  <Paragraphs>110</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Segoe UI Light</vt:lpstr>
      <vt:lpstr>Wingdings</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Maria Lechleitner</dc:creator>
  <cp:lastModifiedBy>Maria Lechleitner</cp:lastModifiedBy>
  <cp:revision>65</cp:revision>
  <dcterms:created xsi:type="dcterms:W3CDTF">2018-05-31T15:47:13Z</dcterms:created>
  <dcterms:modified xsi:type="dcterms:W3CDTF">2018-06-05T15:27:48Z</dcterms:modified>
</cp:coreProperties>
</file>