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2760" y="-636"/>
      </p:cViewPr>
      <p:guideLst>
        <p:guide orient="horz" pos="3368"/>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de-DE"/>
              <a:t>Mastertitelformat bearbeiten</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4AF69D1-EBF5-45A6-BECB-29A55D967887}" type="datetimeFigureOut">
              <a:rPr lang="en-GB" smtClean="0"/>
              <a:t>07/06/2018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83189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4AF69D1-EBF5-45A6-BECB-29A55D967887}" type="datetimeFigureOut">
              <a:rPr lang="en-GB" smtClean="0"/>
              <a:t>07/06/2018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36274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4AF69D1-EBF5-45A6-BECB-29A55D967887}" type="datetimeFigureOut">
              <a:rPr lang="en-GB" smtClean="0"/>
              <a:t>07/06/2018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205408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4AF69D1-EBF5-45A6-BECB-29A55D967887}" type="datetimeFigureOut">
              <a:rPr lang="en-GB" smtClean="0"/>
              <a:t>07/06/2018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27898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de-DE"/>
              <a:t>Mastertitelformat bearbeiten</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4AF69D1-EBF5-45A6-BECB-29A55D967887}" type="datetimeFigureOut">
              <a:rPr lang="en-GB" smtClean="0"/>
              <a:t>07/06/2018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418815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4AF69D1-EBF5-45A6-BECB-29A55D967887}" type="datetimeFigureOut">
              <a:rPr lang="en-GB" smtClean="0"/>
              <a:t>07/06/2018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415728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de-DE"/>
              <a:t>Mastertitelformat bearbeiten</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de-DE"/>
              <a:t>Mastertextformat bearbeiten</a:t>
            </a:r>
          </a:p>
        </p:txBody>
      </p:sp>
      <p:sp>
        <p:nvSpPr>
          <p:cNvPr id="4" name="Content Placeholder 3"/>
          <p:cNvSpPr>
            <a:spLocks noGrp="1"/>
          </p:cNvSpPr>
          <p:nvPr>
            <p:ph sz="half" idx="2"/>
          </p:nvPr>
        </p:nvSpPr>
        <p:spPr>
          <a:xfrm>
            <a:off x="1041426" y="3905482"/>
            <a:ext cx="6396193" cy="57443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de-DE"/>
              <a:t>Mastertextformat bearbeiten</a:t>
            </a:r>
          </a:p>
        </p:txBody>
      </p:sp>
      <p:sp>
        <p:nvSpPr>
          <p:cNvPr id="6" name="Content Placeholder 5"/>
          <p:cNvSpPr>
            <a:spLocks noGrp="1"/>
          </p:cNvSpPr>
          <p:nvPr>
            <p:ph sz="quarter" idx="4"/>
          </p:nvPr>
        </p:nvSpPr>
        <p:spPr>
          <a:xfrm>
            <a:off x="7654172" y="3905482"/>
            <a:ext cx="6427693" cy="57443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4AF69D1-EBF5-45A6-BECB-29A55D967887}" type="datetimeFigureOut">
              <a:rPr lang="en-GB" smtClean="0"/>
              <a:t>07/06/2018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185113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4AF69D1-EBF5-45A6-BECB-29A55D967887}" type="datetimeFigureOut">
              <a:rPr lang="en-GB" smtClean="0"/>
              <a:t>07/06/2018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312062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F69D1-EBF5-45A6-BECB-29A55D967887}" type="datetimeFigureOut">
              <a:rPr lang="en-GB" smtClean="0"/>
              <a:t>07/06/2018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2928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de-DE"/>
              <a:t>Mastertitelformat bearbeiten</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de-DE"/>
              <a:t>Mastertextformat bearbeiten</a:t>
            </a:r>
          </a:p>
        </p:txBody>
      </p:sp>
      <p:sp>
        <p:nvSpPr>
          <p:cNvPr id="5" name="Date Placeholder 4"/>
          <p:cNvSpPr>
            <a:spLocks noGrp="1"/>
          </p:cNvSpPr>
          <p:nvPr>
            <p:ph type="dt" sz="half" idx="10"/>
          </p:nvPr>
        </p:nvSpPr>
        <p:spPr/>
        <p:txBody>
          <a:bodyPr/>
          <a:lstStyle/>
          <a:p>
            <a:fld id="{14AF69D1-EBF5-45A6-BECB-29A55D967887}" type="datetimeFigureOut">
              <a:rPr lang="en-GB" smtClean="0"/>
              <a:t>07/06/2018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114651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de-DE"/>
              <a:t>Mastertitelformat bearbeiten</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de-DE"/>
              <a:t>Bild durch Klicken auf Symbol hinzufügen</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de-DE"/>
              <a:t>Mastertextformat bearbeiten</a:t>
            </a:r>
          </a:p>
        </p:txBody>
      </p:sp>
      <p:sp>
        <p:nvSpPr>
          <p:cNvPr id="5" name="Date Placeholder 4"/>
          <p:cNvSpPr>
            <a:spLocks noGrp="1"/>
          </p:cNvSpPr>
          <p:nvPr>
            <p:ph type="dt" sz="half" idx="10"/>
          </p:nvPr>
        </p:nvSpPr>
        <p:spPr/>
        <p:txBody>
          <a:bodyPr/>
          <a:lstStyle/>
          <a:p>
            <a:fld id="{14AF69D1-EBF5-45A6-BECB-29A55D967887}" type="datetimeFigureOut">
              <a:rPr lang="en-GB" smtClean="0"/>
              <a:t>07/06/2018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5F3760-FB36-48FA-8543-BE33E1442104}" type="slidenum">
              <a:rPr lang="en-GB" smtClean="0"/>
              <a:t>‹#›</a:t>
            </a:fld>
            <a:endParaRPr lang="en-GB"/>
          </a:p>
        </p:txBody>
      </p:sp>
    </p:spTree>
    <p:extLst>
      <p:ext uri="{BB962C8B-B14F-4D97-AF65-F5344CB8AC3E}">
        <p14:creationId xmlns:p14="http://schemas.microsoft.com/office/powerpoint/2010/main" val="312232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14AF69D1-EBF5-45A6-BECB-29A55D967887}" type="datetimeFigureOut">
              <a:rPr lang="en-GB" smtClean="0"/>
              <a:t>07/06/2018</a:t>
            </a:fld>
            <a:endParaRPr lang="en-GB"/>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585F3760-FB36-48FA-8543-BE33E1442104}" type="slidenum">
              <a:rPr lang="en-GB" smtClean="0"/>
              <a:t>‹#›</a:t>
            </a:fld>
            <a:endParaRPr lang="en-GB"/>
          </a:p>
        </p:txBody>
      </p:sp>
    </p:spTree>
    <p:extLst>
      <p:ext uri="{BB962C8B-B14F-4D97-AF65-F5344CB8AC3E}">
        <p14:creationId xmlns:p14="http://schemas.microsoft.com/office/powerpoint/2010/main" val="1728538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file:///C:\Users\mmlec\Desktop\2018_World_Happiness_Multivariate_Analysis\REPORT\Poster.pptx" TargetMode="Externa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hyperlink" Target="file:///C:\Users\mmlec\Desktop\2018_World_Happiness_Multivariate_Analysis\REPORT\Poster.pptx" TargetMode="External"/><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hyperlink" Target="file:///C:\Users\mmlec\Desktop\2018_World_Happiness_Multivariate_Analysis\REPORT\Poster.pptx" TargetMode="Externa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hyperlink" Target="file:///C:\Users\mmlec\Desktop\2018_World_Happiness_Multivariate_Analysis\REPORT\Poster.pptx"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hyperlink" Target="file:///C:\Users\mmlec\Desktop\2018_World_Happiness_Multivariate_Analysis\REPORT\Poster.pptx"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 descr="Bildergebnis fÃ¼r normal distribution">
            <a:extLst>
              <a:ext uri="{FF2B5EF4-FFF2-40B4-BE49-F238E27FC236}">
                <a16:creationId xmlns:a16="http://schemas.microsoft.com/office/drawing/2014/main" id="{C6197179-B1B5-4DD1-8294-DF480FA16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0167" y="7609442"/>
            <a:ext cx="1005586" cy="402952"/>
          </a:xfrm>
          <a:prstGeom prst="rect">
            <a:avLst/>
          </a:prstGeom>
          <a:noFill/>
          <a:extLst>
            <a:ext uri="{909E8E84-426E-40DD-AFC4-6F175D3DCCD1}">
              <a14:hiddenFill xmlns:a14="http://schemas.microsoft.com/office/drawing/2010/main">
                <a:solidFill>
                  <a:srgbClr val="FFFFFF"/>
                </a:solidFill>
              </a14:hiddenFill>
            </a:ext>
          </a:extLst>
        </p:spPr>
      </p:pic>
      <p:pic>
        <p:nvPicPr>
          <p:cNvPr id="51" name="Grafik 50">
            <a:extLst>
              <a:ext uri="{FF2B5EF4-FFF2-40B4-BE49-F238E27FC236}">
                <a16:creationId xmlns:a16="http://schemas.microsoft.com/office/drawing/2014/main" id="{086A8093-15E1-4303-BD9B-B5FFDBA74F5E}"/>
              </a:ext>
            </a:extLst>
          </p:cNvPr>
          <p:cNvPicPr>
            <a:picLocks noChangeAspect="1"/>
          </p:cNvPicPr>
          <p:nvPr/>
        </p:nvPicPr>
        <p:blipFill rotWithShape="1">
          <a:blip r:embed="rId3">
            <a:extLst>
              <a:ext uri="{28A0092B-C50C-407E-A947-70E740481C1C}">
                <a14:useLocalDpi xmlns:a14="http://schemas.microsoft.com/office/drawing/2010/main" val="0"/>
              </a:ext>
            </a:extLst>
          </a:blip>
          <a:srcRect l="4063" t="12068" r="6522" b="15836"/>
          <a:stretch/>
        </p:blipFill>
        <p:spPr>
          <a:xfrm>
            <a:off x="5498600" y="5201296"/>
            <a:ext cx="8740546" cy="4697969"/>
          </a:xfrm>
          <a:prstGeom prst="rect">
            <a:avLst/>
          </a:prstGeom>
        </p:spPr>
      </p:pic>
      <p:pic>
        <p:nvPicPr>
          <p:cNvPr id="52" name="Grafik 51">
            <a:extLst>
              <a:ext uri="{FF2B5EF4-FFF2-40B4-BE49-F238E27FC236}">
                <a16:creationId xmlns:a16="http://schemas.microsoft.com/office/drawing/2014/main" id="{890574A1-F5AB-4D01-AC34-278F500C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788" y="7784886"/>
            <a:ext cx="3266460" cy="2070000"/>
          </a:xfrm>
          <a:prstGeom prst="rect">
            <a:avLst/>
          </a:prstGeom>
        </p:spPr>
      </p:pic>
      <p:sp>
        <p:nvSpPr>
          <p:cNvPr id="53" name="Textfeld 52">
            <a:extLst>
              <a:ext uri="{FF2B5EF4-FFF2-40B4-BE49-F238E27FC236}">
                <a16:creationId xmlns:a16="http://schemas.microsoft.com/office/drawing/2014/main" id="{F9209898-631C-46A3-986D-74A3E92AE16A}"/>
              </a:ext>
            </a:extLst>
          </p:cNvPr>
          <p:cNvSpPr txBox="1"/>
          <p:nvPr/>
        </p:nvSpPr>
        <p:spPr>
          <a:xfrm>
            <a:off x="9390067" y="1565421"/>
            <a:ext cx="4677064"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Objectives</a:t>
            </a:r>
          </a:p>
          <a:p>
            <a:endParaRPr lang="en-GB" sz="5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Reduce dimensionality to facilitate interpretation</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similarity among countries</a:t>
            </a:r>
          </a:p>
        </p:txBody>
      </p:sp>
      <p:sp>
        <p:nvSpPr>
          <p:cNvPr id="54" name="Textfeld 53">
            <a:extLst>
              <a:ext uri="{FF2B5EF4-FFF2-40B4-BE49-F238E27FC236}">
                <a16:creationId xmlns:a16="http://schemas.microsoft.com/office/drawing/2014/main" id="{1BE63773-18E3-4B80-898D-7FDCE0D07767}"/>
              </a:ext>
            </a:extLst>
          </p:cNvPr>
          <p:cNvSpPr txBox="1"/>
          <p:nvPr/>
        </p:nvSpPr>
        <p:spPr>
          <a:xfrm>
            <a:off x="5319525" y="1565421"/>
            <a:ext cx="3780981"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Variable Importance (RFE)</a:t>
            </a:r>
          </a:p>
          <a:p>
            <a:pPr marL="28575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Linear Regression</a:t>
            </a:r>
          </a:p>
        </p:txBody>
      </p:sp>
      <p:sp>
        <p:nvSpPr>
          <p:cNvPr id="55" name="Textfeld 54">
            <a:extLst>
              <a:ext uri="{FF2B5EF4-FFF2-40B4-BE49-F238E27FC236}">
                <a16:creationId xmlns:a16="http://schemas.microsoft.com/office/drawing/2014/main" id="{AD94E288-9C51-41C1-B6E9-7395B2207301}"/>
              </a:ext>
            </a:extLst>
          </p:cNvPr>
          <p:cNvSpPr txBox="1"/>
          <p:nvPr/>
        </p:nvSpPr>
        <p:spPr>
          <a:xfrm>
            <a:off x="923034" y="397439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56" name="Grafik 55">
            <a:extLst>
              <a:ext uri="{FF2B5EF4-FFF2-40B4-BE49-F238E27FC236}">
                <a16:creationId xmlns:a16="http://schemas.microsoft.com/office/drawing/2014/main" id="{458287B1-DC12-486A-A4D4-EA20909C76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986" y="3497415"/>
            <a:ext cx="468000" cy="468000"/>
          </a:xfrm>
          <a:prstGeom prst="rect">
            <a:avLst/>
          </a:prstGeom>
        </p:spPr>
      </p:pic>
      <p:pic>
        <p:nvPicPr>
          <p:cNvPr id="57" name="Grafik 56">
            <a:extLst>
              <a:ext uri="{FF2B5EF4-FFF2-40B4-BE49-F238E27FC236}">
                <a16:creationId xmlns:a16="http://schemas.microsoft.com/office/drawing/2014/main" id="{2013EA08-D057-402C-BA8D-DAC61C811E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5154" y="3497415"/>
            <a:ext cx="468000" cy="468000"/>
          </a:xfrm>
          <a:prstGeom prst="rect">
            <a:avLst/>
          </a:prstGeom>
        </p:spPr>
      </p:pic>
      <p:sp>
        <p:nvSpPr>
          <p:cNvPr id="58" name="Textfeld 57">
            <a:extLst>
              <a:ext uri="{FF2B5EF4-FFF2-40B4-BE49-F238E27FC236}">
                <a16:creationId xmlns:a16="http://schemas.microsoft.com/office/drawing/2014/main" id="{A0A907BF-5E4E-4112-8A7D-C4041EEBD8DE}"/>
              </a:ext>
            </a:extLst>
          </p:cNvPr>
          <p:cNvSpPr txBox="1"/>
          <p:nvPr/>
        </p:nvSpPr>
        <p:spPr>
          <a:xfrm>
            <a:off x="2186604" y="3974398"/>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pic>
        <p:nvPicPr>
          <p:cNvPr id="59" name="Grafik 58">
            <a:extLst>
              <a:ext uri="{FF2B5EF4-FFF2-40B4-BE49-F238E27FC236}">
                <a16:creationId xmlns:a16="http://schemas.microsoft.com/office/drawing/2014/main" id="{2020FA68-3619-4FBF-A8E0-9B686A0CDD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1322" y="3497415"/>
            <a:ext cx="468000" cy="468000"/>
          </a:xfrm>
          <a:prstGeom prst="rect">
            <a:avLst/>
          </a:prstGeom>
        </p:spPr>
      </p:pic>
      <p:sp>
        <p:nvSpPr>
          <p:cNvPr id="60" name="Textfeld 59">
            <a:extLst>
              <a:ext uri="{FF2B5EF4-FFF2-40B4-BE49-F238E27FC236}">
                <a16:creationId xmlns:a16="http://schemas.microsoft.com/office/drawing/2014/main" id="{20AEBC9B-972A-4B2C-BFFF-BC64085250CB}"/>
              </a:ext>
            </a:extLst>
          </p:cNvPr>
          <p:cNvSpPr txBox="1"/>
          <p:nvPr/>
        </p:nvSpPr>
        <p:spPr>
          <a:xfrm>
            <a:off x="3047219" y="3975960"/>
            <a:ext cx="1116205"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pic>
        <p:nvPicPr>
          <p:cNvPr id="61" name="Grafik 60">
            <a:extLst>
              <a:ext uri="{FF2B5EF4-FFF2-40B4-BE49-F238E27FC236}">
                <a16:creationId xmlns:a16="http://schemas.microsoft.com/office/drawing/2014/main" id="{1DF2A8BA-CD63-485F-871C-EBAFC676CE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7490" y="3497415"/>
            <a:ext cx="468000" cy="468000"/>
          </a:xfrm>
          <a:prstGeom prst="rect">
            <a:avLst/>
          </a:prstGeom>
        </p:spPr>
      </p:pic>
      <p:sp>
        <p:nvSpPr>
          <p:cNvPr id="62" name="Textfeld 61">
            <a:extLst>
              <a:ext uri="{FF2B5EF4-FFF2-40B4-BE49-F238E27FC236}">
                <a16:creationId xmlns:a16="http://schemas.microsoft.com/office/drawing/2014/main" id="{28D74FBA-E235-434C-8EBC-B6D8026A56F4}"/>
              </a:ext>
            </a:extLst>
          </p:cNvPr>
          <p:cNvSpPr txBox="1"/>
          <p:nvPr/>
        </p:nvSpPr>
        <p:spPr>
          <a:xfrm>
            <a:off x="4026021" y="398332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pic>
        <p:nvPicPr>
          <p:cNvPr id="63" name="Grafik 62">
            <a:extLst>
              <a:ext uri="{FF2B5EF4-FFF2-40B4-BE49-F238E27FC236}">
                <a16:creationId xmlns:a16="http://schemas.microsoft.com/office/drawing/2014/main" id="{3233239C-A9AE-4F69-B948-D6529F6029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0431" y="4386345"/>
            <a:ext cx="468000" cy="468000"/>
          </a:xfrm>
          <a:prstGeom prst="rect">
            <a:avLst/>
          </a:prstGeom>
        </p:spPr>
      </p:pic>
      <p:sp>
        <p:nvSpPr>
          <p:cNvPr id="64" name="Textfeld 63">
            <a:extLst>
              <a:ext uri="{FF2B5EF4-FFF2-40B4-BE49-F238E27FC236}">
                <a16:creationId xmlns:a16="http://schemas.microsoft.com/office/drawing/2014/main" id="{0A4BDF6B-09B3-4A88-BE1E-C75307629F9F}"/>
              </a:ext>
            </a:extLst>
          </p:cNvPr>
          <p:cNvSpPr txBox="1"/>
          <p:nvPr/>
        </p:nvSpPr>
        <p:spPr>
          <a:xfrm>
            <a:off x="928661" y="4825079"/>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pic>
        <p:nvPicPr>
          <p:cNvPr id="65" name="Grafik 64">
            <a:extLst>
              <a:ext uri="{FF2B5EF4-FFF2-40B4-BE49-F238E27FC236}">
                <a16:creationId xmlns:a16="http://schemas.microsoft.com/office/drawing/2014/main" id="{116F4BA4-8C7B-445F-8165-16C0357026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6690" y="4386345"/>
            <a:ext cx="468000" cy="468000"/>
          </a:xfrm>
          <a:prstGeom prst="rect">
            <a:avLst/>
          </a:prstGeom>
        </p:spPr>
      </p:pic>
      <p:sp>
        <p:nvSpPr>
          <p:cNvPr id="66" name="Textfeld 65">
            <a:extLst>
              <a:ext uri="{FF2B5EF4-FFF2-40B4-BE49-F238E27FC236}">
                <a16:creationId xmlns:a16="http://schemas.microsoft.com/office/drawing/2014/main" id="{3E305315-7D2E-41D4-A04C-087895290BEC}"/>
              </a:ext>
            </a:extLst>
          </p:cNvPr>
          <p:cNvSpPr txBox="1"/>
          <p:nvPr/>
        </p:nvSpPr>
        <p:spPr>
          <a:xfrm>
            <a:off x="2064084" y="4818545"/>
            <a:ext cx="97321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pic>
        <p:nvPicPr>
          <p:cNvPr id="67" name="Grafik 66">
            <a:extLst>
              <a:ext uri="{FF2B5EF4-FFF2-40B4-BE49-F238E27FC236}">
                <a16:creationId xmlns:a16="http://schemas.microsoft.com/office/drawing/2014/main" id="{27F505DC-73B7-47E7-A43F-2F37BD9562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61049" y="4386345"/>
            <a:ext cx="468000" cy="468000"/>
          </a:xfrm>
          <a:prstGeom prst="rect">
            <a:avLst/>
          </a:prstGeom>
        </p:spPr>
      </p:pic>
      <p:sp>
        <p:nvSpPr>
          <p:cNvPr id="68" name="Textfeld 67">
            <a:extLst>
              <a:ext uri="{FF2B5EF4-FFF2-40B4-BE49-F238E27FC236}">
                <a16:creationId xmlns:a16="http://schemas.microsoft.com/office/drawing/2014/main" id="{DCD2C47D-2AF1-44B0-A474-B8CAD3D556CC}"/>
              </a:ext>
            </a:extLst>
          </p:cNvPr>
          <p:cNvSpPr txBox="1"/>
          <p:nvPr/>
        </p:nvSpPr>
        <p:spPr>
          <a:xfrm>
            <a:off x="3067075" y="4821200"/>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pic>
        <p:nvPicPr>
          <p:cNvPr id="69" name="Grafik 68">
            <a:extLst>
              <a:ext uri="{FF2B5EF4-FFF2-40B4-BE49-F238E27FC236}">
                <a16:creationId xmlns:a16="http://schemas.microsoft.com/office/drawing/2014/main" id="{DDFA4CF5-D869-43F9-811A-91F1461A91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05408" y="4386345"/>
            <a:ext cx="468000" cy="468000"/>
          </a:xfrm>
          <a:prstGeom prst="rect">
            <a:avLst/>
          </a:prstGeom>
        </p:spPr>
      </p:pic>
      <p:sp>
        <p:nvSpPr>
          <p:cNvPr id="70" name="Textfeld 69">
            <a:extLst>
              <a:ext uri="{FF2B5EF4-FFF2-40B4-BE49-F238E27FC236}">
                <a16:creationId xmlns:a16="http://schemas.microsoft.com/office/drawing/2014/main" id="{DFA8144F-20C8-4CB8-9DC6-0E71CFC0D151}"/>
              </a:ext>
            </a:extLst>
          </p:cNvPr>
          <p:cNvSpPr txBox="1"/>
          <p:nvPr/>
        </p:nvSpPr>
        <p:spPr>
          <a:xfrm>
            <a:off x="4156285" y="4829048"/>
            <a:ext cx="96536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sp>
        <p:nvSpPr>
          <p:cNvPr id="71" name="Textfeld 70">
            <a:extLst>
              <a:ext uri="{FF2B5EF4-FFF2-40B4-BE49-F238E27FC236}">
                <a16:creationId xmlns:a16="http://schemas.microsoft.com/office/drawing/2014/main" id="{DF0597A7-C842-4075-BC80-85856FC0D8DE}"/>
              </a:ext>
            </a:extLst>
          </p:cNvPr>
          <p:cNvSpPr txBox="1"/>
          <p:nvPr/>
        </p:nvSpPr>
        <p:spPr>
          <a:xfrm>
            <a:off x="927627" y="3107578"/>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72" name="Textfeld 71">
            <a:extLst>
              <a:ext uri="{FF2B5EF4-FFF2-40B4-BE49-F238E27FC236}">
                <a16:creationId xmlns:a16="http://schemas.microsoft.com/office/drawing/2014/main" id="{FC30E551-7B35-47DB-B5A2-060D39EB5D09}"/>
              </a:ext>
            </a:extLst>
          </p:cNvPr>
          <p:cNvSpPr txBox="1"/>
          <p:nvPr/>
        </p:nvSpPr>
        <p:spPr>
          <a:xfrm>
            <a:off x="905064" y="5273415"/>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3" name="Textfeld 72">
            <a:extLst>
              <a:ext uri="{FF2B5EF4-FFF2-40B4-BE49-F238E27FC236}">
                <a16:creationId xmlns:a16="http://schemas.microsoft.com/office/drawing/2014/main" id="{64C702CE-3303-4B12-9EE7-0B76CDD4538F}"/>
              </a:ext>
            </a:extLst>
          </p:cNvPr>
          <p:cNvSpPr txBox="1"/>
          <p:nvPr/>
        </p:nvSpPr>
        <p:spPr>
          <a:xfrm>
            <a:off x="5350518" y="3107578"/>
            <a:ext cx="2188927" cy="255454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0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Benin</a:t>
            </a:r>
          </a:p>
          <a:p>
            <a:r>
              <a:rPr lang="en-GB" sz="1400" dirty="0">
                <a:latin typeface="Segoe UI Light" panose="020B0502040204020203" pitchFamily="34" charset="0"/>
                <a:cs typeface="Segoe UI Light" panose="020B0502040204020203" pitchFamily="34" charset="0"/>
              </a:rPr>
              <a:t>      Syria</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4" name="Textfeld 73">
            <a:extLst>
              <a:ext uri="{FF2B5EF4-FFF2-40B4-BE49-F238E27FC236}">
                <a16:creationId xmlns:a16="http://schemas.microsoft.com/office/drawing/2014/main" id="{88F7F1C1-F422-482D-BCBA-7849720D0EF9}"/>
              </a:ext>
            </a:extLst>
          </p:cNvPr>
          <p:cNvSpPr txBox="1"/>
          <p:nvPr/>
        </p:nvSpPr>
        <p:spPr>
          <a:xfrm>
            <a:off x="6729253" y="3497498"/>
            <a:ext cx="7541967" cy="1600438"/>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worlds happiest countries are represented by Switzerland, Iceland and Denmark (Western Europe), whereas the least happy countries are Benin, Syria and Togo (Asia and Africa). In general, people living in the countries of Western Europe, Australia and North America tend to be happier than the people living in Eastern Europe, Africa and Asia. Portugal was ranked as number 84 out of 132, which results in being one of the least happy countries in Europe. This ranking is based on a Happiness Score that is conducted by a poll survey. People from all around the world were asked to evaluate their life on a scale from 0 to 10. </a:t>
            </a:r>
            <a:endParaRPr lang="en-GB" dirty="0">
              <a:latin typeface="Segoe UI Light" panose="020B0502040204020203" pitchFamily="34" charset="0"/>
              <a:cs typeface="Segoe UI Light" panose="020B0502040204020203" pitchFamily="34" charset="0"/>
            </a:endParaRPr>
          </a:p>
        </p:txBody>
      </p:sp>
      <p:pic>
        <p:nvPicPr>
          <p:cNvPr id="75" name="Grafik 74">
            <a:extLst>
              <a:ext uri="{FF2B5EF4-FFF2-40B4-BE49-F238E27FC236}">
                <a16:creationId xmlns:a16="http://schemas.microsoft.com/office/drawing/2014/main" id="{7DA437F4-6D16-4320-A9CF-87679EA3782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84510" y="3566687"/>
            <a:ext cx="162000" cy="162000"/>
          </a:xfrm>
          <a:prstGeom prst="rect">
            <a:avLst/>
          </a:prstGeom>
        </p:spPr>
      </p:pic>
      <p:pic>
        <p:nvPicPr>
          <p:cNvPr id="76" name="Grafik 75">
            <a:extLst>
              <a:ext uri="{FF2B5EF4-FFF2-40B4-BE49-F238E27FC236}">
                <a16:creationId xmlns:a16="http://schemas.microsoft.com/office/drawing/2014/main" id="{36F64F24-F8CD-4812-A5E1-38186EB0845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84510" y="3790180"/>
            <a:ext cx="162000" cy="162000"/>
          </a:xfrm>
          <a:prstGeom prst="rect">
            <a:avLst/>
          </a:prstGeom>
        </p:spPr>
      </p:pic>
      <p:pic>
        <p:nvPicPr>
          <p:cNvPr id="77" name="Grafik 76">
            <a:extLst>
              <a:ext uri="{FF2B5EF4-FFF2-40B4-BE49-F238E27FC236}">
                <a16:creationId xmlns:a16="http://schemas.microsoft.com/office/drawing/2014/main" id="{B3A7CCF6-ECE6-44A1-A815-940E5B1DF66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78597" y="4008256"/>
            <a:ext cx="162000" cy="162000"/>
          </a:xfrm>
          <a:prstGeom prst="rect">
            <a:avLst/>
          </a:prstGeom>
        </p:spPr>
      </p:pic>
      <p:pic>
        <p:nvPicPr>
          <p:cNvPr id="78" name="Grafik 77">
            <a:extLst>
              <a:ext uri="{FF2B5EF4-FFF2-40B4-BE49-F238E27FC236}">
                <a16:creationId xmlns:a16="http://schemas.microsoft.com/office/drawing/2014/main" id="{08DA2534-345E-4ACA-959A-44AF8E8E46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76645" y="4871835"/>
            <a:ext cx="162000" cy="162000"/>
          </a:xfrm>
          <a:prstGeom prst="rect">
            <a:avLst/>
          </a:prstGeom>
        </p:spPr>
      </p:pic>
      <p:sp>
        <p:nvSpPr>
          <p:cNvPr id="79" name="Rechteck: abgerundete Ecken 78">
            <a:hlinkClick r:id="rId17" action="ppaction://hlinkpres?slideindex=1&amp;slidetitle="/>
            <a:extLst>
              <a:ext uri="{FF2B5EF4-FFF2-40B4-BE49-F238E27FC236}">
                <a16:creationId xmlns:a16="http://schemas.microsoft.com/office/drawing/2014/main" id="{EA9A3609-C9D0-4902-A15D-70D72C123653}"/>
              </a:ext>
            </a:extLst>
          </p:cNvPr>
          <p:cNvSpPr/>
          <p:nvPr/>
        </p:nvSpPr>
        <p:spPr>
          <a:xfrm>
            <a:off x="589453" y="737187"/>
            <a:ext cx="13940444"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hteck: abgerundete Ecken 79">
            <a:extLst>
              <a:ext uri="{FF2B5EF4-FFF2-40B4-BE49-F238E27FC236}">
                <a16:creationId xmlns:a16="http://schemas.microsoft.com/office/drawing/2014/main" id="{88153AAA-76B4-4B5F-8A49-451310162210}"/>
              </a:ext>
            </a:extLst>
          </p:cNvPr>
          <p:cNvSpPr/>
          <p:nvPr/>
        </p:nvSpPr>
        <p:spPr>
          <a:xfrm>
            <a:off x="1156562" y="53567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pic>
        <p:nvPicPr>
          <p:cNvPr id="81" name="Grafik 80">
            <a:extLst>
              <a:ext uri="{FF2B5EF4-FFF2-40B4-BE49-F238E27FC236}">
                <a16:creationId xmlns:a16="http://schemas.microsoft.com/office/drawing/2014/main" id="{4C993410-A1DB-4A28-B931-F7E5AFB9075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29816" y="5706918"/>
            <a:ext cx="3268574" cy="2071340"/>
          </a:xfrm>
          <a:prstGeom prst="rect">
            <a:avLst/>
          </a:prstGeom>
        </p:spPr>
      </p:pic>
      <p:sp>
        <p:nvSpPr>
          <p:cNvPr id="82" name="Textfeld 81">
            <a:extLst>
              <a:ext uri="{FF2B5EF4-FFF2-40B4-BE49-F238E27FC236}">
                <a16:creationId xmlns:a16="http://schemas.microsoft.com/office/drawing/2014/main" id="{273F5064-8F1C-4CD0-A151-0E78A04F6DDA}"/>
              </a:ext>
            </a:extLst>
          </p:cNvPr>
          <p:cNvSpPr txBox="1"/>
          <p:nvPr/>
        </p:nvSpPr>
        <p:spPr>
          <a:xfrm>
            <a:off x="905064" y="5673245"/>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Assessment of multivariate normality</a:t>
            </a:r>
          </a:p>
        </p:txBody>
      </p:sp>
      <p:sp>
        <p:nvSpPr>
          <p:cNvPr id="83" name="Textfeld 82">
            <a:extLst>
              <a:ext uri="{FF2B5EF4-FFF2-40B4-BE49-F238E27FC236}">
                <a16:creationId xmlns:a16="http://schemas.microsoft.com/office/drawing/2014/main" id="{054E0D19-E52E-4517-BF8C-8B4C2E908D24}"/>
              </a:ext>
            </a:extLst>
          </p:cNvPr>
          <p:cNvSpPr txBox="1"/>
          <p:nvPr/>
        </p:nvSpPr>
        <p:spPr>
          <a:xfrm>
            <a:off x="917664" y="7758230"/>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Normalized data</a:t>
            </a:r>
          </a:p>
        </p:txBody>
      </p:sp>
      <p:pic>
        <p:nvPicPr>
          <p:cNvPr id="84" name="Grafik 83">
            <a:extLst>
              <a:ext uri="{FF2B5EF4-FFF2-40B4-BE49-F238E27FC236}">
                <a16:creationId xmlns:a16="http://schemas.microsoft.com/office/drawing/2014/main" id="{F8576B24-1C47-447F-96BF-3787AA116B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01599" y="6607610"/>
            <a:ext cx="252000" cy="252000"/>
          </a:xfrm>
          <a:prstGeom prst="rect">
            <a:avLst/>
          </a:prstGeom>
        </p:spPr>
      </p:pic>
      <p:pic>
        <p:nvPicPr>
          <p:cNvPr id="85" name="Grafik 84">
            <a:extLst>
              <a:ext uri="{FF2B5EF4-FFF2-40B4-BE49-F238E27FC236}">
                <a16:creationId xmlns:a16="http://schemas.microsoft.com/office/drawing/2014/main" id="{35C99BA8-FCDF-40BD-812C-8B2A703961D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52836" y="5816639"/>
            <a:ext cx="252000" cy="252000"/>
          </a:xfrm>
          <a:prstGeom prst="rect">
            <a:avLst/>
          </a:prstGeom>
        </p:spPr>
      </p:pic>
      <p:pic>
        <p:nvPicPr>
          <p:cNvPr id="86" name="Grafik 85">
            <a:extLst>
              <a:ext uri="{FF2B5EF4-FFF2-40B4-BE49-F238E27FC236}">
                <a16:creationId xmlns:a16="http://schemas.microsoft.com/office/drawing/2014/main" id="{C1904099-85AE-48D7-BAA0-D26AA9C8E73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31794" y="6258589"/>
            <a:ext cx="252000" cy="252000"/>
          </a:xfrm>
          <a:prstGeom prst="rect">
            <a:avLst/>
          </a:prstGeom>
        </p:spPr>
      </p:pic>
      <p:pic>
        <p:nvPicPr>
          <p:cNvPr id="87" name="Grafik 86">
            <a:extLst>
              <a:ext uri="{FF2B5EF4-FFF2-40B4-BE49-F238E27FC236}">
                <a16:creationId xmlns:a16="http://schemas.microsoft.com/office/drawing/2014/main" id="{291D09BB-AB2C-4506-933C-742053328E0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26650" y="7675358"/>
            <a:ext cx="252000" cy="252000"/>
          </a:xfrm>
          <a:prstGeom prst="rect">
            <a:avLst/>
          </a:prstGeom>
        </p:spPr>
      </p:pic>
      <p:pic>
        <p:nvPicPr>
          <p:cNvPr id="88" name="Grafik 87">
            <a:extLst>
              <a:ext uri="{FF2B5EF4-FFF2-40B4-BE49-F238E27FC236}">
                <a16:creationId xmlns:a16="http://schemas.microsoft.com/office/drawing/2014/main" id="{ACE536BB-9882-4ECD-95CF-C0A1FE29FC0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39478" y="6978556"/>
            <a:ext cx="252000" cy="252000"/>
          </a:xfrm>
          <a:prstGeom prst="rect">
            <a:avLst/>
          </a:prstGeom>
        </p:spPr>
      </p:pic>
      <p:pic>
        <p:nvPicPr>
          <p:cNvPr id="89" name="Grafik 88">
            <a:extLst>
              <a:ext uri="{FF2B5EF4-FFF2-40B4-BE49-F238E27FC236}">
                <a16:creationId xmlns:a16="http://schemas.microsoft.com/office/drawing/2014/main" id="{AD68600D-3074-4305-B16D-D217A7949D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467979" y="7747780"/>
            <a:ext cx="252000" cy="252000"/>
          </a:xfrm>
          <a:prstGeom prst="rect">
            <a:avLst/>
          </a:prstGeom>
        </p:spPr>
      </p:pic>
      <p:pic>
        <p:nvPicPr>
          <p:cNvPr id="90" name="Grafik 89">
            <a:extLst>
              <a:ext uri="{FF2B5EF4-FFF2-40B4-BE49-F238E27FC236}">
                <a16:creationId xmlns:a16="http://schemas.microsoft.com/office/drawing/2014/main" id="{47E6EDB3-3E74-4355-A1EA-ED00F68CD84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82701" y="4656545"/>
            <a:ext cx="162000" cy="162000"/>
          </a:xfrm>
          <a:prstGeom prst="rect">
            <a:avLst/>
          </a:prstGeom>
        </p:spPr>
      </p:pic>
      <p:pic>
        <p:nvPicPr>
          <p:cNvPr id="91" name="Grafik 90">
            <a:extLst>
              <a:ext uri="{FF2B5EF4-FFF2-40B4-BE49-F238E27FC236}">
                <a16:creationId xmlns:a16="http://schemas.microsoft.com/office/drawing/2014/main" id="{56709C09-DC1D-463C-817A-57C1E52D4F3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2701" y="4438469"/>
            <a:ext cx="162000" cy="162000"/>
          </a:xfrm>
          <a:prstGeom prst="rect">
            <a:avLst/>
          </a:prstGeom>
        </p:spPr>
      </p:pic>
      <p:pic>
        <p:nvPicPr>
          <p:cNvPr id="92" name="Grafik 91">
            <a:extLst>
              <a:ext uri="{FF2B5EF4-FFF2-40B4-BE49-F238E27FC236}">
                <a16:creationId xmlns:a16="http://schemas.microsoft.com/office/drawing/2014/main" id="{CC60EFEE-CCFF-4D38-8287-BC814FD64F65}"/>
              </a:ext>
            </a:extLst>
          </p:cNvPr>
          <p:cNvPicPr>
            <a:picLocks noChangeAspect="1"/>
          </p:cNvPicPr>
          <p:nvPr/>
        </p:nvPicPr>
        <p:blipFill rotWithShape="1">
          <a:blip r:embed="rId21">
            <a:extLst>
              <a:ext uri="{28A0092B-C50C-407E-A947-70E740481C1C}">
                <a14:useLocalDpi xmlns:a14="http://schemas.microsoft.com/office/drawing/2010/main" val="0"/>
              </a:ext>
            </a:extLst>
          </a:blip>
          <a:srcRect l="91134" t="2430" b="94348"/>
          <a:stretch/>
        </p:blipFill>
        <p:spPr>
          <a:xfrm>
            <a:off x="12818309" y="7989727"/>
            <a:ext cx="1064780" cy="257779"/>
          </a:xfrm>
          <a:prstGeom prst="rect">
            <a:avLst/>
          </a:prstGeom>
        </p:spPr>
      </p:pic>
      <p:sp>
        <p:nvSpPr>
          <p:cNvPr id="93" name="Textfeld 92">
            <a:extLst>
              <a:ext uri="{FF2B5EF4-FFF2-40B4-BE49-F238E27FC236}">
                <a16:creationId xmlns:a16="http://schemas.microsoft.com/office/drawing/2014/main" id="{2DF0F787-F2FE-4241-BE74-82EC466BE981}"/>
              </a:ext>
            </a:extLst>
          </p:cNvPr>
          <p:cNvSpPr txBox="1"/>
          <p:nvPr/>
        </p:nvSpPr>
        <p:spPr>
          <a:xfrm>
            <a:off x="12880900" y="7819636"/>
            <a:ext cx="902209" cy="215444"/>
          </a:xfrm>
          <a:prstGeom prst="rect">
            <a:avLst/>
          </a:prstGeom>
          <a:noFill/>
        </p:spPr>
        <p:txBody>
          <a:bodyPr wrap="square" rtlCol="0">
            <a:spAutoFit/>
          </a:bodyPr>
          <a:lstStyle/>
          <a:p>
            <a:r>
              <a:rPr lang="en-GB" sz="800" dirty="0">
                <a:solidFill>
                  <a:schemeClr val="tx1">
                    <a:lumMod val="50000"/>
                    <a:lumOff val="50000"/>
                  </a:schemeClr>
                </a:solidFill>
                <a:latin typeface="Segoe UI Light" panose="020B0502040204020203" pitchFamily="34" charset="0"/>
                <a:cs typeface="Segoe UI Light" panose="020B0502040204020203" pitchFamily="34" charset="0"/>
              </a:rPr>
              <a:t>Happiness Score</a:t>
            </a:r>
            <a:endParaRPr lang="en-GB" sz="800" dirty="0">
              <a:solidFill>
                <a:schemeClr val="tx1">
                  <a:lumMod val="50000"/>
                  <a:lumOff val="50000"/>
                </a:schemeClr>
              </a:solidFill>
            </a:endParaRPr>
          </a:p>
        </p:txBody>
      </p:sp>
      <p:sp>
        <p:nvSpPr>
          <p:cNvPr id="94" name="Textfeld 93">
            <a:extLst>
              <a:ext uri="{FF2B5EF4-FFF2-40B4-BE49-F238E27FC236}">
                <a16:creationId xmlns:a16="http://schemas.microsoft.com/office/drawing/2014/main" id="{B2423DAF-C5D1-4543-BC42-B3D1784FCB60}"/>
              </a:ext>
            </a:extLst>
          </p:cNvPr>
          <p:cNvSpPr txBox="1"/>
          <p:nvPr/>
        </p:nvSpPr>
        <p:spPr>
          <a:xfrm>
            <a:off x="948035" y="1566809"/>
            <a:ext cx="6039905"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Source</a:t>
            </a:r>
          </a:p>
          <a:p>
            <a:endParaRPr lang="en-GB" sz="500" b="1" dirty="0">
              <a:latin typeface="Segoe UI Light" panose="020B0502040204020203" pitchFamily="34" charset="0"/>
              <a:cs typeface="Segoe UI Light" panose="020B0502040204020203" pitchFamily="34" charset="0"/>
            </a:endParaRPr>
          </a:p>
          <a:p>
            <a:pPr lvl="0" fontAlgn="ctr"/>
            <a:r>
              <a:rPr lang="en-GB" sz="1400" dirty="0">
                <a:latin typeface="Segoe UI Light" panose="020B0502040204020203" pitchFamily="34" charset="0"/>
                <a:cs typeface="Segoe UI Light" panose="020B0502040204020203" pitchFamily="34" charset="0"/>
              </a:rPr>
              <a:t>Merging different datasets:</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United Nations Report</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Our World in Data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World Bank</a:t>
            </a:r>
          </a:p>
          <a:p>
            <a:pPr lvl="0" fontAlgn="ctr"/>
            <a:r>
              <a:rPr lang="en-GB" sz="1400" dirty="0">
                <a:latin typeface="Segoe UI Light" panose="020B0502040204020203" pitchFamily="34" charset="0"/>
                <a:cs typeface="Segoe UI Light" panose="020B0502040204020203" pitchFamily="34" charset="0"/>
              </a:rPr>
              <a:t>32 variables, 132 countries</a:t>
            </a:r>
          </a:p>
        </p:txBody>
      </p:sp>
      <p:pic>
        <p:nvPicPr>
          <p:cNvPr id="95" name="Grafik 94">
            <a:extLst>
              <a:ext uri="{FF2B5EF4-FFF2-40B4-BE49-F238E27FC236}">
                <a16:creationId xmlns:a16="http://schemas.microsoft.com/office/drawing/2014/main" id="{D50D0A86-E385-4778-B7C1-C2E00C29112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204836" y="6847679"/>
            <a:ext cx="252000" cy="252000"/>
          </a:xfrm>
          <a:prstGeom prst="rect">
            <a:avLst/>
          </a:prstGeom>
        </p:spPr>
      </p:pic>
    </p:spTree>
    <p:extLst>
      <p:ext uri="{BB962C8B-B14F-4D97-AF65-F5344CB8AC3E}">
        <p14:creationId xmlns:p14="http://schemas.microsoft.com/office/powerpoint/2010/main" val="209630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2A85E65-4836-4DC4-931B-922FE09FA37D}"/>
              </a:ext>
            </a:extLst>
          </p:cNvPr>
          <p:cNvPicPr>
            <a:picLocks noChangeAspect="1"/>
          </p:cNvPicPr>
          <p:nvPr/>
        </p:nvPicPr>
        <p:blipFill rotWithShape="1">
          <a:blip r:embed="rId2">
            <a:extLst>
              <a:ext uri="{28A0092B-C50C-407E-A947-70E740481C1C}">
                <a14:useLocalDpi xmlns:a14="http://schemas.microsoft.com/office/drawing/2010/main" val="0"/>
              </a:ext>
            </a:extLst>
          </a:blip>
          <a:srcRect l="7422" t="4222" r="7458"/>
          <a:stretch/>
        </p:blipFill>
        <p:spPr>
          <a:xfrm>
            <a:off x="5915116" y="5804346"/>
            <a:ext cx="4779830" cy="3994581"/>
          </a:xfrm>
          <a:prstGeom prst="rect">
            <a:avLst/>
          </a:prstGeom>
        </p:spPr>
      </p:pic>
      <p:pic>
        <p:nvPicPr>
          <p:cNvPr id="5" name="Grafik 4">
            <a:extLst>
              <a:ext uri="{FF2B5EF4-FFF2-40B4-BE49-F238E27FC236}">
                <a16:creationId xmlns:a16="http://schemas.microsoft.com/office/drawing/2014/main" id="{ED9C0ACC-C753-4202-B0E0-7342AE0C0D9E}"/>
              </a:ext>
            </a:extLst>
          </p:cNvPr>
          <p:cNvPicPr>
            <a:picLocks noChangeAspect="1"/>
          </p:cNvPicPr>
          <p:nvPr/>
        </p:nvPicPr>
        <p:blipFill rotWithShape="1">
          <a:blip r:embed="rId3">
            <a:extLst>
              <a:ext uri="{28A0092B-C50C-407E-A947-70E740481C1C}">
                <a14:useLocalDpi xmlns:a14="http://schemas.microsoft.com/office/drawing/2010/main" val="0"/>
              </a:ext>
            </a:extLst>
          </a:blip>
          <a:srcRect t="5008"/>
          <a:stretch/>
        </p:blipFill>
        <p:spPr>
          <a:xfrm>
            <a:off x="553250" y="5993848"/>
            <a:ext cx="5376691" cy="3793332"/>
          </a:xfrm>
          <a:prstGeom prst="rect">
            <a:avLst/>
          </a:prstGeom>
        </p:spPr>
      </p:pic>
      <p:grpSp>
        <p:nvGrpSpPr>
          <p:cNvPr id="6" name="Gruppieren 5">
            <a:extLst>
              <a:ext uri="{FF2B5EF4-FFF2-40B4-BE49-F238E27FC236}">
                <a16:creationId xmlns:a16="http://schemas.microsoft.com/office/drawing/2014/main" id="{9C32EBF4-3F87-4FFF-B636-EEC5A69261E5}"/>
              </a:ext>
            </a:extLst>
          </p:cNvPr>
          <p:cNvGrpSpPr/>
          <p:nvPr/>
        </p:nvGrpSpPr>
        <p:grpSpPr>
          <a:xfrm>
            <a:off x="443751" y="2230903"/>
            <a:ext cx="4228430" cy="2400648"/>
            <a:chOff x="16150830" y="3456940"/>
            <a:chExt cx="3268903" cy="1984346"/>
          </a:xfrm>
        </p:grpSpPr>
        <p:pic>
          <p:nvPicPr>
            <p:cNvPr id="7" name="Grafik 6">
              <a:extLst>
                <a:ext uri="{FF2B5EF4-FFF2-40B4-BE49-F238E27FC236}">
                  <a16:creationId xmlns:a16="http://schemas.microsoft.com/office/drawing/2014/main" id="{793F5DFB-6E9E-4AC0-80FE-77B9D7FCD0A6}"/>
                </a:ext>
              </a:extLst>
            </p:cNvPr>
            <p:cNvPicPr>
              <a:picLocks noChangeAspect="1"/>
            </p:cNvPicPr>
            <p:nvPr/>
          </p:nvPicPr>
          <p:blipFill rotWithShape="1">
            <a:blip r:embed="rId4">
              <a:extLst>
                <a:ext uri="{28A0092B-C50C-407E-A947-70E740481C1C}">
                  <a14:useLocalDpi xmlns:a14="http://schemas.microsoft.com/office/drawing/2010/main" val="0"/>
                </a:ext>
              </a:extLst>
            </a:blip>
            <a:srcRect t="5571"/>
            <a:stretch/>
          </p:blipFill>
          <p:spPr>
            <a:xfrm>
              <a:off x="16150830" y="3456940"/>
              <a:ext cx="3268903" cy="1984346"/>
            </a:xfrm>
            <a:prstGeom prst="rect">
              <a:avLst/>
            </a:prstGeom>
          </p:spPr>
        </p:pic>
        <p:sp>
          <p:nvSpPr>
            <p:cNvPr id="8" name="Textfeld 7">
              <a:extLst>
                <a:ext uri="{FF2B5EF4-FFF2-40B4-BE49-F238E27FC236}">
                  <a16:creationId xmlns:a16="http://schemas.microsoft.com/office/drawing/2014/main" id="{7D0925C8-AE50-497A-A66B-E529F346C44F}"/>
                </a:ext>
              </a:extLst>
            </p:cNvPr>
            <p:cNvSpPr txBox="1"/>
            <p:nvPr/>
          </p:nvSpPr>
          <p:spPr>
            <a:xfrm rot="16200000">
              <a:off x="15761462" y="4261692"/>
              <a:ext cx="1579909" cy="196297"/>
            </a:xfrm>
            <a:prstGeom prst="rect">
              <a:avLst/>
            </a:prstGeom>
            <a:noFill/>
          </p:spPr>
          <p:txBody>
            <a:bodyPr wrap="square" rtlCol="0">
              <a:spAutoFit/>
            </a:bodyPr>
            <a:lstStyle/>
            <a:p>
              <a:pPr algn="r"/>
              <a:r>
                <a:rPr lang="en-GB" sz="900" b="1" dirty="0">
                  <a:latin typeface="Segoe UI Light" panose="020B0502040204020203" pitchFamily="34" charset="0"/>
                  <a:cs typeface="Segoe UI Light" panose="020B0502040204020203" pitchFamily="34" charset="0"/>
                </a:rPr>
                <a:t>Country</a:t>
              </a:r>
              <a:r>
                <a:rPr lang="en-GB" sz="1050" b="1" dirty="0"/>
                <a:t> </a:t>
              </a:r>
              <a:r>
                <a:rPr lang="en-GB" sz="900" b="1" dirty="0">
                  <a:latin typeface="Segoe UI Light" panose="020B0502040204020203" pitchFamily="34" charset="0"/>
                  <a:cs typeface="Segoe UI Light" panose="020B0502040204020203" pitchFamily="34" charset="0"/>
                </a:rPr>
                <a:t>Development</a:t>
              </a:r>
            </a:p>
          </p:txBody>
        </p:sp>
        <p:sp>
          <p:nvSpPr>
            <p:cNvPr id="9" name="Textfeld 8">
              <a:extLst>
                <a:ext uri="{FF2B5EF4-FFF2-40B4-BE49-F238E27FC236}">
                  <a16:creationId xmlns:a16="http://schemas.microsoft.com/office/drawing/2014/main" id="{811F5C69-D13E-4F7F-8B6F-77ACAEFEDD3B}"/>
                </a:ext>
              </a:extLst>
            </p:cNvPr>
            <p:cNvSpPr txBox="1"/>
            <p:nvPr/>
          </p:nvSpPr>
          <p:spPr>
            <a:xfrm rot="16200000">
              <a:off x="16052772" y="4267342"/>
              <a:ext cx="1579911" cy="178451"/>
            </a:xfrm>
            <a:prstGeom prst="rect">
              <a:avLst/>
            </a:prstGeom>
            <a:noFill/>
          </p:spPr>
          <p:txBody>
            <a:bodyPr wrap="square" rtlCol="0">
              <a:spAutoFit/>
            </a:bodyPr>
            <a:lstStyle/>
            <a:p>
              <a:pPr algn="r"/>
              <a:r>
                <a:rPr lang="en-GB" sz="900" b="1" dirty="0">
                  <a:latin typeface="Segoe UI Light" panose="020B0502040204020203" pitchFamily="34" charset="0"/>
                  <a:cs typeface="Segoe UI Light" panose="020B0502040204020203" pitchFamily="34" charset="0"/>
                </a:rPr>
                <a:t>Freedom &amp; Corruption</a:t>
              </a:r>
            </a:p>
          </p:txBody>
        </p:sp>
        <p:sp>
          <p:nvSpPr>
            <p:cNvPr id="10" name="Textfeld 9">
              <a:extLst>
                <a:ext uri="{FF2B5EF4-FFF2-40B4-BE49-F238E27FC236}">
                  <a16:creationId xmlns:a16="http://schemas.microsoft.com/office/drawing/2014/main" id="{86C29417-9631-4E14-A7F8-50965D2B0649}"/>
                </a:ext>
              </a:extLst>
            </p:cNvPr>
            <p:cNvSpPr txBox="1"/>
            <p:nvPr/>
          </p:nvSpPr>
          <p:spPr>
            <a:xfrm rot="16200000">
              <a:off x="16348703" y="4265567"/>
              <a:ext cx="1576364" cy="178451"/>
            </a:xfrm>
            <a:prstGeom prst="rect">
              <a:avLst/>
            </a:prstGeom>
            <a:noFill/>
          </p:spPr>
          <p:txBody>
            <a:bodyPr wrap="square" rtlCol="0">
              <a:spAutoFit/>
            </a:bodyPr>
            <a:lstStyle/>
            <a:p>
              <a:pPr algn="r"/>
              <a:r>
                <a:rPr lang="en-GB" sz="900" b="1" dirty="0">
                  <a:latin typeface="Segoe UI Light" panose="020B0502040204020203" pitchFamily="34" charset="0"/>
                  <a:cs typeface="Segoe UI Light" panose="020B0502040204020203" pitchFamily="34" charset="0"/>
                </a:rPr>
                <a:t>Air Pollution</a:t>
              </a:r>
            </a:p>
          </p:txBody>
        </p:sp>
      </p:grpSp>
      <p:pic>
        <p:nvPicPr>
          <p:cNvPr id="11" name="Grafik 10">
            <a:extLst>
              <a:ext uri="{FF2B5EF4-FFF2-40B4-BE49-F238E27FC236}">
                <a16:creationId xmlns:a16="http://schemas.microsoft.com/office/drawing/2014/main" id="{F4780727-3552-4E80-9866-26A0B9EC97E8}"/>
              </a:ext>
            </a:extLst>
          </p:cNvPr>
          <p:cNvPicPr>
            <a:picLocks noChangeAspect="1"/>
          </p:cNvPicPr>
          <p:nvPr/>
        </p:nvPicPr>
        <p:blipFill rotWithShape="1">
          <a:blip r:embed="rId5">
            <a:extLst>
              <a:ext uri="{28A0092B-C50C-407E-A947-70E740481C1C}">
                <a14:useLocalDpi xmlns:a14="http://schemas.microsoft.com/office/drawing/2010/main" val="0"/>
              </a:ext>
            </a:extLst>
          </a:blip>
          <a:srcRect l="48031" t="4533" r="12895" b="8548"/>
          <a:stretch/>
        </p:blipFill>
        <p:spPr>
          <a:xfrm>
            <a:off x="6829336" y="1614776"/>
            <a:ext cx="1884712" cy="3783967"/>
          </a:xfrm>
          <a:prstGeom prst="rect">
            <a:avLst/>
          </a:prstGeom>
        </p:spPr>
      </p:pic>
      <p:sp>
        <p:nvSpPr>
          <p:cNvPr id="12" name="Rechteck: abgerundete Ecken 11">
            <a:extLst>
              <a:ext uri="{FF2B5EF4-FFF2-40B4-BE49-F238E27FC236}">
                <a16:creationId xmlns:a16="http://schemas.microsoft.com/office/drawing/2014/main" id="{187B9803-5ED6-446C-8D7E-5169194238C2}"/>
              </a:ext>
            </a:extLst>
          </p:cNvPr>
          <p:cNvSpPr/>
          <p:nvPr/>
        </p:nvSpPr>
        <p:spPr>
          <a:xfrm>
            <a:off x="9216239" y="1238453"/>
            <a:ext cx="5386351" cy="4330188"/>
          </a:xfrm>
          <a:prstGeom prst="roundRect">
            <a:avLst>
              <a:gd name="adj" fmla="val 105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feld 12">
            <a:extLst>
              <a:ext uri="{FF2B5EF4-FFF2-40B4-BE49-F238E27FC236}">
                <a16:creationId xmlns:a16="http://schemas.microsoft.com/office/drawing/2014/main" id="{5F458CEF-CBF4-4649-8E13-1D59AE16E9CB}"/>
              </a:ext>
            </a:extLst>
          </p:cNvPr>
          <p:cNvSpPr txBox="1"/>
          <p:nvPr/>
        </p:nvSpPr>
        <p:spPr>
          <a:xfrm>
            <a:off x="526243" y="1574199"/>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14" name="Textfeld 13">
            <a:extLst>
              <a:ext uri="{FF2B5EF4-FFF2-40B4-BE49-F238E27FC236}">
                <a16:creationId xmlns:a16="http://schemas.microsoft.com/office/drawing/2014/main" id="{7F0874E6-5697-41BF-85CD-C89BD47B205A}"/>
              </a:ext>
            </a:extLst>
          </p:cNvPr>
          <p:cNvSpPr txBox="1"/>
          <p:nvPr/>
        </p:nvSpPr>
        <p:spPr>
          <a:xfrm>
            <a:off x="9310161" y="1313781"/>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sp>
        <p:nvSpPr>
          <p:cNvPr id="15" name="Textfeld 14">
            <a:extLst>
              <a:ext uri="{FF2B5EF4-FFF2-40B4-BE49-F238E27FC236}">
                <a16:creationId xmlns:a16="http://schemas.microsoft.com/office/drawing/2014/main" id="{A45A207E-63C8-49E5-9779-F83CA5D99AC6}"/>
              </a:ext>
            </a:extLst>
          </p:cNvPr>
          <p:cNvSpPr txBox="1"/>
          <p:nvPr/>
        </p:nvSpPr>
        <p:spPr>
          <a:xfrm>
            <a:off x="9301093" y="4553200"/>
            <a:ext cx="5245138"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components changes. After rotating the PC’s, the second and the third dimensions explain more variance and the loadings become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16" name="Textfeld 15">
            <a:extLst>
              <a:ext uri="{FF2B5EF4-FFF2-40B4-BE49-F238E27FC236}">
                <a16:creationId xmlns:a16="http://schemas.microsoft.com/office/drawing/2014/main" id="{D94B06FA-8BF7-484F-A09E-86FD7839F15F}"/>
              </a:ext>
            </a:extLst>
          </p:cNvPr>
          <p:cNvSpPr txBox="1"/>
          <p:nvPr/>
        </p:nvSpPr>
        <p:spPr>
          <a:xfrm>
            <a:off x="533210" y="4901582"/>
            <a:ext cx="5512190" cy="954107"/>
          </a:xfrm>
          <a:prstGeom prst="rect">
            <a:avLst/>
          </a:prstGeom>
          <a:noFill/>
        </p:spPr>
        <p:txBody>
          <a:bodyPr wrap="square" rtlCol="0">
            <a:spAutoFit/>
          </a:bodyPr>
          <a:lstStyle/>
          <a:p>
            <a:pPr algn="just"/>
            <a:r>
              <a:rPr lang="fr-BE" sz="1400" dirty="0">
                <a:latin typeface="Segoe UI Light" panose="020B0502040204020203" pitchFamily="34" charset="0"/>
                <a:cs typeface="Segoe UI Light" panose="020B0502040204020203" pitchFamily="34" charset="0"/>
              </a:rPr>
              <a:t>The </a:t>
            </a:r>
            <a:r>
              <a:rPr lang="en-GB" sz="1400" dirty="0">
                <a:latin typeface="Segoe UI Light" panose="020B0502040204020203" pitchFamily="34" charset="0"/>
                <a:cs typeface="Segoe UI Light" panose="020B0502040204020203" pitchFamily="34" charset="0"/>
              </a:rPr>
              <a:t>below</a:t>
            </a:r>
            <a:r>
              <a:rPr lang="fr-BE" sz="1400" dirty="0">
                <a:latin typeface="Segoe UI Light" panose="020B0502040204020203" pitchFamily="34" charset="0"/>
                <a:cs typeface="Segoe UI Light" panose="020B0502040204020203" pitchFamily="34" charset="0"/>
              </a:rPr>
              <a:t> </a:t>
            </a:r>
            <a:r>
              <a:rPr lang="en-GB" sz="1400" dirty="0">
                <a:latin typeface="Segoe UI Light" panose="020B0502040204020203" pitchFamily="34" charset="0"/>
                <a:cs typeface="Segoe UI Light" panose="020B0502040204020203" pitchFamily="34" charset="0"/>
              </a:rPr>
              <a:t>presented</a:t>
            </a:r>
            <a:r>
              <a:rPr lang="fr-BE" sz="1400" dirty="0">
                <a:latin typeface="Segoe UI Light" panose="020B0502040204020203" pitchFamily="34" charset="0"/>
                <a:cs typeface="Segoe UI Light" panose="020B0502040204020203" pitchFamily="34" charset="0"/>
              </a:rPr>
              <a:t> </a:t>
            </a:r>
            <a:r>
              <a:rPr lang="en-GB" sz="1400" dirty="0">
                <a:latin typeface="Segoe UI Light" panose="020B0502040204020203" pitchFamily="34" charset="0"/>
                <a:cs typeface="Segoe UI Light" panose="020B0502040204020203" pitchFamily="34" charset="0"/>
              </a:rPr>
              <a:t>results</a:t>
            </a:r>
            <a:r>
              <a:rPr lang="fr-BE" sz="1400" dirty="0">
                <a:latin typeface="Segoe UI Light" panose="020B0502040204020203" pitchFamily="34" charset="0"/>
                <a:cs typeface="Segoe UI Light" panose="020B0502040204020203" pitchFamily="34" charset="0"/>
              </a:rPr>
              <a:t> of PCA show the </a:t>
            </a:r>
            <a:r>
              <a:rPr lang="en-GB" sz="1400" dirty="0">
                <a:latin typeface="Segoe UI Light" panose="020B0502040204020203" pitchFamily="34" charset="0"/>
                <a:cs typeface="Segoe UI Light" panose="020B0502040204020203" pitchFamily="34" charset="0"/>
              </a:rPr>
              <a:t>quality</a:t>
            </a:r>
            <a:r>
              <a:rPr lang="fr-BE" sz="1400" dirty="0">
                <a:latin typeface="Segoe UI Light" panose="020B0502040204020203" pitchFamily="34" charset="0"/>
                <a:cs typeface="Segoe UI Light" panose="020B0502040204020203" pitchFamily="34" charset="0"/>
              </a:rPr>
              <a:t> of </a:t>
            </a:r>
            <a:r>
              <a:rPr lang="en-GB" sz="1400" dirty="0">
                <a:latin typeface="Segoe UI Light" panose="020B0502040204020203" pitchFamily="34" charset="0"/>
                <a:cs typeface="Segoe UI Light" panose="020B0502040204020203" pitchFamily="34" charset="0"/>
              </a:rPr>
              <a:t>representation</a:t>
            </a:r>
            <a:r>
              <a:rPr lang="fr-BE" sz="1400" dirty="0">
                <a:latin typeface="Segoe UI Light" panose="020B0502040204020203" pitchFamily="34" charset="0"/>
                <a:cs typeface="Segoe UI Light" panose="020B0502040204020203" pitchFamily="34" charset="0"/>
              </a:rPr>
              <a:t> (cos2) of the countries and variables on PC1 and PC2. </a:t>
            </a:r>
            <a:r>
              <a:rPr lang="en-GB" sz="1400" dirty="0">
                <a:latin typeface="Segoe UI Light" panose="020B0502040204020203" pitchFamily="34" charset="0"/>
                <a:cs typeface="Segoe UI Light" panose="020B0502040204020203" pitchFamily="34" charset="0"/>
              </a:rPr>
              <a:t>Finally, this dimensionality reduction has a clustering impact on Happiness Score of countries. This trend starts from left middle to upper right of the Biplot. </a:t>
            </a:r>
            <a:endParaRPr lang="fr-BE" sz="1400" dirty="0">
              <a:latin typeface="Segoe UI Light" panose="020B0502040204020203" pitchFamily="34" charset="0"/>
              <a:cs typeface="Segoe UI Light" panose="020B0502040204020203" pitchFamily="34" charset="0"/>
            </a:endParaRPr>
          </a:p>
        </p:txBody>
      </p:sp>
      <p:sp>
        <p:nvSpPr>
          <p:cNvPr id="17" name="Textfeld 16">
            <a:extLst>
              <a:ext uri="{FF2B5EF4-FFF2-40B4-BE49-F238E27FC236}">
                <a16:creationId xmlns:a16="http://schemas.microsoft.com/office/drawing/2014/main" id="{FE795D82-9D57-4AF9-AC9D-DB45D74B502E}"/>
              </a:ext>
            </a:extLst>
          </p:cNvPr>
          <p:cNvSpPr txBox="1"/>
          <p:nvPr/>
        </p:nvSpPr>
        <p:spPr>
          <a:xfrm>
            <a:off x="533211" y="4605677"/>
            <a:ext cx="4469599" cy="307777"/>
          </a:xfrm>
          <a:prstGeom prst="rect">
            <a:avLst/>
          </a:prstGeom>
          <a:noFill/>
        </p:spPr>
        <p:txBody>
          <a:bodyPr wrap="square" rtlCol="0">
            <a:spAutoFit/>
          </a:bodyPr>
          <a:lstStyle/>
          <a:p>
            <a:r>
              <a:rPr lang="en-GB" sz="1400" b="1" dirty="0">
                <a:latin typeface="Segoe UI Light" panose="020B0502040204020203" pitchFamily="34" charset="0"/>
                <a:cs typeface="Segoe UI Light" panose="020B0502040204020203" pitchFamily="34" charset="0"/>
              </a:rPr>
              <a:t>PCA Interpretation</a:t>
            </a:r>
          </a:p>
        </p:txBody>
      </p:sp>
      <p:sp>
        <p:nvSpPr>
          <p:cNvPr id="18" name="Textfeld 17">
            <a:extLst>
              <a:ext uri="{FF2B5EF4-FFF2-40B4-BE49-F238E27FC236}">
                <a16:creationId xmlns:a16="http://schemas.microsoft.com/office/drawing/2014/main" id="{D9FD9F23-C81E-4566-AEFE-282086C9303C}"/>
              </a:ext>
            </a:extLst>
          </p:cNvPr>
          <p:cNvSpPr txBox="1"/>
          <p:nvPr/>
        </p:nvSpPr>
        <p:spPr>
          <a:xfrm>
            <a:off x="4935975" y="1664387"/>
            <a:ext cx="1991342" cy="3734356"/>
          </a:xfrm>
          <a:prstGeom prst="rect">
            <a:avLst/>
          </a:prstGeom>
          <a:noFill/>
        </p:spPr>
        <p:txBody>
          <a:bodyPr wrap="square" rtlCol="0">
            <a:spAutoFit/>
          </a:bodyPr>
          <a:lstStyle/>
          <a:p>
            <a:pPr algn="r">
              <a:spcBef>
                <a:spcPts val="500"/>
              </a:spcBef>
            </a:pPr>
            <a:r>
              <a:rPr lang="en-GB" sz="1000" dirty="0">
                <a:latin typeface="Segoe UI Light" panose="020B0502040204020203" pitchFamily="34" charset="0"/>
                <a:cs typeface="Segoe UI Light" panose="020B0502040204020203" pitchFamily="34" charset="0"/>
              </a:rPr>
              <a:t>Internet Usage</a:t>
            </a:r>
          </a:p>
          <a:p>
            <a:pPr algn="r">
              <a:spcBef>
                <a:spcPts val="500"/>
              </a:spcBef>
            </a:pPr>
            <a:r>
              <a:rPr lang="en-GB" sz="1000" dirty="0">
                <a:latin typeface="Segoe UI Light" panose="020B0502040204020203" pitchFamily="34" charset="0"/>
                <a:cs typeface="Segoe UI Light" panose="020B0502040204020203" pitchFamily="34" charset="0"/>
              </a:rPr>
              <a:t>Economy GDP per Capita</a:t>
            </a:r>
          </a:p>
          <a:p>
            <a:pPr algn="r">
              <a:spcBef>
                <a:spcPts val="500"/>
              </a:spcBef>
            </a:pPr>
            <a:r>
              <a:rPr lang="en-GB" sz="1000" dirty="0">
                <a:latin typeface="Segoe UI Light" panose="020B0502040204020203" pitchFamily="34" charset="0"/>
                <a:cs typeface="Segoe UI Light" panose="020B0502040204020203" pitchFamily="34" charset="0"/>
              </a:rPr>
              <a:t>Health Life Expectancy</a:t>
            </a:r>
          </a:p>
          <a:p>
            <a:pPr algn="r">
              <a:spcBef>
                <a:spcPts val="500"/>
              </a:spcBef>
            </a:pPr>
            <a:r>
              <a:rPr lang="en-GB" sz="1000" dirty="0">
                <a:latin typeface="Segoe UI Light" panose="020B0502040204020203" pitchFamily="34" charset="0"/>
                <a:cs typeface="Segoe UI Light" panose="020B0502040204020203" pitchFamily="34" charset="0"/>
              </a:rPr>
              <a:t>Clean Water</a:t>
            </a:r>
          </a:p>
          <a:p>
            <a:pPr algn="r">
              <a:spcBef>
                <a:spcPts val="500"/>
              </a:spcBef>
            </a:pPr>
            <a:r>
              <a:rPr lang="en-GB" sz="1000" dirty="0">
                <a:latin typeface="Segoe UI Light" panose="020B0502040204020203" pitchFamily="34" charset="0"/>
                <a:cs typeface="Segoe UI Light" panose="020B0502040204020203" pitchFamily="34" charset="0"/>
              </a:rPr>
              <a:t>Electricity Access</a:t>
            </a:r>
          </a:p>
          <a:p>
            <a:pPr algn="r">
              <a:spcBef>
                <a:spcPts val="500"/>
              </a:spcBef>
            </a:pPr>
            <a:r>
              <a:rPr lang="en-GB" sz="1000" dirty="0">
                <a:latin typeface="Segoe UI Light" panose="020B0502040204020203" pitchFamily="34" charset="0"/>
                <a:cs typeface="Segoe UI Light" panose="020B0502040204020203" pitchFamily="34" charset="0"/>
              </a:rPr>
              <a:t>Urban Population</a:t>
            </a:r>
          </a:p>
          <a:p>
            <a:pPr algn="r">
              <a:spcBef>
                <a:spcPts val="500"/>
              </a:spcBef>
            </a:pPr>
            <a:r>
              <a:rPr lang="en-GB" sz="1000" dirty="0">
                <a:latin typeface="Segoe UI Light" panose="020B0502040204020203" pitchFamily="34" charset="0"/>
                <a:cs typeface="Segoe UI Light" panose="020B0502040204020203" pitchFamily="34" charset="0"/>
              </a:rPr>
              <a:t>Family</a:t>
            </a:r>
          </a:p>
          <a:p>
            <a:pPr algn="r">
              <a:spcBef>
                <a:spcPts val="500"/>
              </a:spcBef>
            </a:pPr>
            <a:r>
              <a:rPr lang="en-GB" sz="1000" dirty="0">
                <a:latin typeface="Segoe UI Light" panose="020B0502040204020203" pitchFamily="34" charset="0"/>
                <a:cs typeface="Segoe UI Light" panose="020B0502040204020203" pitchFamily="34" charset="0"/>
              </a:rPr>
              <a:t>Cellular Subscriber</a:t>
            </a:r>
          </a:p>
          <a:p>
            <a:pPr algn="r">
              <a:spcBef>
                <a:spcPts val="500"/>
              </a:spcBef>
            </a:pPr>
            <a:r>
              <a:rPr lang="en-GB" sz="1000" dirty="0">
                <a:latin typeface="Segoe UI Light" panose="020B0502040204020203" pitchFamily="34" charset="0"/>
                <a:cs typeface="Segoe UI Light" panose="020B0502040204020203" pitchFamily="34" charset="0"/>
              </a:rPr>
              <a:t>Infant Immunization Measles</a:t>
            </a:r>
          </a:p>
          <a:p>
            <a:pPr algn="r">
              <a:spcBef>
                <a:spcPts val="500"/>
              </a:spcBef>
            </a:pPr>
            <a:r>
              <a:rPr lang="en-GB" sz="1000" dirty="0">
                <a:latin typeface="Segoe UI Light" panose="020B0502040204020203" pitchFamily="34" charset="0"/>
                <a:cs typeface="Segoe UI Light" panose="020B0502040204020203" pitchFamily="34" charset="0"/>
              </a:rPr>
              <a:t>Entrepreneurship Cost</a:t>
            </a:r>
          </a:p>
          <a:p>
            <a:pPr algn="r">
              <a:spcBef>
                <a:spcPts val="500"/>
              </a:spcBef>
            </a:pPr>
            <a:r>
              <a:rPr lang="en-GB" sz="1000" dirty="0">
                <a:latin typeface="Segoe UI Light" panose="020B0502040204020203" pitchFamily="34" charset="0"/>
                <a:cs typeface="Segoe UI Light" panose="020B0502040204020203" pitchFamily="34" charset="0"/>
              </a:rPr>
              <a:t>Birth Rate</a:t>
            </a:r>
          </a:p>
          <a:p>
            <a:pPr algn="r">
              <a:spcBef>
                <a:spcPts val="500"/>
              </a:spcBef>
            </a:pPr>
            <a:r>
              <a:rPr lang="en-GB" sz="1000" dirty="0">
                <a:latin typeface="Segoe UI Light" panose="020B0502040204020203" pitchFamily="34" charset="0"/>
                <a:cs typeface="Segoe UI Light" panose="020B0502040204020203" pitchFamily="34" charset="0"/>
              </a:rPr>
              <a:t>Automotive Mortality</a:t>
            </a:r>
          </a:p>
          <a:p>
            <a:pPr algn="r">
              <a:spcBef>
                <a:spcPts val="500"/>
              </a:spcBef>
            </a:pPr>
            <a:r>
              <a:rPr lang="en-GB" sz="1000" dirty="0">
                <a:latin typeface="Segoe UI Light" panose="020B0502040204020203" pitchFamily="34" charset="0"/>
                <a:cs typeface="Segoe UI Light" panose="020B0502040204020203" pitchFamily="34" charset="0"/>
              </a:rPr>
              <a:t>Child Mortality</a:t>
            </a:r>
          </a:p>
          <a:p>
            <a:pPr algn="r">
              <a:spcBef>
                <a:spcPts val="500"/>
              </a:spcBef>
            </a:pPr>
            <a:r>
              <a:rPr lang="en-GB" sz="1000" dirty="0">
                <a:latin typeface="Segoe UI Light" panose="020B0502040204020203" pitchFamily="34" charset="0"/>
                <a:cs typeface="Segoe UI Light" panose="020B0502040204020203" pitchFamily="34" charset="0"/>
              </a:rPr>
              <a:t>Trust Government (Corruption)</a:t>
            </a:r>
          </a:p>
          <a:p>
            <a:pPr algn="r">
              <a:spcBef>
                <a:spcPts val="500"/>
              </a:spcBef>
            </a:pPr>
            <a:r>
              <a:rPr lang="en-GB" sz="1000" dirty="0">
                <a:latin typeface="Segoe UI Light" panose="020B0502040204020203" pitchFamily="34" charset="0"/>
                <a:cs typeface="Segoe UI Light" panose="020B0502040204020203" pitchFamily="34" charset="0"/>
              </a:rPr>
              <a:t>Freedom</a:t>
            </a:r>
          </a:p>
          <a:p>
            <a:pPr algn="r">
              <a:spcBef>
                <a:spcPts val="500"/>
              </a:spcBef>
            </a:pPr>
            <a:r>
              <a:rPr lang="en-GB" sz="1000" dirty="0">
                <a:latin typeface="Segoe UI Light" panose="020B0502040204020203" pitchFamily="34" charset="0"/>
                <a:cs typeface="Segoe UI Light" panose="020B0502040204020203" pitchFamily="34" charset="0"/>
              </a:rPr>
              <a:t>Obesity</a:t>
            </a:r>
          </a:p>
          <a:p>
            <a:pPr algn="r">
              <a:spcBef>
                <a:spcPts val="500"/>
              </a:spcBef>
            </a:pPr>
            <a:r>
              <a:rPr lang="en-GB" sz="1000" dirty="0">
                <a:latin typeface="Segoe UI Light" panose="020B0502040204020203" pitchFamily="34" charset="0"/>
                <a:cs typeface="Segoe UI Light" panose="020B0502040204020203" pitchFamily="34" charset="0"/>
              </a:rPr>
              <a:t>Air Pollution</a:t>
            </a:r>
          </a:p>
        </p:txBody>
      </p:sp>
      <p:sp>
        <p:nvSpPr>
          <p:cNvPr id="19" name="Rechteck 18">
            <a:extLst>
              <a:ext uri="{FF2B5EF4-FFF2-40B4-BE49-F238E27FC236}">
                <a16:creationId xmlns:a16="http://schemas.microsoft.com/office/drawing/2014/main" id="{69AF5871-839D-495D-8932-15A58D785821}"/>
              </a:ext>
            </a:extLst>
          </p:cNvPr>
          <p:cNvSpPr/>
          <p:nvPr/>
        </p:nvSpPr>
        <p:spPr>
          <a:xfrm rot="19682437">
            <a:off x="6768041" y="1095898"/>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Segoe UI Light" panose="020B0502040204020203" pitchFamily="34" charset="0"/>
                <a:cs typeface="Segoe UI Light" panose="020B0502040204020203" pitchFamily="34" charset="0"/>
              </a:rPr>
              <a:t>Country Development</a:t>
            </a:r>
          </a:p>
        </p:txBody>
      </p:sp>
      <p:sp>
        <p:nvSpPr>
          <p:cNvPr id="20" name="Rechteck 19">
            <a:extLst>
              <a:ext uri="{FF2B5EF4-FFF2-40B4-BE49-F238E27FC236}">
                <a16:creationId xmlns:a16="http://schemas.microsoft.com/office/drawing/2014/main" id="{2678D787-F2DC-46FA-951C-8672DAF86445}"/>
              </a:ext>
            </a:extLst>
          </p:cNvPr>
          <p:cNvSpPr/>
          <p:nvPr/>
        </p:nvSpPr>
        <p:spPr>
          <a:xfrm rot="19638671">
            <a:off x="7393090" y="1070887"/>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Segoe UI Light" panose="020B0502040204020203" pitchFamily="34" charset="0"/>
                <a:cs typeface="Segoe UI Light" panose="020B0502040204020203" pitchFamily="34" charset="0"/>
              </a:rPr>
              <a:t>Freedom &amp; Corruption</a:t>
            </a:r>
          </a:p>
        </p:txBody>
      </p:sp>
      <p:sp>
        <p:nvSpPr>
          <p:cNvPr id="21" name="Rechteck 20">
            <a:extLst>
              <a:ext uri="{FF2B5EF4-FFF2-40B4-BE49-F238E27FC236}">
                <a16:creationId xmlns:a16="http://schemas.microsoft.com/office/drawing/2014/main" id="{855F2D2B-BDC9-4851-BF21-2F24C904C2D7}"/>
              </a:ext>
            </a:extLst>
          </p:cNvPr>
          <p:cNvSpPr/>
          <p:nvPr/>
        </p:nvSpPr>
        <p:spPr>
          <a:xfrm rot="19648419">
            <a:off x="7742317" y="1222507"/>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Segoe UI Light" panose="020B0502040204020203" pitchFamily="34" charset="0"/>
                <a:cs typeface="Segoe UI Light" panose="020B0502040204020203" pitchFamily="34" charset="0"/>
              </a:rPr>
              <a:t>Air Pollution</a:t>
            </a:r>
          </a:p>
        </p:txBody>
      </p:sp>
      <p:sp>
        <p:nvSpPr>
          <p:cNvPr id="22" name="Textfeld 21">
            <a:extLst>
              <a:ext uri="{FF2B5EF4-FFF2-40B4-BE49-F238E27FC236}">
                <a16:creationId xmlns:a16="http://schemas.microsoft.com/office/drawing/2014/main" id="{FC9C7013-4D6A-42DE-9B27-4F6A18C729AB}"/>
              </a:ext>
            </a:extLst>
          </p:cNvPr>
          <p:cNvSpPr txBox="1"/>
          <p:nvPr/>
        </p:nvSpPr>
        <p:spPr>
          <a:xfrm>
            <a:off x="542596" y="1882379"/>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Scree Plot</a:t>
            </a:r>
            <a:endParaRPr lang="en-GB" b="1" dirty="0">
              <a:latin typeface="Segoe UI Light" panose="020B0502040204020203" pitchFamily="34" charset="0"/>
              <a:cs typeface="Segoe UI Light" panose="020B0502040204020203" pitchFamily="34" charset="0"/>
            </a:endParaRPr>
          </a:p>
        </p:txBody>
      </p:sp>
      <p:sp>
        <p:nvSpPr>
          <p:cNvPr id="23" name="Textfeld 22">
            <a:extLst>
              <a:ext uri="{FF2B5EF4-FFF2-40B4-BE49-F238E27FC236}">
                <a16:creationId xmlns:a16="http://schemas.microsoft.com/office/drawing/2014/main" id="{41EB125C-B419-46A1-9ACD-7ABFAE1043CA}"/>
              </a:ext>
            </a:extLst>
          </p:cNvPr>
          <p:cNvSpPr txBox="1"/>
          <p:nvPr/>
        </p:nvSpPr>
        <p:spPr>
          <a:xfrm>
            <a:off x="5438886" y="1366552"/>
            <a:ext cx="1525961"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Loadings</a:t>
            </a:r>
            <a:endParaRPr lang="en-GB" b="1" dirty="0">
              <a:latin typeface="Segoe UI Light" panose="020B0502040204020203" pitchFamily="34" charset="0"/>
              <a:cs typeface="Segoe UI Light" panose="020B0502040204020203" pitchFamily="34" charset="0"/>
            </a:endParaRPr>
          </a:p>
        </p:txBody>
      </p:sp>
      <p:pic>
        <p:nvPicPr>
          <p:cNvPr id="24" name="Grafik 23">
            <a:extLst>
              <a:ext uri="{FF2B5EF4-FFF2-40B4-BE49-F238E27FC236}">
                <a16:creationId xmlns:a16="http://schemas.microsoft.com/office/drawing/2014/main" id="{FFD90510-6B60-483A-BC70-6BD51622A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5016" y="1940650"/>
            <a:ext cx="1630202" cy="2608323"/>
          </a:xfrm>
          <a:prstGeom prst="rect">
            <a:avLst/>
          </a:prstGeom>
        </p:spPr>
      </p:pic>
      <p:sp>
        <p:nvSpPr>
          <p:cNvPr id="25" name="Textfeld 24">
            <a:extLst>
              <a:ext uri="{FF2B5EF4-FFF2-40B4-BE49-F238E27FC236}">
                <a16:creationId xmlns:a16="http://schemas.microsoft.com/office/drawing/2014/main" id="{F2855425-D507-4927-A55A-34C4A6B72CEC}"/>
              </a:ext>
            </a:extLst>
          </p:cNvPr>
          <p:cNvSpPr txBox="1"/>
          <p:nvPr/>
        </p:nvSpPr>
        <p:spPr>
          <a:xfrm>
            <a:off x="9325401" y="1619765"/>
            <a:ext cx="13695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FA Scree Plot</a:t>
            </a:r>
            <a:endParaRPr lang="en-GB" b="1" dirty="0">
              <a:latin typeface="Segoe UI Light" panose="020B0502040204020203" pitchFamily="34" charset="0"/>
              <a:cs typeface="Segoe UI Light" panose="020B0502040204020203" pitchFamily="34" charset="0"/>
            </a:endParaRPr>
          </a:p>
        </p:txBody>
      </p:sp>
      <p:sp>
        <p:nvSpPr>
          <p:cNvPr id="26" name="Textfeld 25">
            <a:extLst>
              <a:ext uri="{FF2B5EF4-FFF2-40B4-BE49-F238E27FC236}">
                <a16:creationId xmlns:a16="http://schemas.microsoft.com/office/drawing/2014/main" id="{468CD5DB-4B5A-4F5F-AEEB-EE6B41A7F158}"/>
              </a:ext>
            </a:extLst>
          </p:cNvPr>
          <p:cNvSpPr txBox="1"/>
          <p:nvPr/>
        </p:nvSpPr>
        <p:spPr>
          <a:xfrm rot="16200000">
            <a:off x="8723714" y="3094148"/>
            <a:ext cx="2139996" cy="253916"/>
          </a:xfrm>
          <a:prstGeom prst="rect">
            <a:avLst/>
          </a:prstGeom>
          <a:noFill/>
        </p:spPr>
        <p:txBody>
          <a:bodyPr wrap="square" rtlCol="0">
            <a:spAutoFit/>
          </a:bodyPr>
          <a:lstStyle/>
          <a:p>
            <a:r>
              <a:rPr lang="en-GB" sz="900" b="1" dirty="0">
                <a:latin typeface="Segoe UI Light" panose="020B0502040204020203" pitchFamily="34" charset="0"/>
                <a:cs typeface="Segoe UI Light" panose="020B0502040204020203" pitchFamily="34" charset="0"/>
              </a:rPr>
              <a:t>Country</a:t>
            </a:r>
            <a:r>
              <a:rPr lang="en-GB" sz="1050" b="1" dirty="0"/>
              <a:t> </a:t>
            </a:r>
            <a:r>
              <a:rPr lang="en-GB" sz="900" b="1" dirty="0">
                <a:latin typeface="Segoe UI Light" panose="020B0502040204020203" pitchFamily="34" charset="0"/>
                <a:cs typeface="Segoe UI Light" panose="020B0502040204020203" pitchFamily="34" charset="0"/>
              </a:rPr>
              <a:t>Development</a:t>
            </a:r>
          </a:p>
        </p:txBody>
      </p:sp>
      <p:sp>
        <p:nvSpPr>
          <p:cNvPr id="27" name="Textfeld 26">
            <a:extLst>
              <a:ext uri="{FF2B5EF4-FFF2-40B4-BE49-F238E27FC236}">
                <a16:creationId xmlns:a16="http://schemas.microsoft.com/office/drawing/2014/main" id="{DA5402F7-90C5-4F96-B60F-AA3B3B2A3BA6}"/>
              </a:ext>
            </a:extLst>
          </p:cNvPr>
          <p:cNvSpPr txBox="1"/>
          <p:nvPr/>
        </p:nvSpPr>
        <p:spPr>
          <a:xfrm rot="16200000">
            <a:off x="9652412" y="3578676"/>
            <a:ext cx="1194022" cy="230832"/>
          </a:xfrm>
          <a:prstGeom prst="rect">
            <a:avLst/>
          </a:prstGeom>
          <a:noFill/>
        </p:spPr>
        <p:txBody>
          <a:bodyPr wrap="square" rtlCol="0">
            <a:spAutoFit/>
          </a:bodyPr>
          <a:lstStyle/>
          <a:p>
            <a:r>
              <a:rPr lang="en-GB" sz="900" b="1" dirty="0">
                <a:latin typeface="Segoe UI Light" panose="020B0502040204020203" pitchFamily="34" charset="0"/>
                <a:cs typeface="Segoe UI Light" panose="020B0502040204020203" pitchFamily="34" charset="0"/>
              </a:rPr>
              <a:t>Quality of Life</a:t>
            </a:r>
          </a:p>
        </p:txBody>
      </p:sp>
      <p:sp>
        <p:nvSpPr>
          <p:cNvPr id="28" name="Textfeld 27">
            <a:extLst>
              <a:ext uri="{FF2B5EF4-FFF2-40B4-BE49-F238E27FC236}">
                <a16:creationId xmlns:a16="http://schemas.microsoft.com/office/drawing/2014/main" id="{80590286-CF09-42D6-94FE-AB269C792771}"/>
              </a:ext>
            </a:extLst>
          </p:cNvPr>
          <p:cNvSpPr txBox="1"/>
          <p:nvPr/>
        </p:nvSpPr>
        <p:spPr>
          <a:xfrm rot="16200000">
            <a:off x="10394296" y="3857549"/>
            <a:ext cx="636278" cy="230832"/>
          </a:xfrm>
          <a:prstGeom prst="rect">
            <a:avLst/>
          </a:prstGeom>
          <a:noFill/>
        </p:spPr>
        <p:txBody>
          <a:bodyPr wrap="square" rtlCol="0">
            <a:spAutoFit/>
          </a:bodyPr>
          <a:lstStyle/>
          <a:p>
            <a:r>
              <a:rPr lang="en-GB" sz="900" b="1" dirty="0">
                <a:latin typeface="Segoe UI Light" panose="020B0502040204020203" pitchFamily="34" charset="0"/>
                <a:cs typeface="Segoe UI Light" panose="020B0502040204020203" pitchFamily="34" charset="0"/>
              </a:rPr>
              <a:t>Freedom</a:t>
            </a:r>
          </a:p>
        </p:txBody>
      </p:sp>
      <p:pic>
        <p:nvPicPr>
          <p:cNvPr id="29" name="Grafik 28">
            <a:extLst>
              <a:ext uri="{FF2B5EF4-FFF2-40B4-BE49-F238E27FC236}">
                <a16:creationId xmlns:a16="http://schemas.microsoft.com/office/drawing/2014/main" id="{56A1A658-8968-4F7E-BED9-BBBDB164568F}"/>
              </a:ext>
            </a:extLst>
          </p:cNvPr>
          <p:cNvPicPr>
            <a:picLocks noChangeAspect="1"/>
          </p:cNvPicPr>
          <p:nvPr/>
        </p:nvPicPr>
        <p:blipFill rotWithShape="1">
          <a:blip r:embed="rId7">
            <a:extLst>
              <a:ext uri="{28A0092B-C50C-407E-A947-70E740481C1C}">
                <a14:useLocalDpi xmlns:a14="http://schemas.microsoft.com/office/drawing/2010/main" val="0"/>
              </a:ext>
            </a:extLst>
          </a:blip>
          <a:srcRect t="8805" r="21487"/>
          <a:stretch/>
        </p:blipFill>
        <p:spPr>
          <a:xfrm>
            <a:off x="10827851" y="5868311"/>
            <a:ext cx="3841024" cy="4022168"/>
          </a:xfrm>
          <a:prstGeom prst="rect">
            <a:avLst/>
          </a:prstGeom>
        </p:spPr>
      </p:pic>
      <p:pic>
        <p:nvPicPr>
          <p:cNvPr id="30" name="Grafik 29">
            <a:extLst>
              <a:ext uri="{FF2B5EF4-FFF2-40B4-BE49-F238E27FC236}">
                <a16:creationId xmlns:a16="http://schemas.microsoft.com/office/drawing/2014/main" id="{1AF89093-1CF5-41DE-90EE-B7BFE9808EF3}"/>
              </a:ext>
            </a:extLst>
          </p:cNvPr>
          <p:cNvPicPr>
            <a:picLocks noChangeAspect="1"/>
          </p:cNvPicPr>
          <p:nvPr/>
        </p:nvPicPr>
        <p:blipFill rotWithShape="1">
          <a:blip r:embed="rId7">
            <a:extLst>
              <a:ext uri="{28A0092B-C50C-407E-A947-70E740481C1C}">
                <a14:useLocalDpi xmlns:a14="http://schemas.microsoft.com/office/drawing/2010/main" val="0"/>
              </a:ext>
            </a:extLst>
          </a:blip>
          <a:srcRect l="79517" t="36721" b="37742"/>
          <a:stretch/>
        </p:blipFill>
        <p:spPr>
          <a:xfrm>
            <a:off x="10827852" y="8406919"/>
            <a:ext cx="1164139" cy="1308462"/>
          </a:xfrm>
          <a:prstGeom prst="rect">
            <a:avLst/>
          </a:prstGeom>
        </p:spPr>
      </p:pic>
      <p:sp>
        <p:nvSpPr>
          <p:cNvPr id="31" name="Rechteck: abgerundete Ecken 30">
            <a:hlinkClick r:id="rId8" action="ppaction://hlinkpres?slideindex=1&amp;slidetitle="/>
            <a:extLst>
              <a:ext uri="{FF2B5EF4-FFF2-40B4-BE49-F238E27FC236}">
                <a16:creationId xmlns:a16="http://schemas.microsoft.com/office/drawing/2014/main" id="{22A224E7-26E1-4E61-BA7D-B53919F9127C}"/>
              </a:ext>
            </a:extLst>
          </p:cNvPr>
          <p:cNvSpPr/>
          <p:nvPr/>
        </p:nvSpPr>
        <p:spPr>
          <a:xfrm>
            <a:off x="257506" y="737187"/>
            <a:ext cx="14604337"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2" name="Rechteck: abgerundete Ecken 31">
            <a:extLst>
              <a:ext uri="{FF2B5EF4-FFF2-40B4-BE49-F238E27FC236}">
                <a16:creationId xmlns:a16="http://schemas.microsoft.com/office/drawing/2014/main" id="{3341F24B-3B9B-40E7-983C-9C9BF6738066}"/>
              </a:ext>
            </a:extLst>
          </p:cNvPr>
          <p:cNvSpPr/>
          <p:nvPr/>
        </p:nvSpPr>
        <p:spPr>
          <a:xfrm>
            <a:off x="946282" y="53567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grpSp>
        <p:nvGrpSpPr>
          <p:cNvPr id="33" name="Gruppieren 32">
            <a:extLst>
              <a:ext uri="{FF2B5EF4-FFF2-40B4-BE49-F238E27FC236}">
                <a16:creationId xmlns:a16="http://schemas.microsoft.com/office/drawing/2014/main" id="{D6FDFD7F-F7AB-4DB1-93C7-E4AD6BE68C22}"/>
              </a:ext>
            </a:extLst>
          </p:cNvPr>
          <p:cNvGrpSpPr/>
          <p:nvPr/>
        </p:nvGrpSpPr>
        <p:grpSpPr>
          <a:xfrm>
            <a:off x="11051331" y="1542928"/>
            <a:ext cx="3323160" cy="2970044"/>
            <a:chOff x="6823474" y="5540934"/>
            <a:chExt cx="3323160" cy="2970044"/>
          </a:xfrm>
        </p:grpSpPr>
        <p:cxnSp>
          <p:nvCxnSpPr>
            <p:cNvPr id="34" name="Gerade Verbindung mit Pfeil 33">
              <a:extLst>
                <a:ext uri="{FF2B5EF4-FFF2-40B4-BE49-F238E27FC236}">
                  <a16:creationId xmlns:a16="http://schemas.microsoft.com/office/drawing/2014/main" id="{BFD952EF-1CD5-4076-B9B5-5949D1E60210}"/>
                </a:ext>
              </a:extLst>
            </p:cNvPr>
            <p:cNvCxnSpPr>
              <a:cxnSpLocks/>
              <a:endCxn id="35" idx="1"/>
            </p:cNvCxnSpPr>
            <p:nvPr/>
          </p:nvCxnSpPr>
          <p:spPr>
            <a:xfrm>
              <a:off x="8814816" y="5669280"/>
              <a:ext cx="930746" cy="737946"/>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5" name="Rechteck 34">
              <a:extLst>
                <a:ext uri="{FF2B5EF4-FFF2-40B4-BE49-F238E27FC236}">
                  <a16:creationId xmlns:a16="http://schemas.microsoft.com/office/drawing/2014/main" id="{077F9FA9-9954-4DEB-9F68-5C48A9FF73DA}"/>
                </a:ext>
              </a:extLst>
            </p:cNvPr>
            <p:cNvSpPr/>
            <p:nvPr/>
          </p:nvSpPr>
          <p:spPr>
            <a:xfrm>
              <a:off x="9745562" y="6284115"/>
              <a:ext cx="381836" cy="2462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GB" sz="1000" dirty="0">
                  <a:latin typeface="Segoe UI Light" panose="020B0502040204020203" pitchFamily="34" charset="0"/>
                  <a:cs typeface="Segoe UI Light" panose="020B0502040204020203" pitchFamily="34" charset="0"/>
                </a:rPr>
                <a:t>RC1</a:t>
              </a:r>
              <a:endParaRPr lang="en-GB" dirty="0"/>
            </a:p>
          </p:txBody>
        </p:sp>
        <p:cxnSp>
          <p:nvCxnSpPr>
            <p:cNvPr id="36" name="Gerade Verbindung mit Pfeil 35">
              <a:extLst>
                <a:ext uri="{FF2B5EF4-FFF2-40B4-BE49-F238E27FC236}">
                  <a16:creationId xmlns:a16="http://schemas.microsoft.com/office/drawing/2014/main" id="{79C10B18-68FA-4988-BB9D-E5E64A7EE0F3}"/>
                </a:ext>
              </a:extLst>
            </p:cNvPr>
            <p:cNvCxnSpPr>
              <a:cxnSpLocks/>
              <a:endCxn id="35" idx="1"/>
            </p:cNvCxnSpPr>
            <p:nvPr/>
          </p:nvCxnSpPr>
          <p:spPr>
            <a:xfrm>
              <a:off x="8814816" y="5823679"/>
              <a:ext cx="930746" cy="583547"/>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Gerade Verbindung mit Pfeil 36">
              <a:extLst>
                <a:ext uri="{FF2B5EF4-FFF2-40B4-BE49-F238E27FC236}">
                  <a16:creationId xmlns:a16="http://schemas.microsoft.com/office/drawing/2014/main" id="{8A69D212-BCC3-489F-B154-0D1D0EFE5A16}"/>
                </a:ext>
              </a:extLst>
            </p:cNvPr>
            <p:cNvCxnSpPr>
              <a:cxnSpLocks/>
              <a:endCxn id="35" idx="1"/>
            </p:cNvCxnSpPr>
            <p:nvPr/>
          </p:nvCxnSpPr>
          <p:spPr>
            <a:xfrm>
              <a:off x="8814816" y="5981075"/>
              <a:ext cx="930746" cy="426151"/>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38" name="Textfeld 37">
              <a:extLst>
                <a:ext uri="{FF2B5EF4-FFF2-40B4-BE49-F238E27FC236}">
                  <a16:creationId xmlns:a16="http://schemas.microsoft.com/office/drawing/2014/main" id="{CC2D3E9B-95EB-4A1C-A37B-BB5B8BADF2B6}"/>
                </a:ext>
              </a:extLst>
            </p:cNvPr>
            <p:cNvSpPr txBox="1"/>
            <p:nvPr/>
          </p:nvSpPr>
          <p:spPr>
            <a:xfrm>
              <a:off x="6823474" y="5540934"/>
              <a:ext cx="1991342" cy="2970044"/>
            </a:xfrm>
            <a:prstGeom prst="rect">
              <a:avLst/>
            </a:prstGeom>
            <a:noFill/>
          </p:spPr>
          <p:txBody>
            <a:bodyPr wrap="square" rtlCol="0">
              <a:spAutoFit/>
            </a:bodyPr>
            <a:lstStyle/>
            <a:p>
              <a:pPr algn="r"/>
              <a:r>
                <a:rPr lang="en-GB" sz="1100" dirty="0">
                  <a:latin typeface="Segoe UI Light" panose="020B0502040204020203" pitchFamily="34" charset="0"/>
                  <a:cs typeface="Segoe UI Light" panose="020B0502040204020203" pitchFamily="34" charset="0"/>
                </a:rPr>
                <a:t>Child Mortality</a:t>
              </a:r>
            </a:p>
            <a:p>
              <a:pPr algn="r"/>
              <a:r>
                <a:rPr lang="en-GB" sz="1100" dirty="0">
                  <a:latin typeface="Segoe UI Light" panose="020B0502040204020203" pitchFamily="34" charset="0"/>
                  <a:cs typeface="Segoe UI Light" panose="020B0502040204020203" pitchFamily="34" charset="0"/>
                </a:rPr>
                <a:t>Birth Rate</a:t>
              </a:r>
            </a:p>
            <a:p>
              <a:pPr algn="r"/>
              <a:r>
                <a:rPr lang="en-GB" sz="1100" dirty="0">
                  <a:latin typeface="Segoe UI Light" panose="020B0502040204020203" pitchFamily="34" charset="0"/>
                  <a:cs typeface="Segoe UI Light" panose="020B0502040204020203" pitchFamily="34" charset="0"/>
                </a:rPr>
                <a:t>Health Life Expectancy</a:t>
              </a:r>
            </a:p>
            <a:p>
              <a:pPr algn="r"/>
              <a:r>
                <a:rPr lang="en-GB" sz="1100" dirty="0">
                  <a:latin typeface="Segoe UI Light" panose="020B0502040204020203" pitchFamily="34" charset="0"/>
                  <a:cs typeface="Segoe UI Light" panose="020B0502040204020203" pitchFamily="34" charset="0"/>
                </a:rPr>
                <a:t>Automotive Mortality</a:t>
              </a:r>
            </a:p>
            <a:p>
              <a:pPr algn="r"/>
              <a:r>
                <a:rPr lang="en-GB" sz="1100" dirty="0">
                  <a:latin typeface="Segoe UI Light" panose="020B0502040204020203" pitchFamily="34" charset="0"/>
                  <a:cs typeface="Segoe UI Light" panose="020B0502040204020203" pitchFamily="34" charset="0"/>
                </a:rPr>
                <a:t>Electricity Access</a:t>
              </a:r>
            </a:p>
            <a:p>
              <a:pPr algn="r"/>
              <a:r>
                <a:rPr lang="en-GB" sz="1100" dirty="0">
                  <a:latin typeface="Segoe UI Light" panose="020B0502040204020203" pitchFamily="34" charset="0"/>
                  <a:cs typeface="Segoe UI Light" panose="020B0502040204020203" pitchFamily="34" charset="0"/>
                </a:rPr>
                <a:t>Clean Water</a:t>
              </a:r>
            </a:p>
            <a:p>
              <a:pPr algn="r"/>
              <a:r>
                <a:rPr lang="en-GB" sz="1100" dirty="0">
                  <a:latin typeface="Segoe UI Light" panose="020B0502040204020203" pitchFamily="34" charset="0"/>
                  <a:cs typeface="Segoe UI Light" panose="020B0502040204020203" pitchFamily="34" charset="0"/>
                </a:rPr>
                <a:t>Internet Usage</a:t>
              </a:r>
            </a:p>
            <a:p>
              <a:pPr algn="r"/>
              <a:r>
                <a:rPr lang="en-GB" sz="1100" dirty="0">
                  <a:latin typeface="Segoe UI Light" panose="020B0502040204020203" pitchFamily="34" charset="0"/>
                  <a:cs typeface="Segoe UI Light" panose="020B0502040204020203" pitchFamily="34" charset="0"/>
                </a:rPr>
                <a:t>Entrepreneurship Cost</a:t>
              </a:r>
            </a:p>
            <a:p>
              <a:pPr algn="r"/>
              <a:r>
                <a:rPr lang="en-GB" sz="1100" dirty="0">
                  <a:latin typeface="Segoe UI Light" panose="020B0502040204020203" pitchFamily="34" charset="0"/>
                  <a:cs typeface="Segoe UI Light" panose="020B0502040204020203" pitchFamily="34" charset="0"/>
                </a:rPr>
                <a:t>Economy GDP per Capita</a:t>
              </a:r>
            </a:p>
            <a:p>
              <a:pPr algn="r"/>
              <a:r>
                <a:rPr lang="en-GB" sz="1100" dirty="0">
                  <a:latin typeface="Segoe UI Light" panose="020B0502040204020203" pitchFamily="34" charset="0"/>
                  <a:cs typeface="Segoe UI Light" panose="020B0502040204020203" pitchFamily="34" charset="0"/>
                </a:rPr>
                <a:t>Air Pollution</a:t>
              </a:r>
            </a:p>
            <a:p>
              <a:pPr algn="r"/>
              <a:r>
                <a:rPr lang="en-GB" sz="1100" dirty="0">
                  <a:latin typeface="Segoe UI Light" panose="020B0502040204020203" pitchFamily="34" charset="0"/>
                  <a:cs typeface="Segoe UI Light" panose="020B0502040204020203" pitchFamily="34" charset="0"/>
                </a:rPr>
                <a:t>Family</a:t>
              </a:r>
            </a:p>
            <a:p>
              <a:pPr algn="r"/>
              <a:r>
                <a:rPr lang="en-GB" sz="1100" dirty="0">
                  <a:latin typeface="Segoe UI Light" panose="020B0502040204020203" pitchFamily="34" charset="0"/>
                  <a:cs typeface="Segoe UI Light" panose="020B0502040204020203" pitchFamily="34" charset="0"/>
                </a:rPr>
                <a:t>Infant Immunization Measles</a:t>
              </a:r>
            </a:p>
            <a:p>
              <a:pPr algn="r"/>
              <a:r>
                <a:rPr lang="en-GB" sz="1100" dirty="0">
                  <a:latin typeface="Segoe UI Light" panose="020B0502040204020203" pitchFamily="34" charset="0"/>
                  <a:cs typeface="Segoe UI Light" panose="020B0502040204020203" pitchFamily="34" charset="0"/>
                </a:rPr>
                <a:t>Obesity</a:t>
              </a:r>
            </a:p>
            <a:p>
              <a:pPr algn="r"/>
              <a:r>
                <a:rPr lang="en-GB" sz="1100" dirty="0">
                  <a:latin typeface="Segoe UI Light" panose="020B0502040204020203" pitchFamily="34" charset="0"/>
                  <a:cs typeface="Segoe UI Light" panose="020B0502040204020203" pitchFamily="34" charset="0"/>
                </a:rPr>
                <a:t>Urban Population</a:t>
              </a:r>
            </a:p>
            <a:p>
              <a:pPr algn="r"/>
              <a:r>
                <a:rPr lang="en-GB" sz="1100" dirty="0">
                  <a:latin typeface="Segoe UI Light" panose="020B0502040204020203" pitchFamily="34" charset="0"/>
                  <a:cs typeface="Segoe UI Light" panose="020B0502040204020203" pitchFamily="34" charset="0"/>
                </a:rPr>
                <a:t>Cellular Subscriber</a:t>
              </a:r>
            </a:p>
            <a:p>
              <a:pPr algn="r"/>
              <a:r>
                <a:rPr lang="en-GB" sz="1100" dirty="0">
                  <a:latin typeface="Segoe UI Light" panose="020B0502040204020203" pitchFamily="34" charset="0"/>
                  <a:cs typeface="Segoe UI Light" panose="020B0502040204020203" pitchFamily="34" charset="0"/>
                </a:rPr>
                <a:t>Freedom</a:t>
              </a:r>
            </a:p>
            <a:p>
              <a:pPr algn="r"/>
              <a:r>
                <a:rPr lang="en-GB" sz="1100" dirty="0">
                  <a:latin typeface="Segoe UI Light" panose="020B0502040204020203" pitchFamily="34" charset="0"/>
                  <a:cs typeface="Segoe UI Light" panose="020B0502040204020203" pitchFamily="34" charset="0"/>
                </a:rPr>
                <a:t>Trust Government (Corruption)</a:t>
              </a:r>
            </a:p>
          </p:txBody>
        </p:sp>
        <p:sp>
          <p:nvSpPr>
            <p:cNvPr id="39" name="Textfeld 38">
              <a:extLst>
                <a:ext uri="{FF2B5EF4-FFF2-40B4-BE49-F238E27FC236}">
                  <a16:creationId xmlns:a16="http://schemas.microsoft.com/office/drawing/2014/main" id="{D50766B6-349B-425C-B51E-C4ADAB877DB3}"/>
                </a:ext>
              </a:extLst>
            </p:cNvPr>
            <p:cNvSpPr txBox="1"/>
            <p:nvPr/>
          </p:nvSpPr>
          <p:spPr>
            <a:xfrm>
              <a:off x="8814816" y="5700569"/>
              <a:ext cx="381835" cy="200055"/>
            </a:xfrm>
            <a:prstGeom prst="rect">
              <a:avLst/>
            </a:prstGeom>
            <a:noFill/>
            <a:ln>
              <a:noFill/>
            </a:ln>
          </p:spPr>
          <p:txBody>
            <a:bodyPr wrap="square" rtlCol="0">
              <a:spAutoFit/>
            </a:bodyPr>
            <a:lstStyle/>
            <a:p>
              <a:r>
                <a:rPr lang="en-GB" sz="700" dirty="0">
                  <a:solidFill>
                    <a:srgbClr val="C00000"/>
                  </a:solidFill>
                </a:rPr>
                <a:t>-0.9</a:t>
              </a:r>
            </a:p>
          </p:txBody>
        </p:sp>
        <p:sp>
          <p:nvSpPr>
            <p:cNvPr id="40" name="Textfeld 39">
              <a:extLst>
                <a:ext uri="{FF2B5EF4-FFF2-40B4-BE49-F238E27FC236}">
                  <a16:creationId xmlns:a16="http://schemas.microsoft.com/office/drawing/2014/main" id="{051361AF-BBF6-47AE-983A-BAB1480215B6}"/>
                </a:ext>
              </a:extLst>
            </p:cNvPr>
            <p:cNvSpPr txBox="1"/>
            <p:nvPr/>
          </p:nvSpPr>
          <p:spPr>
            <a:xfrm>
              <a:off x="8814816" y="5822643"/>
              <a:ext cx="381835" cy="200055"/>
            </a:xfrm>
            <a:prstGeom prst="rect">
              <a:avLst/>
            </a:prstGeom>
            <a:noFill/>
            <a:ln>
              <a:noFill/>
            </a:ln>
          </p:spPr>
          <p:txBody>
            <a:bodyPr wrap="square" rtlCol="0">
              <a:spAutoFit/>
            </a:bodyPr>
            <a:lstStyle/>
            <a:p>
              <a:r>
                <a:rPr lang="en-GB" sz="700" dirty="0">
                  <a:solidFill>
                    <a:srgbClr val="C00000"/>
                  </a:solidFill>
                </a:rPr>
                <a:t>-0.8</a:t>
              </a:r>
            </a:p>
          </p:txBody>
        </p:sp>
        <p:sp>
          <p:nvSpPr>
            <p:cNvPr id="41" name="Textfeld 40">
              <a:extLst>
                <a:ext uri="{FF2B5EF4-FFF2-40B4-BE49-F238E27FC236}">
                  <a16:creationId xmlns:a16="http://schemas.microsoft.com/office/drawing/2014/main" id="{14E08932-CDAF-457F-83EB-963DA47581A4}"/>
                </a:ext>
              </a:extLst>
            </p:cNvPr>
            <p:cNvSpPr txBox="1"/>
            <p:nvPr/>
          </p:nvSpPr>
          <p:spPr>
            <a:xfrm>
              <a:off x="8814815" y="5954995"/>
              <a:ext cx="381835" cy="200055"/>
            </a:xfrm>
            <a:prstGeom prst="rect">
              <a:avLst/>
            </a:prstGeom>
            <a:noFill/>
            <a:ln>
              <a:noFill/>
            </a:ln>
          </p:spPr>
          <p:txBody>
            <a:bodyPr wrap="square" rtlCol="0">
              <a:spAutoFit/>
            </a:bodyPr>
            <a:lstStyle/>
            <a:p>
              <a:r>
                <a:rPr lang="en-GB" sz="700" dirty="0"/>
                <a:t> 0.8</a:t>
              </a:r>
            </a:p>
          </p:txBody>
        </p:sp>
        <p:cxnSp>
          <p:nvCxnSpPr>
            <p:cNvPr id="42" name="Gerade Verbindung mit Pfeil 41">
              <a:extLst>
                <a:ext uri="{FF2B5EF4-FFF2-40B4-BE49-F238E27FC236}">
                  <a16:creationId xmlns:a16="http://schemas.microsoft.com/office/drawing/2014/main" id="{17838659-AAAC-44A0-A233-AADEB29AA206}"/>
                </a:ext>
              </a:extLst>
            </p:cNvPr>
            <p:cNvCxnSpPr>
              <a:cxnSpLocks/>
              <a:endCxn id="35" idx="1"/>
            </p:cNvCxnSpPr>
            <p:nvPr/>
          </p:nvCxnSpPr>
          <p:spPr>
            <a:xfrm>
              <a:off x="8814814" y="6177008"/>
              <a:ext cx="930748" cy="23021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DEC6D85F-9633-4F4E-961F-47905AC2EF84}"/>
                </a:ext>
              </a:extLst>
            </p:cNvPr>
            <p:cNvCxnSpPr>
              <a:cxnSpLocks/>
              <a:endCxn id="35" idx="1"/>
            </p:cNvCxnSpPr>
            <p:nvPr/>
          </p:nvCxnSpPr>
          <p:spPr>
            <a:xfrm>
              <a:off x="8814813" y="6308413"/>
              <a:ext cx="930749" cy="98813"/>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Gerade Verbindung mit Pfeil 43">
              <a:extLst>
                <a:ext uri="{FF2B5EF4-FFF2-40B4-BE49-F238E27FC236}">
                  <a16:creationId xmlns:a16="http://schemas.microsoft.com/office/drawing/2014/main" id="{2690DF5B-C68B-46A4-8DB8-E6180BCB6149}"/>
                </a:ext>
              </a:extLst>
            </p:cNvPr>
            <p:cNvCxnSpPr>
              <a:cxnSpLocks/>
              <a:endCxn id="35" idx="1"/>
            </p:cNvCxnSpPr>
            <p:nvPr/>
          </p:nvCxnSpPr>
          <p:spPr>
            <a:xfrm flipV="1">
              <a:off x="8814813" y="6407226"/>
              <a:ext cx="930749" cy="100206"/>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2CDD6B07-DD7C-4219-A229-BE0FF207D8EB}"/>
                </a:ext>
              </a:extLst>
            </p:cNvPr>
            <p:cNvCxnSpPr>
              <a:cxnSpLocks/>
              <a:endCxn id="35" idx="1"/>
            </p:cNvCxnSpPr>
            <p:nvPr/>
          </p:nvCxnSpPr>
          <p:spPr>
            <a:xfrm flipV="1">
              <a:off x="8814813" y="6407226"/>
              <a:ext cx="930749" cy="285716"/>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Gerade Verbindung mit Pfeil 45">
              <a:extLst>
                <a:ext uri="{FF2B5EF4-FFF2-40B4-BE49-F238E27FC236}">
                  <a16:creationId xmlns:a16="http://schemas.microsoft.com/office/drawing/2014/main" id="{CC54CDEC-2CA2-4AE6-B492-823373D8F07A}"/>
                </a:ext>
              </a:extLst>
            </p:cNvPr>
            <p:cNvCxnSpPr>
              <a:cxnSpLocks/>
              <a:endCxn id="35" idx="1"/>
            </p:cNvCxnSpPr>
            <p:nvPr/>
          </p:nvCxnSpPr>
          <p:spPr>
            <a:xfrm flipV="1">
              <a:off x="8814812" y="6407226"/>
              <a:ext cx="930750" cy="42615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3DF19E32-4919-4DB4-ABA2-E2A410D7E2D7}"/>
                </a:ext>
              </a:extLst>
            </p:cNvPr>
            <p:cNvCxnSpPr>
              <a:cxnSpLocks/>
              <a:endCxn id="35" idx="1"/>
            </p:cNvCxnSpPr>
            <p:nvPr/>
          </p:nvCxnSpPr>
          <p:spPr>
            <a:xfrm flipV="1">
              <a:off x="8814811" y="6407226"/>
              <a:ext cx="930751" cy="7622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8" name="Gerade Verbindung mit Pfeil 47">
              <a:extLst>
                <a:ext uri="{FF2B5EF4-FFF2-40B4-BE49-F238E27FC236}">
                  <a16:creationId xmlns:a16="http://schemas.microsoft.com/office/drawing/2014/main" id="{DA2F137F-DFFC-4AE8-8A82-1B7629C50CC1}"/>
                </a:ext>
              </a:extLst>
            </p:cNvPr>
            <p:cNvCxnSpPr>
              <a:cxnSpLocks/>
              <a:stCxn id="38" idx="3"/>
              <a:endCxn id="35" idx="1"/>
            </p:cNvCxnSpPr>
            <p:nvPr/>
          </p:nvCxnSpPr>
          <p:spPr>
            <a:xfrm flipV="1">
              <a:off x="8814816" y="6407226"/>
              <a:ext cx="930746" cy="61873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9" name="Gerade Verbindung mit Pfeil 48">
              <a:extLst>
                <a:ext uri="{FF2B5EF4-FFF2-40B4-BE49-F238E27FC236}">
                  <a16:creationId xmlns:a16="http://schemas.microsoft.com/office/drawing/2014/main" id="{C266A06E-B087-4733-B993-21FE4ADE2D2F}"/>
                </a:ext>
              </a:extLst>
            </p:cNvPr>
            <p:cNvCxnSpPr>
              <a:cxnSpLocks/>
              <a:endCxn id="35" idx="1"/>
            </p:cNvCxnSpPr>
            <p:nvPr/>
          </p:nvCxnSpPr>
          <p:spPr>
            <a:xfrm flipV="1">
              <a:off x="8814810" y="6407226"/>
              <a:ext cx="930752" cy="932752"/>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50" name="Textfeld 49">
              <a:extLst>
                <a:ext uri="{FF2B5EF4-FFF2-40B4-BE49-F238E27FC236}">
                  <a16:creationId xmlns:a16="http://schemas.microsoft.com/office/drawing/2014/main" id="{86442C3A-B30E-466C-854E-081B33A3A149}"/>
                </a:ext>
              </a:extLst>
            </p:cNvPr>
            <p:cNvSpPr txBox="1"/>
            <p:nvPr/>
          </p:nvSpPr>
          <p:spPr>
            <a:xfrm>
              <a:off x="8814815" y="6103149"/>
              <a:ext cx="381835" cy="200055"/>
            </a:xfrm>
            <a:prstGeom prst="rect">
              <a:avLst/>
            </a:prstGeom>
            <a:noFill/>
            <a:ln>
              <a:noFill/>
            </a:ln>
          </p:spPr>
          <p:txBody>
            <a:bodyPr wrap="square" rtlCol="0">
              <a:spAutoFit/>
            </a:bodyPr>
            <a:lstStyle/>
            <a:p>
              <a:r>
                <a:rPr lang="en-GB" sz="700" dirty="0">
                  <a:solidFill>
                    <a:srgbClr val="C00000"/>
                  </a:solidFill>
                </a:rPr>
                <a:t>-0.8</a:t>
              </a:r>
            </a:p>
          </p:txBody>
        </p:sp>
        <p:sp>
          <p:nvSpPr>
            <p:cNvPr id="51" name="Textfeld 50">
              <a:extLst>
                <a:ext uri="{FF2B5EF4-FFF2-40B4-BE49-F238E27FC236}">
                  <a16:creationId xmlns:a16="http://schemas.microsoft.com/office/drawing/2014/main" id="{CE0E1A52-893D-451C-8B14-CE3CF4CD3D44}"/>
                </a:ext>
              </a:extLst>
            </p:cNvPr>
            <p:cNvSpPr txBox="1"/>
            <p:nvPr/>
          </p:nvSpPr>
          <p:spPr>
            <a:xfrm>
              <a:off x="8814809" y="6228909"/>
              <a:ext cx="381835" cy="200055"/>
            </a:xfrm>
            <a:prstGeom prst="rect">
              <a:avLst/>
            </a:prstGeom>
            <a:noFill/>
            <a:ln>
              <a:noFill/>
            </a:ln>
          </p:spPr>
          <p:txBody>
            <a:bodyPr wrap="square" rtlCol="0">
              <a:spAutoFit/>
            </a:bodyPr>
            <a:lstStyle/>
            <a:p>
              <a:r>
                <a:rPr lang="en-GB" sz="700" dirty="0"/>
                <a:t> 0.8</a:t>
              </a:r>
            </a:p>
          </p:txBody>
        </p:sp>
        <p:sp>
          <p:nvSpPr>
            <p:cNvPr id="52" name="Textfeld 51">
              <a:extLst>
                <a:ext uri="{FF2B5EF4-FFF2-40B4-BE49-F238E27FC236}">
                  <a16:creationId xmlns:a16="http://schemas.microsoft.com/office/drawing/2014/main" id="{DD031264-CC1E-436C-9E6A-A8A7723E6D0E}"/>
                </a:ext>
              </a:extLst>
            </p:cNvPr>
            <p:cNvSpPr txBox="1"/>
            <p:nvPr/>
          </p:nvSpPr>
          <p:spPr>
            <a:xfrm>
              <a:off x="8814809" y="6392453"/>
              <a:ext cx="381835" cy="200055"/>
            </a:xfrm>
            <a:prstGeom prst="rect">
              <a:avLst/>
            </a:prstGeom>
            <a:noFill/>
            <a:ln>
              <a:noFill/>
            </a:ln>
          </p:spPr>
          <p:txBody>
            <a:bodyPr wrap="square" rtlCol="0">
              <a:spAutoFit/>
            </a:bodyPr>
            <a:lstStyle/>
            <a:p>
              <a:r>
                <a:rPr lang="en-GB" sz="700" dirty="0"/>
                <a:t>-0.8</a:t>
              </a:r>
            </a:p>
          </p:txBody>
        </p:sp>
        <p:sp>
          <p:nvSpPr>
            <p:cNvPr id="53" name="Textfeld 52">
              <a:extLst>
                <a:ext uri="{FF2B5EF4-FFF2-40B4-BE49-F238E27FC236}">
                  <a16:creationId xmlns:a16="http://schemas.microsoft.com/office/drawing/2014/main" id="{D4CF8EA6-17C1-4D8C-9676-0D1150658827}"/>
                </a:ext>
              </a:extLst>
            </p:cNvPr>
            <p:cNvSpPr txBox="1"/>
            <p:nvPr/>
          </p:nvSpPr>
          <p:spPr>
            <a:xfrm>
              <a:off x="8814809" y="6531461"/>
              <a:ext cx="381835" cy="200055"/>
            </a:xfrm>
            <a:prstGeom prst="rect">
              <a:avLst/>
            </a:prstGeom>
            <a:noFill/>
            <a:ln>
              <a:noFill/>
            </a:ln>
          </p:spPr>
          <p:txBody>
            <a:bodyPr wrap="square" rtlCol="0">
              <a:spAutoFit/>
            </a:bodyPr>
            <a:lstStyle/>
            <a:p>
              <a:r>
                <a:rPr lang="en-GB" sz="700" dirty="0"/>
                <a:t> 0.7</a:t>
              </a:r>
            </a:p>
          </p:txBody>
        </p:sp>
        <p:sp>
          <p:nvSpPr>
            <p:cNvPr id="54" name="Textfeld 53">
              <a:extLst>
                <a:ext uri="{FF2B5EF4-FFF2-40B4-BE49-F238E27FC236}">
                  <a16:creationId xmlns:a16="http://schemas.microsoft.com/office/drawing/2014/main" id="{BC72C9AA-5426-48CD-96AE-C65B614B8144}"/>
                </a:ext>
              </a:extLst>
            </p:cNvPr>
            <p:cNvSpPr txBox="1"/>
            <p:nvPr/>
          </p:nvSpPr>
          <p:spPr>
            <a:xfrm>
              <a:off x="8814808" y="6650410"/>
              <a:ext cx="381835" cy="200055"/>
            </a:xfrm>
            <a:prstGeom prst="rect">
              <a:avLst/>
            </a:prstGeom>
            <a:noFill/>
            <a:ln>
              <a:noFill/>
            </a:ln>
          </p:spPr>
          <p:txBody>
            <a:bodyPr wrap="square" rtlCol="0">
              <a:spAutoFit/>
            </a:bodyPr>
            <a:lstStyle/>
            <a:p>
              <a:r>
                <a:rPr lang="en-GB" sz="700" dirty="0">
                  <a:solidFill>
                    <a:srgbClr val="C00000"/>
                  </a:solidFill>
                </a:rPr>
                <a:t>-0.7</a:t>
              </a:r>
            </a:p>
          </p:txBody>
        </p:sp>
        <p:sp>
          <p:nvSpPr>
            <p:cNvPr id="55" name="Textfeld 54">
              <a:extLst>
                <a:ext uri="{FF2B5EF4-FFF2-40B4-BE49-F238E27FC236}">
                  <a16:creationId xmlns:a16="http://schemas.microsoft.com/office/drawing/2014/main" id="{974D1E45-546F-4080-B111-73282AB7CBCF}"/>
                </a:ext>
              </a:extLst>
            </p:cNvPr>
            <p:cNvSpPr txBox="1"/>
            <p:nvPr/>
          </p:nvSpPr>
          <p:spPr>
            <a:xfrm>
              <a:off x="8814807" y="6800457"/>
              <a:ext cx="381835" cy="200055"/>
            </a:xfrm>
            <a:prstGeom prst="rect">
              <a:avLst/>
            </a:prstGeom>
            <a:noFill/>
            <a:ln>
              <a:noFill/>
            </a:ln>
          </p:spPr>
          <p:txBody>
            <a:bodyPr wrap="square" rtlCol="0">
              <a:spAutoFit/>
            </a:bodyPr>
            <a:lstStyle/>
            <a:p>
              <a:r>
                <a:rPr lang="en-GB" sz="700" dirty="0"/>
                <a:t> 0.7</a:t>
              </a:r>
            </a:p>
          </p:txBody>
        </p:sp>
        <p:sp>
          <p:nvSpPr>
            <p:cNvPr id="56" name="Textfeld 55">
              <a:extLst>
                <a:ext uri="{FF2B5EF4-FFF2-40B4-BE49-F238E27FC236}">
                  <a16:creationId xmlns:a16="http://schemas.microsoft.com/office/drawing/2014/main" id="{E897492B-A873-437D-B851-B40298365639}"/>
                </a:ext>
              </a:extLst>
            </p:cNvPr>
            <p:cNvSpPr txBox="1"/>
            <p:nvPr/>
          </p:nvSpPr>
          <p:spPr>
            <a:xfrm>
              <a:off x="8810783" y="7092820"/>
              <a:ext cx="381835" cy="200055"/>
            </a:xfrm>
            <a:prstGeom prst="rect">
              <a:avLst/>
            </a:prstGeom>
            <a:noFill/>
            <a:ln>
              <a:noFill/>
            </a:ln>
          </p:spPr>
          <p:txBody>
            <a:bodyPr wrap="square" rtlCol="0">
              <a:spAutoFit/>
            </a:bodyPr>
            <a:lstStyle/>
            <a:p>
              <a:r>
                <a:rPr lang="en-GB" sz="700" dirty="0"/>
                <a:t> 0.6</a:t>
              </a:r>
            </a:p>
          </p:txBody>
        </p:sp>
        <p:sp>
          <p:nvSpPr>
            <p:cNvPr id="57" name="Textfeld 56">
              <a:extLst>
                <a:ext uri="{FF2B5EF4-FFF2-40B4-BE49-F238E27FC236}">
                  <a16:creationId xmlns:a16="http://schemas.microsoft.com/office/drawing/2014/main" id="{4ABBBECD-4A95-43EE-B758-1DF51690DB46}"/>
                </a:ext>
              </a:extLst>
            </p:cNvPr>
            <p:cNvSpPr txBox="1"/>
            <p:nvPr/>
          </p:nvSpPr>
          <p:spPr>
            <a:xfrm>
              <a:off x="8810782" y="6943153"/>
              <a:ext cx="381835" cy="200055"/>
            </a:xfrm>
            <a:prstGeom prst="rect">
              <a:avLst/>
            </a:prstGeom>
            <a:noFill/>
            <a:ln>
              <a:noFill/>
            </a:ln>
          </p:spPr>
          <p:txBody>
            <a:bodyPr wrap="square" rtlCol="0">
              <a:spAutoFit/>
            </a:bodyPr>
            <a:lstStyle/>
            <a:p>
              <a:r>
                <a:rPr lang="en-GB" sz="700" dirty="0">
                  <a:solidFill>
                    <a:srgbClr val="C00000"/>
                  </a:solidFill>
                </a:rPr>
                <a:t>-0.6</a:t>
              </a:r>
            </a:p>
          </p:txBody>
        </p:sp>
        <p:sp>
          <p:nvSpPr>
            <p:cNvPr id="58" name="Rechteck 57">
              <a:extLst>
                <a:ext uri="{FF2B5EF4-FFF2-40B4-BE49-F238E27FC236}">
                  <a16:creationId xmlns:a16="http://schemas.microsoft.com/office/drawing/2014/main" id="{D72B6FD2-4A9F-48BF-A95E-D35494C47EA8}"/>
                </a:ext>
              </a:extLst>
            </p:cNvPr>
            <p:cNvSpPr/>
            <p:nvPr/>
          </p:nvSpPr>
          <p:spPr>
            <a:xfrm>
              <a:off x="9745562" y="7711471"/>
              <a:ext cx="401072" cy="2462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GB" sz="1000" dirty="0">
                  <a:latin typeface="Segoe UI Light" panose="020B0502040204020203" pitchFamily="34" charset="0"/>
                  <a:cs typeface="Segoe UI Light" panose="020B0502040204020203" pitchFamily="34" charset="0"/>
                </a:rPr>
                <a:t>RC2</a:t>
              </a:r>
              <a:endParaRPr lang="en-GB" dirty="0"/>
            </a:p>
          </p:txBody>
        </p:sp>
        <p:cxnSp>
          <p:nvCxnSpPr>
            <p:cNvPr id="59" name="Gerade Verbindung mit Pfeil 58">
              <a:extLst>
                <a:ext uri="{FF2B5EF4-FFF2-40B4-BE49-F238E27FC236}">
                  <a16:creationId xmlns:a16="http://schemas.microsoft.com/office/drawing/2014/main" id="{2EDE0F25-24CC-44F0-81EC-4C657871EEB9}"/>
                </a:ext>
              </a:extLst>
            </p:cNvPr>
            <p:cNvCxnSpPr>
              <a:cxnSpLocks/>
              <a:endCxn id="35" idx="1"/>
            </p:cNvCxnSpPr>
            <p:nvPr/>
          </p:nvCxnSpPr>
          <p:spPr>
            <a:xfrm flipV="1">
              <a:off x="8810782" y="6407226"/>
              <a:ext cx="934780" cy="110205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Gerade Verbindung mit Pfeil 59">
              <a:extLst>
                <a:ext uri="{FF2B5EF4-FFF2-40B4-BE49-F238E27FC236}">
                  <a16:creationId xmlns:a16="http://schemas.microsoft.com/office/drawing/2014/main" id="{9331B079-B7AE-4E11-B933-EF9EFAE79A54}"/>
                </a:ext>
              </a:extLst>
            </p:cNvPr>
            <p:cNvCxnSpPr>
              <a:cxnSpLocks/>
              <a:endCxn id="58" idx="1"/>
            </p:cNvCxnSpPr>
            <p:nvPr/>
          </p:nvCxnSpPr>
          <p:spPr>
            <a:xfrm>
              <a:off x="8810781" y="7673690"/>
              <a:ext cx="934781" cy="160892"/>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317CF28B-306C-4334-9527-5C0C668B5DE1}"/>
                </a:ext>
              </a:extLst>
            </p:cNvPr>
            <p:cNvCxnSpPr>
              <a:cxnSpLocks/>
              <a:endCxn id="58" idx="1"/>
            </p:cNvCxnSpPr>
            <p:nvPr/>
          </p:nvCxnSpPr>
          <p:spPr>
            <a:xfrm flipV="1">
              <a:off x="8810781" y="7834582"/>
              <a:ext cx="934781" cy="4082"/>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62" name="Textfeld 61">
              <a:extLst>
                <a:ext uri="{FF2B5EF4-FFF2-40B4-BE49-F238E27FC236}">
                  <a16:creationId xmlns:a16="http://schemas.microsoft.com/office/drawing/2014/main" id="{DB1E8CE9-E906-45C7-9377-4C9E83490A41}"/>
                </a:ext>
              </a:extLst>
            </p:cNvPr>
            <p:cNvSpPr txBox="1"/>
            <p:nvPr/>
          </p:nvSpPr>
          <p:spPr>
            <a:xfrm>
              <a:off x="8810781" y="7245378"/>
              <a:ext cx="381835" cy="200055"/>
            </a:xfrm>
            <a:prstGeom prst="rect">
              <a:avLst/>
            </a:prstGeom>
            <a:noFill/>
            <a:ln>
              <a:noFill/>
            </a:ln>
          </p:spPr>
          <p:txBody>
            <a:bodyPr wrap="square" rtlCol="0">
              <a:spAutoFit/>
            </a:bodyPr>
            <a:lstStyle/>
            <a:p>
              <a:r>
                <a:rPr lang="en-GB" sz="700" dirty="0"/>
                <a:t> 0.4</a:t>
              </a:r>
            </a:p>
          </p:txBody>
        </p:sp>
        <p:cxnSp>
          <p:nvCxnSpPr>
            <p:cNvPr id="63" name="Gerade Verbindung mit Pfeil 62">
              <a:extLst>
                <a:ext uri="{FF2B5EF4-FFF2-40B4-BE49-F238E27FC236}">
                  <a16:creationId xmlns:a16="http://schemas.microsoft.com/office/drawing/2014/main" id="{53FAB1AB-BE5E-4D39-A54D-C8135A417769}"/>
                </a:ext>
              </a:extLst>
            </p:cNvPr>
            <p:cNvCxnSpPr>
              <a:cxnSpLocks/>
              <a:endCxn id="58" idx="1"/>
            </p:cNvCxnSpPr>
            <p:nvPr/>
          </p:nvCxnSpPr>
          <p:spPr>
            <a:xfrm flipV="1">
              <a:off x="8810781" y="7834582"/>
              <a:ext cx="934781" cy="17993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64" name="Textfeld 63">
              <a:extLst>
                <a:ext uri="{FF2B5EF4-FFF2-40B4-BE49-F238E27FC236}">
                  <a16:creationId xmlns:a16="http://schemas.microsoft.com/office/drawing/2014/main" id="{BE3FF486-3E01-4396-8A23-1AA5CB9B7F01}"/>
                </a:ext>
              </a:extLst>
            </p:cNvPr>
            <p:cNvSpPr txBox="1"/>
            <p:nvPr/>
          </p:nvSpPr>
          <p:spPr>
            <a:xfrm>
              <a:off x="8810780" y="7597760"/>
              <a:ext cx="381835" cy="200055"/>
            </a:xfrm>
            <a:prstGeom prst="rect">
              <a:avLst/>
            </a:prstGeom>
            <a:noFill/>
            <a:ln>
              <a:noFill/>
            </a:ln>
          </p:spPr>
          <p:txBody>
            <a:bodyPr wrap="square" rtlCol="0">
              <a:spAutoFit/>
            </a:bodyPr>
            <a:lstStyle/>
            <a:p>
              <a:r>
                <a:rPr lang="en-GB" sz="700" dirty="0"/>
                <a:t> 0.8</a:t>
              </a:r>
            </a:p>
          </p:txBody>
        </p:sp>
        <p:sp>
          <p:nvSpPr>
            <p:cNvPr id="65" name="Textfeld 64">
              <a:extLst>
                <a:ext uri="{FF2B5EF4-FFF2-40B4-BE49-F238E27FC236}">
                  <a16:creationId xmlns:a16="http://schemas.microsoft.com/office/drawing/2014/main" id="{094B5F51-56C8-4D9F-91FA-706D35C832AA}"/>
                </a:ext>
              </a:extLst>
            </p:cNvPr>
            <p:cNvSpPr txBox="1"/>
            <p:nvPr/>
          </p:nvSpPr>
          <p:spPr>
            <a:xfrm>
              <a:off x="8810780" y="7737171"/>
              <a:ext cx="381835" cy="200055"/>
            </a:xfrm>
            <a:prstGeom prst="rect">
              <a:avLst/>
            </a:prstGeom>
            <a:noFill/>
            <a:ln>
              <a:noFill/>
            </a:ln>
          </p:spPr>
          <p:txBody>
            <a:bodyPr wrap="square" rtlCol="0">
              <a:spAutoFit/>
            </a:bodyPr>
            <a:lstStyle/>
            <a:p>
              <a:r>
                <a:rPr lang="en-GB" sz="700" dirty="0"/>
                <a:t> 0.7</a:t>
              </a:r>
            </a:p>
          </p:txBody>
        </p:sp>
        <p:sp>
          <p:nvSpPr>
            <p:cNvPr id="66" name="Textfeld 65">
              <a:extLst>
                <a:ext uri="{FF2B5EF4-FFF2-40B4-BE49-F238E27FC236}">
                  <a16:creationId xmlns:a16="http://schemas.microsoft.com/office/drawing/2014/main" id="{EE7C961B-2F5F-45DC-80DD-B57E59A28AEF}"/>
                </a:ext>
              </a:extLst>
            </p:cNvPr>
            <p:cNvSpPr txBox="1"/>
            <p:nvPr/>
          </p:nvSpPr>
          <p:spPr>
            <a:xfrm>
              <a:off x="8810780" y="7889942"/>
              <a:ext cx="381835" cy="200055"/>
            </a:xfrm>
            <a:prstGeom prst="rect">
              <a:avLst/>
            </a:prstGeom>
            <a:noFill/>
            <a:ln>
              <a:noFill/>
            </a:ln>
          </p:spPr>
          <p:txBody>
            <a:bodyPr wrap="square" rtlCol="0">
              <a:spAutoFit/>
            </a:bodyPr>
            <a:lstStyle/>
            <a:p>
              <a:r>
                <a:rPr lang="en-GB" sz="700" dirty="0"/>
                <a:t> 0.7</a:t>
              </a:r>
            </a:p>
          </p:txBody>
        </p:sp>
        <p:sp>
          <p:nvSpPr>
            <p:cNvPr id="67" name="Rechteck 66">
              <a:extLst>
                <a:ext uri="{FF2B5EF4-FFF2-40B4-BE49-F238E27FC236}">
                  <a16:creationId xmlns:a16="http://schemas.microsoft.com/office/drawing/2014/main" id="{093A8953-5ADD-44BE-8E61-4D721CF8B750}"/>
                </a:ext>
              </a:extLst>
            </p:cNvPr>
            <p:cNvSpPr/>
            <p:nvPr/>
          </p:nvSpPr>
          <p:spPr>
            <a:xfrm>
              <a:off x="9745562" y="8118584"/>
              <a:ext cx="401072" cy="2462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GB" sz="1000" dirty="0">
                  <a:latin typeface="Segoe UI Light" panose="020B0502040204020203" pitchFamily="34" charset="0"/>
                  <a:cs typeface="Segoe UI Light" panose="020B0502040204020203" pitchFamily="34" charset="0"/>
                </a:rPr>
                <a:t>RC3</a:t>
              </a:r>
              <a:endParaRPr lang="en-GB" dirty="0"/>
            </a:p>
          </p:txBody>
        </p:sp>
        <p:cxnSp>
          <p:nvCxnSpPr>
            <p:cNvPr id="68" name="Gerade Verbindung mit Pfeil 67">
              <a:extLst>
                <a:ext uri="{FF2B5EF4-FFF2-40B4-BE49-F238E27FC236}">
                  <a16:creationId xmlns:a16="http://schemas.microsoft.com/office/drawing/2014/main" id="{BDBA1A3C-E1D6-4ADF-BABC-11A80F28ED93}"/>
                </a:ext>
              </a:extLst>
            </p:cNvPr>
            <p:cNvCxnSpPr>
              <a:cxnSpLocks/>
              <a:endCxn id="67" idx="1"/>
            </p:cNvCxnSpPr>
            <p:nvPr/>
          </p:nvCxnSpPr>
          <p:spPr>
            <a:xfrm>
              <a:off x="8810780" y="8165734"/>
              <a:ext cx="934782" cy="75961"/>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Gerade Verbindung mit Pfeil 68">
              <a:extLst>
                <a:ext uri="{FF2B5EF4-FFF2-40B4-BE49-F238E27FC236}">
                  <a16:creationId xmlns:a16="http://schemas.microsoft.com/office/drawing/2014/main" id="{AEC333C4-87D1-4E59-970B-B9A551CACBB2}"/>
                </a:ext>
              </a:extLst>
            </p:cNvPr>
            <p:cNvCxnSpPr>
              <a:cxnSpLocks/>
              <a:endCxn id="67" idx="1"/>
            </p:cNvCxnSpPr>
            <p:nvPr/>
          </p:nvCxnSpPr>
          <p:spPr>
            <a:xfrm flipV="1">
              <a:off x="8825484" y="8241695"/>
              <a:ext cx="920078" cy="103535"/>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70" name="Textfeld 69">
              <a:extLst>
                <a:ext uri="{FF2B5EF4-FFF2-40B4-BE49-F238E27FC236}">
                  <a16:creationId xmlns:a16="http://schemas.microsoft.com/office/drawing/2014/main" id="{8FF731F4-673B-4845-BDBA-829F10B66417}"/>
                </a:ext>
              </a:extLst>
            </p:cNvPr>
            <p:cNvSpPr txBox="1"/>
            <p:nvPr/>
          </p:nvSpPr>
          <p:spPr>
            <a:xfrm>
              <a:off x="8810779" y="8231851"/>
              <a:ext cx="381835" cy="200055"/>
            </a:xfrm>
            <a:prstGeom prst="rect">
              <a:avLst/>
            </a:prstGeom>
            <a:noFill/>
            <a:ln>
              <a:noFill/>
            </a:ln>
          </p:spPr>
          <p:txBody>
            <a:bodyPr wrap="square" rtlCol="0">
              <a:spAutoFit/>
            </a:bodyPr>
            <a:lstStyle/>
            <a:p>
              <a:r>
                <a:rPr lang="en-GB" sz="700" dirty="0"/>
                <a:t> 0.8</a:t>
              </a:r>
            </a:p>
          </p:txBody>
        </p:sp>
        <p:sp>
          <p:nvSpPr>
            <p:cNvPr id="71" name="Textfeld 70">
              <a:extLst>
                <a:ext uri="{FF2B5EF4-FFF2-40B4-BE49-F238E27FC236}">
                  <a16:creationId xmlns:a16="http://schemas.microsoft.com/office/drawing/2014/main" id="{F6831BE9-5CD8-4299-81AC-567244459367}"/>
                </a:ext>
              </a:extLst>
            </p:cNvPr>
            <p:cNvSpPr txBox="1"/>
            <p:nvPr/>
          </p:nvSpPr>
          <p:spPr>
            <a:xfrm>
              <a:off x="8810779" y="8079524"/>
              <a:ext cx="381835" cy="200055"/>
            </a:xfrm>
            <a:prstGeom prst="rect">
              <a:avLst/>
            </a:prstGeom>
            <a:noFill/>
            <a:ln>
              <a:noFill/>
            </a:ln>
          </p:spPr>
          <p:txBody>
            <a:bodyPr wrap="square" rtlCol="0">
              <a:spAutoFit/>
            </a:bodyPr>
            <a:lstStyle/>
            <a:p>
              <a:r>
                <a:rPr lang="en-GB" sz="700" dirty="0"/>
                <a:t> 0.8</a:t>
              </a:r>
            </a:p>
          </p:txBody>
        </p:sp>
      </p:grpSp>
      <p:pic>
        <p:nvPicPr>
          <p:cNvPr id="72" name="Grafik 71">
            <a:extLst>
              <a:ext uri="{FF2B5EF4-FFF2-40B4-BE49-F238E27FC236}">
                <a16:creationId xmlns:a16="http://schemas.microsoft.com/office/drawing/2014/main" id="{05286078-6E0E-4AEB-9D91-3FC9A9371384}"/>
              </a:ext>
            </a:extLst>
          </p:cNvPr>
          <p:cNvPicPr>
            <a:picLocks noChangeAspect="1"/>
          </p:cNvPicPr>
          <p:nvPr/>
        </p:nvPicPr>
        <p:blipFill rotWithShape="1">
          <a:blip r:embed="rId5">
            <a:extLst>
              <a:ext uri="{28A0092B-C50C-407E-A947-70E740481C1C}">
                <a14:useLocalDpi xmlns:a14="http://schemas.microsoft.com/office/drawing/2010/main" val="0"/>
              </a:ext>
            </a:extLst>
          </a:blip>
          <a:srcRect l="88677" t="34773" r="-150" b="35554"/>
          <a:stretch/>
        </p:blipFill>
        <p:spPr>
          <a:xfrm>
            <a:off x="8653247" y="2920791"/>
            <a:ext cx="553398" cy="1291792"/>
          </a:xfrm>
          <a:prstGeom prst="rect">
            <a:avLst/>
          </a:prstGeom>
        </p:spPr>
      </p:pic>
    </p:spTree>
    <p:extLst>
      <p:ext uri="{BB962C8B-B14F-4D97-AF65-F5344CB8AC3E}">
        <p14:creationId xmlns:p14="http://schemas.microsoft.com/office/powerpoint/2010/main" val="233641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1E35838-AE94-4E40-B929-252DD39C6AC5}"/>
              </a:ext>
            </a:extLst>
          </p:cNvPr>
          <p:cNvPicPr>
            <a:picLocks noChangeAspect="1"/>
          </p:cNvPicPr>
          <p:nvPr/>
        </p:nvPicPr>
        <p:blipFill rotWithShape="1">
          <a:blip r:embed="rId2">
            <a:extLst>
              <a:ext uri="{28A0092B-C50C-407E-A947-70E740481C1C}">
                <a14:useLocalDpi xmlns:a14="http://schemas.microsoft.com/office/drawing/2010/main" val="0"/>
              </a:ext>
            </a:extLst>
          </a:blip>
          <a:srcRect t="4624"/>
          <a:stretch/>
        </p:blipFill>
        <p:spPr>
          <a:xfrm>
            <a:off x="7004630" y="3301090"/>
            <a:ext cx="5837472" cy="4078235"/>
          </a:xfrm>
          <a:prstGeom prst="rect">
            <a:avLst/>
          </a:prstGeom>
        </p:spPr>
      </p:pic>
      <p:pic>
        <p:nvPicPr>
          <p:cNvPr id="5" name="Grafik 4">
            <a:extLst>
              <a:ext uri="{FF2B5EF4-FFF2-40B4-BE49-F238E27FC236}">
                <a16:creationId xmlns:a16="http://schemas.microsoft.com/office/drawing/2014/main" id="{1E327CE2-5CE0-4C52-BB30-72A595DE7AB8}"/>
              </a:ext>
            </a:extLst>
          </p:cNvPr>
          <p:cNvPicPr>
            <a:picLocks noChangeAspect="1"/>
          </p:cNvPicPr>
          <p:nvPr/>
        </p:nvPicPr>
        <p:blipFill rotWithShape="1">
          <a:blip r:embed="rId3">
            <a:extLst>
              <a:ext uri="{28A0092B-C50C-407E-A947-70E740481C1C}">
                <a14:useLocalDpi xmlns:a14="http://schemas.microsoft.com/office/drawing/2010/main" val="0"/>
              </a:ext>
            </a:extLst>
          </a:blip>
          <a:srcRect t="5905"/>
          <a:stretch/>
        </p:blipFill>
        <p:spPr>
          <a:xfrm>
            <a:off x="2587881" y="2149403"/>
            <a:ext cx="4125760" cy="2911614"/>
          </a:xfrm>
          <a:prstGeom prst="rect">
            <a:avLst/>
          </a:prstGeom>
        </p:spPr>
      </p:pic>
      <p:sp>
        <p:nvSpPr>
          <p:cNvPr id="6" name="Textfeld 5">
            <a:extLst>
              <a:ext uri="{FF2B5EF4-FFF2-40B4-BE49-F238E27FC236}">
                <a16:creationId xmlns:a16="http://schemas.microsoft.com/office/drawing/2014/main" id="{1EACED36-5AF5-45CA-882C-C51151B9CC9F}"/>
              </a:ext>
            </a:extLst>
          </p:cNvPr>
          <p:cNvSpPr txBox="1"/>
          <p:nvPr/>
        </p:nvSpPr>
        <p:spPr>
          <a:xfrm>
            <a:off x="2668745" y="1867621"/>
            <a:ext cx="4469599" cy="338554"/>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Cluster Dendrogram</a:t>
            </a:r>
          </a:p>
        </p:txBody>
      </p:sp>
      <p:sp>
        <p:nvSpPr>
          <p:cNvPr id="7" name="Textfeld 6">
            <a:extLst>
              <a:ext uri="{FF2B5EF4-FFF2-40B4-BE49-F238E27FC236}">
                <a16:creationId xmlns:a16="http://schemas.microsoft.com/office/drawing/2014/main" id="{32A381EB-786B-4E5E-900D-5816D812EB7E}"/>
              </a:ext>
            </a:extLst>
          </p:cNvPr>
          <p:cNvSpPr txBox="1"/>
          <p:nvPr/>
        </p:nvSpPr>
        <p:spPr>
          <a:xfrm>
            <a:off x="2646731" y="1551809"/>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Hierarchical Clustering on Principal Components</a:t>
            </a:r>
          </a:p>
        </p:txBody>
      </p:sp>
      <p:sp>
        <p:nvSpPr>
          <p:cNvPr id="8" name="Textfeld 7">
            <a:extLst>
              <a:ext uri="{FF2B5EF4-FFF2-40B4-BE49-F238E27FC236}">
                <a16:creationId xmlns:a16="http://schemas.microsoft.com/office/drawing/2014/main" id="{308BF280-F347-4376-9192-4F37624E6D59}"/>
              </a:ext>
            </a:extLst>
          </p:cNvPr>
          <p:cNvSpPr txBox="1"/>
          <p:nvPr/>
        </p:nvSpPr>
        <p:spPr>
          <a:xfrm>
            <a:off x="4865158" y="2152134"/>
            <a:ext cx="7770275"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According to the results of the Dendrogram, 3 clusters seem to make the most accurate division among the countries. To proof the optimal number of clusters, we also perform Elbow and Silhouette methods. The results confirm number of clusters equal to 3. The distance measure used is Euclidean Distance.</a:t>
            </a:r>
          </a:p>
        </p:txBody>
      </p:sp>
      <p:sp>
        <p:nvSpPr>
          <p:cNvPr id="9" name="Textfeld 8">
            <a:extLst>
              <a:ext uri="{FF2B5EF4-FFF2-40B4-BE49-F238E27FC236}">
                <a16:creationId xmlns:a16="http://schemas.microsoft.com/office/drawing/2014/main" id="{41B4EB33-8DBB-4CB3-89E9-916C040358DB}"/>
              </a:ext>
            </a:extLst>
          </p:cNvPr>
          <p:cNvSpPr txBox="1"/>
          <p:nvPr/>
        </p:nvSpPr>
        <p:spPr>
          <a:xfrm>
            <a:off x="8015802" y="7541594"/>
            <a:ext cx="4013600" cy="2031325"/>
          </a:xfrm>
          <a:prstGeom prst="rect">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400" b="1" dirty="0">
                <a:solidFill>
                  <a:schemeClr val="accent1"/>
                </a:solidFill>
                <a:latin typeface="Segoe UI Light" panose="020B0502040204020203" pitchFamily="34" charset="0"/>
                <a:cs typeface="Segoe UI Light" panose="020B0502040204020203" pitchFamily="34" charset="0"/>
              </a:rPr>
              <a:t>Africa</a:t>
            </a:r>
            <a:r>
              <a:rPr lang="en-GB" sz="1400" dirty="0">
                <a:latin typeface="Segoe UI Light" panose="020B0502040204020203" pitchFamily="34" charset="0"/>
                <a:cs typeface="Segoe UI Light" panose="020B0502040204020203" pitchFamily="34" charset="0"/>
              </a:rPr>
              <a:t> </a:t>
            </a:r>
          </a:p>
          <a:p>
            <a:pPr marL="285746" indent="-285746">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lower Country Development</a:t>
            </a:r>
          </a:p>
          <a:p>
            <a:pPr marL="285746" indent="-285746">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mid to higher Freedom &amp; Trust in Government </a:t>
            </a:r>
          </a:p>
          <a:p>
            <a:r>
              <a:rPr lang="en-GB" sz="1400" b="1" dirty="0">
                <a:solidFill>
                  <a:schemeClr val="accent4">
                    <a:lumMod val="60000"/>
                    <a:lumOff val="40000"/>
                  </a:schemeClr>
                </a:solidFill>
                <a:latin typeface="Segoe UI Light" panose="020B0502040204020203" pitchFamily="34" charset="0"/>
                <a:cs typeface="Segoe UI Light" panose="020B0502040204020203" pitchFamily="34" charset="0"/>
              </a:rPr>
              <a:t>Western Europe, North America, Australia</a:t>
            </a:r>
          </a:p>
          <a:p>
            <a:pPr marL="285746" indent="-285746">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higher Country Development</a:t>
            </a:r>
          </a:p>
          <a:p>
            <a:pPr marL="285746" indent="-285746">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mid to higher Freedom &amp; Trust in Government</a:t>
            </a:r>
          </a:p>
          <a:p>
            <a:r>
              <a:rPr lang="en-GB" sz="1400" b="1" dirty="0">
                <a:solidFill>
                  <a:schemeClr val="bg2">
                    <a:lumMod val="50000"/>
                  </a:schemeClr>
                </a:solidFill>
                <a:latin typeface="Segoe UI Light" panose="020B0502040204020203" pitchFamily="34" charset="0"/>
                <a:cs typeface="Segoe UI Light" panose="020B0502040204020203" pitchFamily="34" charset="0"/>
              </a:rPr>
              <a:t>Asia, South America, Eastern Europe</a:t>
            </a:r>
          </a:p>
          <a:p>
            <a:pPr marL="285746" indent="-285746">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mid Country Development</a:t>
            </a:r>
          </a:p>
          <a:p>
            <a:pPr marL="285746" indent="-285746">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lower to mid Freedom &amp; Trust in Government</a:t>
            </a:r>
          </a:p>
        </p:txBody>
      </p:sp>
      <p:pic>
        <p:nvPicPr>
          <p:cNvPr id="10" name="Grafik 9">
            <a:extLst>
              <a:ext uri="{FF2B5EF4-FFF2-40B4-BE49-F238E27FC236}">
                <a16:creationId xmlns:a16="http://schemas.microsoft.com/office/drawing/2014/main" id="{48540FB2-4D1B-482A-9CD2-20D0C2325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615" y="5941893"/>
            <a:ext cx="5308212" cy="3942474"/>
          </a:xfrm>
          <a:prstGeom prst="rect">
            <a:avLst/>
          </a:prstGeom>
        </p:spPr>
      </p:pic>
      <p:sp>
        <p:nvSpPr>
          <p:cNvPr id="11" name="Rechteck: abgerundete Ecken 10">
            <a:hlinkClick r:id="rId5" action="ppaction://hlinkpres?slideindex=1&amp;slidetitle="/>
            <a:extLst>
              <a:ext uri="{FF2B5EF4-FFF2-40B4-BE49-F238E27FC236}">
                <a16:creationId xmlns:a16="http://schemas.microsoft.com/office/drawing/2014/main" id="{024D9106-6D05-46C3-88D4-F1F3433D4528}"/>
              </a:ext>
            </a:extLst>
          </p:cNvPr>
          <p:cNvSpPr/>
          <p:nvPr/>
        </p:nvSpPr>
        <p:spPr>
          <a:xfrm>
            <a:off x="2246191" y="820600"/>
            <a:ext cx="10626968" cy="90506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eck: abgerundete Ecken 11">
            <a:extLst>
              <a:ext uri="{FF2B5EF4-FFF2-40B4-BE49-F238E27FC236}">
                <a16:creationId xmlns:a16="http://schemas.microsoft.com/office/drawing/2014/main" id="{57570549-1525-451E-A2CD-232865CF5B59}"/>
              </a:ext>
            </a:extLst>
          </p:cNvPr>
          <p:cNvSpPr/>
          <p:nvPr/>
        </p:nvSpPr>
        <p:spPr>
          <a:xfrm>
            <a:off x="2830694" y="545510"/>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3" name="Textfeld 12">
            <a:extLst>
              <a:ext uri="{FF2B5EF4-FFF2-40B4-BE49-F238E27FC236}">
                <a16:creationId xmlns:a16="http://schemas.microsoft.com/office/drawing/2014/main" id="{674204AD-20FF-460B-8DE9-6297C995FD94}"/>
              </a:ext>
            </a:extLst>
          </p:cNvPr>
          <p:cNvSpPr txBox="1"/>
          <p:nvPr/>
        </p:nvSpPr>
        <p:spPr>
          <a:xfrm>
            <a:off x="2484667" y="5047670"/>
            <a:ext cx="4291991" cy="98488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show a geographical pattern among the grouped countries. Looking at the </a:t>
            </a:r>
            <a:r>
              <a:rPr lang="en-GB" sz="1600" dirty="0">
                <a:latin typeface="Segoe UI Light" panose="020B0502040204020203" pitchFamily="34" charset="0"/>
                <a:cs typeface="Segoe UI Light" panose="020B0502040204020203" pitchFamily="34" charset="0"/>
              </a:rPr>
              <a:t>Phylogenic Tree</a:t>
            </a:r>
            <a:r>
              <a:rPr lang="en-GB" sz="1400" dirty="0">
                <a:latin typeface="Segoe UI Light" panose="020B0502040204020203" pitchFamily="34" charset="0"/>
                <a:cs typeface="Segoe UI Light" panose="020B0502040204020203" pitchFamily="34" charset="0"/>
              </a:rPr>
              <a:t>, we can see that countries in the same branches tend to be geographically close to each other.</a:t>
            </a:r>
          </a:p>
        </p:txBody>
      </p:sp>
      <p:sp>
        <p:nvSpPr>
          <p:cNvPr id="14" name="Textfeld 13">
            <a:extLst>
              <a:ext uri="{FF2B5EF4-FFF2-40B4-BE49-F238E27FC236}">
                <a16:creationId xmlns:a16="http://schemas.microsoft.com/office/drawing/2014/main" id="{EA625E5D-AC96-42A0-A94C-1732AB018774}"/>
              </a:ext>
            </a:extLst>
          </p:cNvPr>
          <p:cNvSpPr txBox="1"/>
          <p:nvPr/>
        </p:nvSpPr>
        <p:spPr>
          <a:xfrm>
            <a:off x="7088002" y="2976037"/>
            <a:ext cx="4469599" cy="338554"/>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Cluster Plot</a:t>
            </a:r>
          </a:p>
        </p:txBody>
      </p:sp>
    </p:spTree>
    <p:extLst>
      <p:ext uri="{BB962C8B-B14F-4D97-AF65-F5344CB8AC3E}">
        <p14:creationId xmlns:p14="http://schemas.microsoft.com/office/powerpoint/2010/main" val="12373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hlinkClick r:id="rId2" action="ppaction://hlinkpres?slideindex=1&amp;slidetitle="/>
            <a:extLst>
              <a:ext uri="{FF2B5EF4-FFF2-40B4-BE49-F238E27FC236}">
                <a16:creationId xmlns:a16="http://schemas.microsoft.com/office/drawing/2014/main" id="{9EB5962E-344D-4119-9BD4-50808CEBD97A}"/>
              </a:ext>
            </a:extLst>
          </p:cNvPr>
          <p:cNvSpPr/>
          <p:nvPr/>
        </p:nvSpPr>
        <p:spPr>
          <a:xfrm>
            <a:off x="1345886" y="929386"/>
            <a:ext cx="12427578" cy="90268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 name="Rechteck: abgerundete Ecken 4">
            <a:extLst>
              <a:ext uri="{FF2B5EF4-FFF2-40B4-BE49-F238E27FC236}">
                <a16:creationId xmlns:a16="http://schemas.microsoft.com/office/drawing/2014/main" id="{F2FA3948-15FB-4548-8887-E2B4FA616094}"/>
              </a:ext>
            </a:extLst>
          </p:cNvPr>
          <p:cNvSpPr/>
          <p:nvPr/>
        </p:nvSpPr>
        <p:spPr>
          <a:xfrm>
            <a:off x="1950231" y="619722"/>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6" name="Textfeld 5">
            <a:extLst>
              <a:ext uri="{FF2B5EF4-FFF2-40B4-BE49-F238E27FC236}">
                <a16:creationId xmlns:a16="http://schemas.microsoft.com/office/drawing/2014/main" id="{26499995-67D7-46B8-9923-0BEF60797CEB}"/>
              </a:ext>
            </a:extLst>
          </p:cNvPr>
          <p:cNvSpPr txBox="1"/>
          <p:nvPr/>
        </p:nvSpPr>
        <p:spPr>
          <a:xfrm>
            <a:off x="1528261" y="7144595"/>
            <a:ext cx="5926976"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Performing Recursive Feature Elimination (RFE) to obtain Variable Importance provides a ranking of the variables. It shows their level of explanation in regard to the target variable Happiness Score. The first 4 variables predict happiness with R² = 70%. One can conclude, that the higher the GDP, Internet Usage, Electricity Access and Health Life Expectancy, the happier the people living in a country.</a:t>
            </a:r>
          </a:p>
        </p:txBody>
      </p:sp>
      <p:sp>
        <p:nvSpPr>
          <p:cNvPr id="7" name="Textfeld 6">
            <a:extLst>
              <a:ext uri="{FF2B5EF4-FFF2-40B4-BE49-F238E27FC236}">
                <a16:creationId xmlns:a16="http://schemas.microsoft.com/office/drawing/2014/main" id="{2DBB301B-80CC-4856-A961-6FA53C200535}"/>
              </a:ext>
            </a:extLst>
          </p:cNvPr>
          <p:cNvSpPr txBox="1"/>
          <p:nvPr/>
        </p:nvSpPr>
        <p:spPr>
          <a:xfrm>
            <a:off x="8190513" y="1629175"/>
            <a:ext cx="4849486"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Simple Linear Regression with 1 Principal Component</a:t>
            </a:r>
          </a:p>
        </p:txBody>
      </p:sp>
      <p:sp>
        <p:nvSpPr>
          <p:cNvPr id="8" name="Textfeld 7">
            <a:extLst>
              <a:ext uri="{FF2B5EF4-FFF2-40B4-BE49-F238E27FC236}">
                <a16:creationId xmlns:a16="http://schemas.microsoft.com/office/drawing/2014/main" id="{42A11DA9-1F23-4B7F-81D3-49DE7F64622D}"/>
              </a:ext>
            </a:extLst>
          </p:cNvPr>
          <p:cNvSpPr txBox="1"/>
          <p:nvPr/>
        </p:nvSpPr>
        <p:spPr>
          <a:xfrm>
            <a:off x="8179810" y="6461406"/>
            <a:ext cx="5522908"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Multiple Linear Regression with 2 Principal Components</a:t>
            </a:r>
          </a:p>
        </p:txBody>
      </p:sp>
      <p:pic>
        <p:nvPicPr>
          <p:cNvPr id="9" name="Grafik 8">
            <a:extLst>
              <a:ext uri="{FF2B5EF4-FFF2-40B4-BE49-F238E27FC236}">
                <a16:creationId xmlns:a16="http://schemas.microsoft.com/office/drawing/2014/main" id="{504A8C04-8A0E-44FB-A3F2-8E26D51E91B3}"/>
              </a:ext>
            </a:extLst>
          </p:cNvPr>
          <p:cNvPicPr>
            <a:picLocks noChangeAspect="1"/>
          </p:cNvPicPr>
          <p:nvPr/>
        </p:nvPicPr>
        <p:blipFill rotWithShape="1">
          <a:blip r:embed="rId3">
            <a:extLst>
              <a:ext uri="{28A0092B-C50C-407E-A947-70E740481C1C}">
                <a14:useLocalDpi xmlns:a14="http://schemas.microsoft.com/office/drawing/2010/main" val="0"/>
              </a:ext>
            </a:extLst>
          </a:blip>
          <a:srcRect l="37535" r="1"/>
          <a:stretch/>
        </p:blipFill>
        <p:spPr>
          <a:xfrm>
            <a:off x="3170112" y="1749918"/>
            <a:ext cx="4558204" cy="5419754"/>
          </a:xfrm>
          <a:prstGeom prst="rect">
            <a:avLst/>
          </a:prstGeom>
        </p:spPr>
      </p:pic>
      <p:sp>
        <p:nvSpPr>
          <p:cNvPr id="10" name="Textfeld 9">
            <a:extLst>
              <a:ext uri="{FF2B5EF4-FFF2-40B4-BE49-F238E27FC236}">
                <a16:creationId xmlns:a16="http://schemas.microsoft.com/office/drawing/2014/main" id="{EBBEF607-C37F-4553-964B-AFCCF27A52A2}"/>
              </a:ext>
            </a:extLst>
          </p:cNvPr>
          <p:cNvSpPr txBox="1"/>
          <p:nvPr/>
        </p:nvSpPr>
        <p:spPr>
          <a:xfrm>
            <a:off x="1759794" y="1637443"/>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 Importance on Happiness Score</a:t>
            </a:r>
          </a:p>
        </p:txBody>
      </p:sp>
      <p:pic>
        <p:nvPicPr>
          <p:cNvPr id="11" name="Grafik 10">
            <a:extLst>
              <a:ext uri="{FF2B5EF4-FFF2-40B4-BE49-F238E27FC236}">
                <a16:creationId xmlns:a16="http://schemas.microsoft.com/office/drawing/2014/main" id="{D04D4FD2-4AA0-4B7B-A773-0671FDF328BB}"/>
              </a:ext>
            </a:extLst>
          </p:cNvPr>
          <p:cNvPicPr>
            <a:picLocks noChangeAspect="1"/>
          </p:cNvPicPr>
          <p:nvPr/>
        </p:nvPicPr>
        <p:blipFill rotWithShape="1">
          <a:blip r:embed="rId4">
            <a:extLst>
              <a:ext uri="{28A0092B-C50C-407E-A947-70E740481C1C}">
                <a14:useLocalDpi xmlns:a14="http://schemas.microsoft.com/office/drawing/2010/main" val="0"/>
              </a:ext>
            </a:extLst>
          </a:blip>
          <a:srcRect t="4443" b="-1"/>
          <a:stretch/>
        </p:blipFill>
        <p:spPr>
          <a:xfrm>
            <a:off x="8171037" y="2052891"/>
            <a:ext cx="5240503" cy="4262276"/>
          </a:xfrm>
          <a:prstGeom prst="rect">
            <a:avLst/>
          </a:prstGeom>
        </p:spPr>
      </p:pic>
      <p:cxnSp>
        <p:nvCxnSpPr>
          <p:cNvPr id="12" name="Gerader Verbinder 11">
            <a:extLst>
              <a:ext uri="{FF2B5EF4-FFF2-40B4-BE49-F238E27FC236}">
                <a16:creationId xmlns:a16="http://schemas.microsoft.com/office/drawing/2014/main" id="{52674B9F-2355-454C-91D0-6C3AC3AAF940}"/>
              </a:ext>
            </a:extLst>
          </p:cNvPr>
          <p:cNvCxnSpPr>
            <a:cxnSpLocks/>
          </p:cNvCxnSpPr>
          <p:nvPr/>
        </p:nvCxnSpPr>
        <p:spPr>
          <a:xfrm>
            <a:off x="7834996" y="1458531"/>
            <a:ext cx="1" cy="8259818"/>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3" name="TextBox 6">
                <a:extLst>
                  <a:ext uri="{FF2B5EF4-FFF2-40B4-BE49-F238E27FC236}">
                    <a16:creationId xmlns:a16="http://schemas.microsoft.com/office/drawing/2014/main" id="{6044A738-B3A0-460C-BD52-853619982360}"/>
                  </a:ext>
                </a:extLst>
              </p:cNvPr>
              <p:cNvSpPr txBox="1"/>
              <p:nvPr/>
            </p:nvSpPr>
            <p:spPr>
              <a:xfrm>
                <a:off x="8275716" y="6854149"/>
                <a:ext cx="5171208" cy="2979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 </m:t>
                          </m:r>
                          <m:r>
                            <a:rPr lang="en-GB" i="1">
                              <a:latin typeface="Cambria Math" panose="02040503050406030204" pitchFamily="18" charset="0"/>
                            </a:rPr>
                            <m:t>𝑦</m:t>
                          </m:r>
                        </m:e>
                        <m:sub>
                          <m:r>
                            <a:rPr lang="en-GB" i="1">
                              <a:latin typeface="Cambria Math" panose="02040503050406030204" pitchFamily="18" charset="0"/>
                            </a:rPr>
                            <m:t>𝑖</m:t>
                          </m:r>
                          <m:r>
                            <a:rPr lang="fr-BE" i="1">
                              <a:latin typeface="Cambria Math" panose="02040503050406030204" pitchFamily="18" charset="0"/>
                            </a:rPr>
                            <m:t>  =  </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US" sz="1400" i="1">
                                  <a:latin typeface="Cambria Math" panose="02040503050406030204" pitchFamily="18" charset="0"/>
                                </a:rPr>
                                <m:t>𝛽</m:t>
                              </m:r>
                            </m:e>
                            <m:sub>
                              <m:r>
                                <a:rPr lang="en-US" sz="1400">
                                  <a:latin typeface="Cambria Math" panose="02040503050406030204" pitchFamily="18" charset="0"/>
                                </a:rPr>
                                <m:t>1</m:t>
                              </m:r>
                            </m:sub>
                          </m:sSub>
                          <m:r>
                            <a:rPr lang="en-US" sz="1400">
                              <a:latin typeface="Cambria Math" panose="02040503050406030204" pitchFamily="18" charset="0"/>
                            </a:rPr>
                            <m:t>+</m:t>
                          </m:r>
                          <m:sSub>
                            <m:sSubPr>
                              <m:ctrlPr>
                                <a:rPr lang="en-GB" sz="1400" i="1">
                                  <a:latin typeface="Cambria Math" panose="02040503050406030204" pitchFamily="18" charset="0"/>
                                </a:rPr>
                              </m:ctrlPr>
                            </m:sSubPr>
                            <m:e>
                              <m:r>
                                <a:rPr lang="en-US" sz="1400" i="1">
                                  <a:latin typeface="Cambria Math" panose="02040503050406030204" pitchFamily="18" charset="0"/>
                                </a:rPr>
                                <m:t>𝛽</m:t>
                              </m:r>
                            </m:e>
                            <m:sub>
                              <m:r>
                                <a:rPr lang="en-US" sz="1400">
                                  <a:latin typeface="Cambria Math" panose="02040503050406030204" pitchFamily="18" charset="0"/>
                                </a:rPr>
                                <m:t>2</m:t>
                              </m:r>
                            </m:sub>
                          </m:sSub>
                          <m:sSub>
                            <m:sSubPr>
                              <m:ctrlPr>
                                <a:rPr lang="en-GB"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2</m:t>
                              </m:r>
                            </m:sub>
                          </m:sSub>
                          <m:r>
                            <a:rPr lang="fr-BE" sz="1400">
                              <a:latin typeface="Cambria Math" panose="02040503050406030204" pitchFamily="18" charset="0"/>
                            </a:rPr>
                            <m:t>+</m:t>
                          </m:r>
                          <m:sSub>
                            <m:sSubPr>
                              <m:ctrlPr>
                                <a:rPr lang="en-GB" sz="1400" i="1">
                                  <a:latin typeface="Cambria Math" panose="02040503050406030204" pitchFamily="18" charset="0"/>
                                </a:rPr>
                              </m:ctrlPr>
                            </m:sSubPr>
                            <m:e>
                              <m:r>
                                <a:rPr lang="en-US" sz="1400" i="1">
                                  <a:latin typeface="Cambria Math" panose="02040503050406030204" pitchFamily="18" charset="0"/>
                                </a:rPr>
                                <m:t>𝛽</m:t>
                              </m:r>
                            </m:e>
                            <m:sub>
                              <m:r>
                                <a:rPr lang="fr-BE" sz="1400">
                                  <a:latin typeface="Cambria Math" panose="02040503050406030204" pitchFamily="18" charset="0"/>
                                </a:rPr>
                                <m:t>3</m:t>
                              </m:r>
                            </m:sub>
                          </m:sSub>
                          <m:sSub>
                            <m:sSubPr>
                              <m:ctrlPr>
                                <a:rPr lang="en-GB"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fr-BE" sz="1400" i="1">
                                  <a:latin typeface="Cambria Math" panose="02040503050406030204" pitchFamily="18" charset="0"/>
                                </a:rPr>
                                <m:t>3</m:t>
                              </m:r>
                            </m:sub>
                          </m:sSub>
                          <m:r>
                            <a:rPr lang="en-US"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𝜀</m:t>
                              </m:r>
                            </m:e>
                            <m:sub>
                              <m:r>
                                <a:rPr lang="en-GB" sz="1400" i="1">
                                  <a:latin typeface="Cambria Math" panose="02040503050406030204" pitchFamily="18" charset="0"/>
                                </a:rPr>
                                <m:t>𝑖</m:t>
                              </m:r>
                            </m:sub>
                          </m:sSub>
                          <m:r>
                            <a:rPr lang="fr-BE" sz="1400">
                              <a:latin typeface="Cambria Math" panose="02040503050406030204" pitchFamily="18" charset="0"/>
                            </a:rPr>
                            <m:t>          </m:t>
                          </m:r>
                          <m:r>
                            <m:rPr>
                              <m:sty m:val="p"/>
                            </m:rPr>
                            <a:rPr lang="en-US" sz="1400">
                              <a:latin typeface="Cambria Math" panose="02040503050406030204" pitchFamily="18" charset="0"/>
                            </a:rPr>
                            <m:t>i</m:t>
                          </m:r>
                          <m:r>
                            <a:rPr lang="en-US" sz="1400">
                              <a:latin typeface="Cambria Math" panose="02040503050406030204" pitchFamily="18" charset="0"/>
                            </a:rPr>
                            <m:t>=1,2,…,</m:t>
                          </m:r>
                          <m:r>
                            <a:rPr lang="en-GB" sz="1400" i="1">
                              <a:latin typeface="Cambria Math" panose="02040503050406030204" pitchFamily="18" charset="0"/>
                            </a:rPr>
                            <m:t>132</m:t>
                          </m:r>
                        </m:e>
                        <m:sub>
                          <m:r>
                            <a:rPr lang="en-GB" sz="1400" i="1">
                              <a:latin typeface="Cambria Math" panose="02040503050406030204" pitchFamily="18" charset="0"/>
                            </a:rPr>
                            <m:t> </m:t>
                          </m:r>
                        </m:sub>
                      </m:sSub>
                    </m:oMath>
                  </m:oMathPara>
                </a14:m>
                <a:endParaRPr lang="fr-BE" sz="1600" dirty="0"/>
              </a:p>
              <a:p>
                <a:endParaRPr lang="fr-BE" sz="1600" dirty="0"/>
              </a:p>
              <a:p>
                <a:r>
                  <a:rPr lang="en-GB" sz="1400" dirty="0">
                    <a:latin typeface="Segoe UI Light" panose="020B0502040204020203" pitchFamily="34" charset="0"/>
                    <a:cs typeface="Segoe UI Light" panose="020B0502040204020203" pitchFamily="34" charset="0"/>
                  </a:rPr>
                  <a:t>R-squared: 75% </a:t>
                </a:r>
              </a:p>
              <a:p>
                <a:r>
                  <a:rPr lang="en-GB" sz="1400" dirty="0">
                    <a:latin typeface="Segoe UI Light" panose="020B0502040204020203" pitchFamily="34" charset="0"/>
                    <a:cs typeface="Segoe UI Light" panose="020B0502040204020203" pitchFamily="34" charset="0"/>
                  </a:rPr>
                  <a:t>Significance: PC1 and PC2 are highly significant on Happiness Score. </a:t>
                </a:r>
              </a:p>
              <a:p>
                <a:br>
                  <a:rPr lang="en-GB" sz="1400" dirty="0">
                    <a:latin typeface="Segoe UI Light" panose="020B0502040204020203" pitchFamily="34" charset="0"/>
                    <a:cs typeface="Segoe UI Light" panose="020B0502040204020203" pitchFamily="34" charset="0"/>
                  </a:rPr>
                </a:br>
                <a:r>
                  <a:rPr lang="en-GB" sz="1400" dirty="0">
                    <a:latin typeface="Segoe UI Light" panose="020B0502040204020203" pitchFamily="34" charset="0"/>
                    <a:cs typeface="Segoe UI Light" panose="020B0502040204020203" pitchFamily="34" charset="0"/>
                  </a:rPr>
                  <a:t>Assumptions of the model:</a:t>
                </a:r>
              </a:p>
              <a:p>
                <a:pPr marL="742940" lvl="1" indent="-285746">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Linear in parameters</a:t>
                </a:r>
              </a:p>
              <a:p>
                <a:pPr marL="742940" lvl="1" indent="-285746">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No perfect collinearity</a:t>
                </a:r>
              </a:p>
              <a:p>
                <a:pPr marL="742940" lvl="1" indent="-285746">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Zero Conditional Mean</a:t>
                </a:r>
              </a:p>
              <a:p>
                <a:pPr marL="742940" lvl="1" indent="-285746">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Homoscedasticity</a:t>
                </a:r>
              </a:p>
              <a:p>
                <a:pPr marL="742940" lvl="1" indent="-285746">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No correlation of the errors</a:t>
                </a:r>
              </a:p>
              <a:p>
                <a:pPr marL="742940" lvl="1" indent="-285746">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Normality</a:t>
                </a:r>
              </a:p>
            </p:txBody>
          </p:sp>
        </mc:Choice>
        <mc:Fallback xmlns="">
          <p:sp>
            <p:nvSpPr>
              <p:cNvPr id="13" name="TextBox 6">
                <a:extLst>
                  <a:ext uri="{FF2B5EF4-FFF2-40B4-BE49-F238E27FC236}">
                    <a16:creationId xmlns:a16="http://schemas.microsoft.com/office/drawing/2014/main" id="{6044A738-B3A0-460C-BD52-853619982360}"/>
                  </a:ext>
                </a:extLst>
              </p:cNvPr>
              <p:cNvSpPr txBox="1">
                <a:spLocks noRot="1" noChangeAspect="1" noMove="1" noResize="1" noEditPoints="1" noAdjustHandles="1" noChangeArrowheads="1" noChangeShapeType="1" noTextEdit="1"/>
              </p:cNvSpPr>
              <p:nvPr/>
            </p:nvSpPr>
            <p:spPr>
              <a:xfrm>
                <a:off x="8275716" y="6854149"/>
                <a:ext cx="5171208" cy="2979085"/>
              </a:xfrm>
              <a:prstGeom prst="rect">
                <a:avLst/>
              </a:prstGeom>
              <a:blipFill>
                <a:blip r:embed="rId5"/>
                <a:stretch>
                  <a:fillRect l="-354" b="-1022"/>
                </a:stretch>
              </a:blipFill>
            </p:spPr>
            <p:txBody>
              <a:bodyPr/>
              <a:lstStyle/>
              <a:p>
                <a:r>
                  <a:rPr lang="en-GB">
                    <a:noFill/>
                  </a:rPr>
                  <a:t> </a:t>
                </a:r>
              </a:p>
            </p:txBody>
          </p:sp>
        </mc:Fallback>
      </mc:AlternateContent>
      <p:grpSp>
        <p:nvGrpSpPr>
          <p:cNvPr id="14" name="Gruppieren 13">
            <a:extLst>
              <a:ext uri="{FF2B5EF4-FFF2-40B4-BE49-F238E27FC236}">
                <a16:creationId xmlns:a16="http://schemas.microsoft.com/office/drawing/2014/main" id="{BF1218A3-F93D-4E4F-9A7B-328CC3682BAC}"/>
              </a:ext>
            </a:extLst>
          </p:cNvPr>
          <p:cNvGrpSpPr/>
          <p:nvPr/>
        </p:nvGrpSpPr>
        <p:grpSpPr>
          <a:xfrm>
            <a:off x="5808162" y="8787600"/>
            <a:ext cx="770302" cy="784760"/>
            <a:chOff x="12846122" y="19608007"/>
            <a:chExt cx="770302" cy="784760"/>
          </a:xfrm>
        </p:grpSpPr>
        <p:pic>
          <p:nvPicPr>
            <p:cNvPr id="15" name="Grafik 14">
              <a:extLst>
                <a:ext uri="{FF2B5EF4-FFF2-40B4-BE49-F238E27FC236}">
                  <a16:creationId xmlns:a16="http://schemas.microsoft.com/office/drawing/2014/main" id="{93856500-F371-4157-AE4A-F3E66CFF7B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4672" y="19608007"/>
              <a:ext cx="468000" cy="468000"/>
            </a:xfrm>
            <a:prstGeom prst="rect">
              <a:avLst/>
            </a:prstGeom>
          </p:spPr>
        </p:pic>
        <p:sp>
          <p:nvSpPr>
            <p:cNvPr id="16" name="Textfeld 15">
              <a:extLst>
                <a:ext uri="{FF2B5EF4-FFF2-40B4-BE49-F238E27FC236}">
                  <a16:creationId xmlns:a16="http://schemas.microsoft.com/office/drawing/2014/main" id="{D382F2C8-6DA6-40FB-9668-638F0ADE2D23}"/>
                </a:ext>
              </a:extLst>
            </p:cNvPr>
            <p:cNvSpPr txBox="1"/>
            <p:nvPr/>
          </p:nvSpPr>
          <p:spPr>
            <a:xfrm>
              <a:off x="12846122" y="20084990"/>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grpSp>
      <p:grpSp>
        <p:nvGrpSpPr>
          <p:cNvPr id="17" name="Gruppieren 16">
            <a:extLst>
              <a:ext uri="{FF2B5EF4-FFF2-40B4-BE49-F238E27FC236}">
                <a16:creationId xmlns:a16="http://schemas.microsoft.com/office/drawing/2014/main" id="{D3B46D46-4D5F-4317-86CF-D0A2256DF8F8}"/>
              </a:ext>
            </a:extLst>
          </p:cNvPr>
          <p:cNvGrpSpPr/>
          <p:nvPr/>
        </p:nvGrpSpPr>
        <p:grpSpPr>
          <a:xfrm>
            <a:off x="4205046" y="8783137"/>
            <a:ext cx="1230938" cy="793689"/>
            <a:chOff x="14685539" y="19608007"/>
            <a:chExt cx="1230938" cy="793689"/>
          </a:xfrm>
        </p:grpSpPr>
        <p:pic>
          <p:nvPicPr>
            <p:cNvPr id="18" name="Grafik 17">
              <a:extLst>
                <a:ext uri="{FF2B5EF4-FFF2-40B4-BE49-F238E27FC236}">
                  <a16:creationId xmlns:a16="http://schemas.microsoft.com/office/drawing/2014/main" id="{BF05AEBF-39A0-499C-92D3-EDC4719AAE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67008" y="19608007"/>
              <a:ext cx="468000" cy="468000"/>
            </a:xfrm>
            <a:prstGeom prst="rect">
              <a:avLst/>
            </a:prstGeom>
          </p:spPr>
        </p:pic>
        <p:sp>
          <p:nvSpPr>
            <p:cNvPr id="19" name="Textfeld 18">
              <a:extLst>
                <a:ext uri="{FF2B5EF4-FFF2-40B4-BE49-F238E27FC236}">
                  <a16:creationId xmlns:a16="http://schemas.microsoft.com/office/drawing/2014/main" id="{4E62D291-BA4B-4263-B3D4-F1029CB67223}"/>
                </a:ext>
              </a:extLst>
            </p:cNvPr>
            <p:cNvSpPr txBox="1"/>
            <p:nvPr/>
          </p:nvSpPr>
          <p:spPr>
            <a:xfrm>
              <a:off x="14685539" y="20093919"/>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grpSp>
      <p:grpSp>
        <p:nvGrpSpPr>
          <p:cNvPr id="20" name="Gruppieren 19">
            <a:extLst>
              <a:ext uri="{FF2B5EF4-FFF2-40B4-BE49-F238E27FC236}">
                <a16:creationId xmlns:a16="http://schemas.microsoft.com/office/drawing/2014/main" id="{4B8C025A-2424-4052-9642-8CF0673BA2D6}"/>
              </a:ext>
            </a:extLst>
          </p:cNvPr>
          <p:cNvGrpSpPr/>
          <p:nvPr/>
        </p:nvGrpSpPr>
        <p:grpSpPr>
          <a:xfrm>
            <a:off x="2785369" y="8808664"/>
            <a:ext cx="1047500" cy="742632"/>
            <a:chOff x="13726593" y="20496937"/>
            <a:chExt cx="1047500" cy="742632"/>
          </a:xfrm>
        </p:grpSpPr>
        <p:pic>
          <p:nvPicPr>
            <p:cNvPr id="21" name="Grafik 20">
              <a:extLst>
                <a:ext uri="{FF2B5EF4-FFF2-40B4-BE49-F238E27FC236}">
                  <a16:creationId xmlns:a16="http://schemas.microsoft.com/office/drawing/2014/main" id="{BA60B553-CA3E-4ADC-AD40-7618606CDB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20567" y="20496937"/>
              <a:ext cx="468000" cy="468000"/>
            </a:xfrm>
            <a:prstGeom prst="rect">
              <a:avLst/>
            </a:prstGeom>
          </p:spPr>
        </p:pic>
        <p:sp>
          <p:nvSpPr>
            <p:cNvPr id="22" name="Textfeld 21">
              <a:extLst>
                <a:ext uri="{FF2B5EF4-FFF2-40B4-BE49-F238E27FC236}">
                  <a16:creationId xmlns:a16="http://schemas.microsoft.com/office/drawing/2014/main" id="{93798CDD-65F8-4362-8511-77301DAC2440}"/>
                </a:ext>
              </a:extLst>
            </p:cNvPr>
            <p:cNvSpPr txBox="1"/>
            <p:nvPr/>
          </p:nvSpPr>
          <p:spPr>
            <a:xfrm>
              <a:off x="13726593" y="20931792"/>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grpSp>
      <p:sp>
        <p:nvSpPr>
          <p:cNvPr id="23" name="Textfeld 22">
            <a:extLst>
              <a:ext uri="{FF2B5EF4-FFF2-40B4-BE49-F238E27FC236}">
                <a16:creationId xmlns:a16="http://schemas.microsoft.com/office/drawing/2014/main" id="{F0F710EC-81A5-411E-9298-5F3DC221A98B}"/>
              </a:ext>
            </a:extLst>
          </p:cNvPr>
          <p:cNvSpPr txBox="1"/>
          <p:nvPr/>
        </p:nvSpPr>
        <p:spPr>
          <a:xfrm>
            <a:off x="1083157" y="2155779"/>
            <a:ext cx="2190786" cy="4555093"/>
          </a:xfrm>
          <a:prstGeom prst="rect">
            <a:avLst/>
          </a:prstGeom>
          <a:noFill/>
        </p:spPr>
        <p:txBody>
          <a:bodyPr wrap="square" rtlCol="0">
            <a:spAutoFit/>
          </a:bodyPr>
          <a:lstStyle/>
          <a:p>
            <a:pPr algn="r"/>
            <a:r>
              <a:rPr lang="en-GB" sz="1000" b="1" dirty="0">
                <a:latin typeface="Segoe UI Light" panose="020B0502040204020203" pitchFamily="34" charset="0"/>
                <a:cs typeface="Segoe UI Light" panose="020B0502040204020203" pitchFamily="34" charset="0"/>
              </a:rPr>
              <a:t>Economy GDP Per Capita</a:t>
            </a:r>
          </a:p>
          <a:p>
            <a:pPr algn="r"/>
            <a:r>
              <a:rPr lang="en-GB" sz="1000" b="1" dirty="0">
                <a:latin typeface="Segoe UI Light" panose="020B0502040204020203" pitchFamily="34" charset="0"/>
                <a:cs typeface="Segoe UI Light" panose="020B0502040204020203" pitchFamily="34" charset="0"/>
              </a:rPr>
              <a:t>Internet Usage</a:t>
            </a:r>
          </a:p>
          <a:p>
            <a:pPr algn="r"/>
            <a:r>
              <a:rPr lang="en-GB" sz="1000" b="1" dirty="0">
                <a:latin typeface="Segoe UI Light" panose="020B0502040204020203" pitchFamily="34" charset="0"/>
                <a:cs typeface="Segoe UI Light" panose="020B0502040204020203" pitchFamily="34" charset="0"/>
              </a:rPr>
              <a:t>Electricity Access</a:t>
            </a:r>
          </a:p>
          <a:p>
            <a:pPr algn="r"/>
            <a:r>
              <a:rPr lang="en-GB" sz="1000" b="1" dirty="0">
                <a:latin typeface="Segoe UI Light" panose="020B0502040204020203" pitchFamily="34" charset="0"/>
                <a:cs typeface="Segoe UI Light" panose="020B0502040204020203" pitchFamily="34" charset="0"/>
              </a:rPr>
              <a:t>Health Life Expectancy</a:t>
            </a:r>
          </a:p>
          <a:p>
            <a:pPr algn="r"/>
            <a:r>
              <a:rPr lang="en-GB" sz="1000" dirty="0">
                <a:latin typeface="Segoe UI Light" panose="020B0502040204020203" pitchFamily="34" charset="0"/>
                <a:cs typeface="Segoe UI Light" panose="020B0502040204020203" pitchFamily="34" charset="0"/>
              </a:rPr>
              <a:t>Child Mortality</a:t>
            </a:r>
          </a:p>
          <a:p>
            <a:pPr algn="r"/>
            <a:r>
              <a:rPr lang="en-GB" sz="1000" dirty="0">
                <a:latin typeface="Segoe UI Light" panose="020B0502040204020203" pitchFamily="34" charset="0"/>
                <a:cs typeface="Segoe UI Light" panose="020B0502040204020203" pitchFamily="34" charset="0"/>
              </a:rPr>
              <a:t>Clean Water</a:t>
            </a:r>
          </a:p>
          <a:p>
            <a:pPr algn="r"/>
            <a:r>
              <a:rPr lang="en-GB" sz="1000" dirty="0">
                <a:latin typeface="Segoe UI Light" panose="020B0502040204020203" pitchFamily="34" charset="0"/>
                <a:cs typeface="Segoe UI Light" panose="020B0502040204020203" pitchFamily="34" charset="0"/>
              </a:rPr>
              <a:t>Urban Population %</a:t>
            </a:r>
          </a:p>
          <a:p>
            <a:pPr algn="r"/>
            <a:r>
              <a:rPr lang="en-GB" sz="1000" dirty="0">
                <a:latin typeface="Segoe UI Light" panose="020B0502040204020203" pitchFamily="34" charset="0"/>
                <a:cs typeface="Segoe UI Light" panose="020B0502040204020203" pitchFamily="34" charset="0"/>
              </a:rPr>
              <a:t>Automotive Mortality</a:t>
            </a:r>
          </a:p>
          <a:p>
            <a:pPr algn="r"/>
            <a:r>
              <a:rPr lang="en-GB" sz="1000" dirty="0">
                <a:latin typeface="Segoe UI Light" panose="020B0502040204020203" pitchFamily="34" charset="0"/>
                <a:cs typeface="Segoe UI Light" panose="020B0502040204020203" pitchFamily="34" charset="0"/>
              </a:rPr>
              <a:t>Birth Rate</a:t>
            </a:r>
          </a:p>
          <a:p>
            <a:pPr algn="r"/>
            <a:r>
              <a:rPr lang="en-GB" sz="1000" dirty="0">
                <a:latin typeface="Segoe UI Light" panose="020B0502040204020203" pitchFamily="34" charset="0"/>
                <a:cs typeface="Segoe UI Light" panose="020B0502040204020203" pitchFamily="34" charset="0"/>
              </a:rPr>
              <a:t>Entrepreneurship Cost</a:t>
            </a:r>
          </a:p>
          <a:p>
            <a:pPr algn="r"/>
            <a:r>
              <a:rPr lang="en-GB" sz="1000" dirty="0">
                <a:latin typeface="Segoe UI Light" panose="020B0502040204020203" pitchFamily="34" charset="0"/>
                <a:cs typeface="Segoe UI Light" panose="020B0502040204020203" pitchFamily="34" charset="0"/>
              </a:rPr>
              <a:t>Cellular Subscriber</a:t>
            </a:r>
          </a:p>
          <a:p>
            <a:pPr algn="r"/>
            <a:r>
              <a:rPr lang="en-GB" sz="1000" dirty="0">
                <a:latin typeface="Segoe UI Light" panose="020B0502040204020203" pitchFamily="34" charset="0"/>
                <a:cs typeface="Segoe UI Light" panose="020B0502040204020203" pitchFamily="34" charset="0"/>
              </a:rPr>
              <a:t>Family</a:t>
            </a:r>
          </a:p>
          <a:p>
            <a:pPr algn="r"/>
            <a:r>
              <a:rPr lang="en-GB" sz="1000" dirty="0">
                <a:latin typeface="Segoe UI Light" panose="020B0502040204020203" pitchFamily="34" charset="0"/>
                <a:cs typeface="Segoe UI Light" panose="020B0502040204020203" pitchFamily="34" charset="0"/>
              </a:rPr>
              <a:t>Obesity</a:t>
            </a:r>
          </a:p>
          <a:p>
            <a:pPr algn="r"/>
            <a:r>
              <a:rPr lang="en-GB" sz="1000" dirty="0">
                <a:latin typeface="Segoe UI Light" panose="020B0502040204020203" pitchFamily="34" charset="0"/>
                <a:cs typeface="Segoe UI Light" panose="020B0502040204020203" pitchFamily="34" charset="0"/>
              </a:rPr>
              <a:t>Population Growth Rate</a:t>
            </a:r>
          </a:p>
          <a:p>
            <a:pPr algn="r"/>
            <a:r>
              <a:rPr lang="en-GB" sz="1000" dirty="0">
                <a:latin typeface="Segoe UI Light" panose="020B0502040204020203" pitchFamily="34" charset="0"/>
                <a:cs typeface="Segoe UI Light" panose="020B0502040204020203" pitchFamily="34" charset="0"/>
              </a:rPr>
              <a:t>Infant Immunization Measles</a:t>
            </a:r>
          </a:p>
          <a:p>
            <a:pPr algn="r"/>
            <a:r>
              <a:rPr lang="en-GB" sz="1000" dirty="0">
                <a:latin typeface="Segoe UI Light" panose="020B0502040204020203" pitchFamily="34" charset="0"/>
                <a:cs typeface="Segoe UI Light" panose="020B0502040204020203" pitchFamily="34" charset="0"/>
              </a:rPr>
              <a:t>Trust Government (Corruption)</a:t>
            </a:r>
          </a:p>
          <a:p>
            <a:pPr algn="r"/>
            <a:r>
              <a:rPr lang="en-GB" sz="1000" dirty="0">
                <a:latin typeface="Segoe UI Light" panose="020B0502040204020203" pitchFamily="34" charset="0"/>
                <a:cs typeface="Segoe UI Light" panose="020B0502040204020203" pitchFamily="34" charset="0"/>
              </a:rPr>
              <a:t>Freedom</a:t>
            </a:r>
          </a:p>
          <a:p>
            <a:pPr algn="r"/>
            <a:r>
              <a:rPr lang="en-GB" sz="1000" dirty="0">
                <a:latin typeface="Segoe UI Light" panose="020B0502040204020203" pitchFamily="34" charset="0"/>
                <a:cs typeface="Segoe UI Light" panose="020B0502040204020203" pitchFamily="34" charset="0"/>
              </a:rPr>
              <a:t>Air Pollution</a:t>
            </a:r>
          </a:p>
          <a:p>
            <a:pPr algn="r"/>
            <a:r>
              <a:rPr lang="en-GB" sz="1000" dirty="0">
                <a:latin typeface="Segoe UI Light" panose="020B0502040204020203" pitchFamily="34" charset="0"/>
                <a:cs typeface="Segoe UI Light" panose="020B0502040204020203" pitchFamily="34" charset="0"/>
              </a:rPr>
              <a:t>HIV Disease</a:t>
            </a:r>
          </a:p>
          <a:p>
            <a:pPr algn="r"/>
            <a:r>
              <a:rPr lang="en-GB" sz="1000" dirty="0">
                <a:latin typeface="Segoe UI Light" panose="020B0502040204020203" pitchFamily="34" charset="0"/>
                <a:cs typeface="Segoe UI Light" panose="020B0502040204020203" pitchFamily="34" charset="0"/>
              </a:rPr>
              <a:t>Mental and Substance Disorder</a:t>
            </a:r>
          </a:p>
          <a:p>
            <a:pPr algn="r"/>
            <a:r>
              <a:rPr lang="en-GB" sz="1000" dirty="0">
                <a:latin typeface="Segoe UI Light" panose="020B0502040204020203" pitchFamily="34" charset="0"/>
                <a:cs typeface="Segoe UI Light" panose="020B0502040204020203" pitchFamily="34" charset="0"/>
              </a:rPr>
              <a:t>Alcohol Consumption</a:t>
            </a:r>
          </a:p>
          <a:p>
            <a:pPr algn="r"/>
            <a:r>
              <a:rPr lang="en-GB" sz="1000" dirty="0">
                <a:latin typeface="Segoe UI Light" panose="020B0502040204020203" pitchFamily="34" charset="0"/>
                <a:cs typeface="Segoe UI Light" panose="020B0502040204020203" pitchFamily="34" charset="0"/>
              </a:rPr>
              <a:t>Agricultural Land %</a:t>
            </a:r>
          </a:p>
          <a:p>
            <a:pPr algn="r"/>
            <a:r>
              <a:rPr lang="en-GB" sz="1000" dirty="0">
                <a:latin typeface="Segoe UI Light" panose="020B0502040204020203" pitchFamily="34" charset="0"/>
                <a:cs typeface="Segoe UI Light" panose="020B0502040204020203" pitchFamily="34" charset="0"/>
              </a:rPr>
              <a:t>Generosity</a:t>
            </a:r>
          </a:p>
          <a:p>
            <a:pPr algn="r"/>
            <a:r>
              <a:rPr lang="en-GB" sz="1000" dirty="0">
                <a:latin typeface="Segoe UI Light" panose="020B0502040204020203" pitchFamily="34" charset="0"/>
                <a:cs typeface="Segoe UI Light" panose="020B0502040204020203" pitchFamily="34" charset="0"/>
              </a:rPr>
              <a:t>Compulsory Education</a:t>
            </a:r>
          </a:p>
          <a:p>
            <a:pPr algn="r"/>
            <a:r>
              <a:rPr lang="en-GB" sz="1000" dirty="0">
                <a:latin typeface="Segoe UI Light" panose="020B0502040204020203" pitchFamily="34" charset="0"/>
                <a:cs typeface="Segoe UI Light" panose="020B0502040204020203" pitchFamily="34" charset="0"/>
              </a:rPr>
              <a:t>Forest Area Land %</a:t>
            </a:r>
          </a:p>
          <a:p>
            <a:pPr algn="r"/>
            <a:r>
              <a:rPr lang="en-GB" sz="1000" dirty="0">
                <a:latin typeface="Segoe UI Light" panose="020B0502040204020203" pitchFamily="34" charset="0"/>
                <a:cs typeface="Segoe UI Light" panose="020B0502040204020203" pitchFamily="34" charset="0"/>
              </a:rPr>
              <a:t>Total Population</a:t>
            </a:r>
          </a:p>
          <a:p>
            <a:pPr algn="r"/>
            <a:r>
              <a:rPr lang="en-GB" sz="1000" dirty="0">
                <a:latin typeface="Segoe UI Light" panose="020B0502040204020203" pitchFamily="34" charset="0"/>
                <a:cs typeface="Segoe UI Light" panose="020B0502040204020203" pitchFamily="34" charset="0"/>
              </a:rPr>
              <a:t>Suicide</a:t>
            </a:r>
          </a:p>
          <a:p>
            <a:pPr algn="r"/>
            <a:r>
              <a:rPr lang="en-GB" sz="1000" dirty="0">
                <a:latin typeface="Segoe UI Light" panose="020B0502040204020203" pitchFamily="34" charset="0"/>
                <a:cs typeface="Segoe UI Light" panose="020B0502040204020203" pitchFamily="34" charset="0"/>
              </a:rPr>
              <a:t>Legal Rights</a:t>
            </a:r>
          </a:p>
        </p:txBody>
      </p:sp>
      <p:sp>
        <p:nvSpPr>
          <p:cNvPr id="2" name="Rectangle 1">
            <a:extLst>
              <a:ext uri="{FF2B5EF4-FFF2-40B4-BE49-F238E27FC236}">
                <a16:creationId xmlns:a16="http://schemas.microsoft.com/office/drawing/2014/main" id="{F9E6FAD5-A7D2-458F-8657-4A0D717877AE}"/>
              </a:ext>
            </a:extLst>
          </p:cNvPr>
          <p:cNvSpPr/>
          <p:nvPr/>
        </p:nvSpPr>
        <p:spPr>
          <a:xfrm>
            <a:off x="10039350" y="1995047"/>
            <a:ext cx="1919388" cy="252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336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hlinkClick r:id="rId2" action="ppaction://hlinkpres?slideindex=1&amp;slidetitle="/>
            <a:extLst>
              <a:ext uri="{FF2B5EF4-FFF2-40B4-BE49-F238E27FC236}">
                <a16:creationId xmlns:a16="http://schemas.microsoft.com/office/drawing/2014/main" id="{B6D3C3AF-8FEF-4AAE-932A-2726060D511A}"/>
              </a:ext>
            </a:extLst>
          </p:cNvPr>
          <p:cNvSpPr/>
          <p:nvPr/>
        </p:nvSpPr>
        <p:spPr>
          <a:xfrm>
            <a:off x="5035084" y="969049"/>
            <a:ext cx="5049182" cy="90268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Rechteck: abgerundete Ecken 4">
            <a:extLst>
              <a:ext uri="{FF2B5EF4-FFF2-40B4-BE49-F238E27FC236}">
                <a16:creationId xmlns:a16="http://schemas.microsoft.com/office/drawing/2014/main" id="{37D66420-D13F-4320-AE7F-2694346BF0B9}"/>
              </a:ext>
            </a:extLst>
          </p:cNvPr>
          <p:cNvSpPr/>
          <p:nvPr/>
        </p:nvSpPr>
        <p:spPr>
          <a:xfrm>
            <a:off x="5492654" y="668210"/>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pic>
        <p:nvPicPr>
          <p:cNvPr id="6" name="Grafik 5">
            <a:extLst>
              <a:ext uri="{FF2B5EF4-FFF2-40B4-BE49-F238E27FC236}">
                <a16:creationId xmlns:a16="http://schemas.microsoft.com/office/drawing/2014/main" id="{AC50EF7F-3A53-4D3D-A768-1AABD7C6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460" y="9183454"/>
            <a:ext cx="606508" cy="606508"/>
          </a:xfrm>
          <a:prstGeom prst="rect">
            <a:avLst/>
          </a:prstGeom>
        </p:spPr>
      </p:pic>
      <p:sp>
        <p:nvSpPr>
          <p:cNvPr id="7" name="Textfeld 6">
            <a:extLst>
              <a:ext uri="{FF2B5EF4-FFF2-40B4-BE49-F238E27FC236}">
                <a16:creationId xmlns:a16="http://schemas.microsoft.com/office/drawing/2014/main" id="{D81E32E4-205C-4927-9D48-9AD6AD4F10ED}"/>
              </a:ext>
            </a:extLst>
          </p:cNvPr>
          <p:cNvSpPr txBox="1"/>
          <p:nvPr/>
        </p:nvSpPr>
        <p:spPr>
          <a:xfrm>
            <a:off x="5356430" y="1858789"/>
            <a:ext cx="4409590" cy="5401479"/>
          </a:xfrm>
          <a:prstGeom prst="rect">
            <a:avLst/>
          </a:prstGeom>
          <a:noFill/>
        </p:spPr>
        <p:txBody>
          <a:bodyPr wrap="square" rtlCol="0">
            <a:spAutoFit/>
          </a:bodyPr>
          <a:lstStyle/>
          <a:p>
            <a:pPr algn="just">
              <a:spcBef>
                <a:spcPts val="600"/>
              </a:spcBef>
            </a:pPr>
            <a:r>
              <a:rPr lang="en-GB" sz="1400" dirty="0">
                <a:latin typeface="Segoe UI Light" panose="020B0502040204020203" pitchFamily="34" charset="0"/>
                <a:cs typeface="Segoe UI Light" panose="020B0502040204020203" pitchFamily="34" charset="0"/>
              </a:rPr>
              <a:t>United Nations assigns a Happiness Scoring to countries:</a:t>
            </a:r>
          </a:p>
          <a:p>
            <a:pPr algn="just">
              <a:spcBef>
                <a:spcPts val="600"/>
              </a:spcBef>
            </a:pPr>
            <a:endParaRPr lang="en-GB" sz="1400" dirty="0">
              <a:latin typeface="Segoe UI Light" panose="020B0502040204020203" pitchFamily="34" charset="0"/>
              <a:cs typeface="Segoe UI Light" panose="020B0502040204020203" pitchFamily="34" charset="0"/>
            </a:endParaRPr>
          </a:p>
          <a:p>
            <a:pPr algn="just">
              <a:spcBef>
                <a:spcPts val="600"/>
              </a:spcBef>
            </a:pPr>
            <a:r>
              <a:rPr lang="en-GB" sz="1400" dirty="0">
                <a:latin typeface="Segoe UI Light" panose="020B0502040204020203" pitchFamily="34" charset="0"/>
                <a:cs typeface="Segoe UI Light" panose="020B0502040204020203" pitchFamily="34" charset="0"/>
              </a:rPr>
              <a:t>Factors related to this “Happiness Score” given:</a:t>
            </a:r>
          </a:p>
          <a:p>
            <a:pPr algn="just">
              <a:spcBef>
                <a:spcPts val="600"/>
              </a:spcBef>
            </a:pPr>
            <a:endParaRPr lang="en-GB" sz="1400" dirty="0">
              <a:latin typeface="Segoe UI Light" panose="020B0502040204020203" pitchFamily="34" charset="0"/>
              <a:cs typeface="Segoe UI Light" panose="020B0502040204020203" pitchFamily="34" charset="0"/>
            </a:endParaRPr>
          </a:p>
          <a:p>
            <a:pPr marL="285746" indent="-285746" algn="just">
              <a:spcBef>
                <a:spcPts val="600"/>
              </a:spcBef>
              <a:buFontTx/>
              <a:buChar char="-"/>
            </a:pPr>
            <a:r>
              <a:rPr lang="en-GB" sz="1400" dirty="0">
                <a:latin typeface="Segoe UI Light" panose="020B0502040204020203" pitchFamily="34" charset="0"/>
                <a:cs typeface="Segoe UI Light" panose="020B0502040204020203" pitchFamily="34" charset="0"/>
              </a:rPr>
              <a:t>Variables such as Economy, Health and Infrastructure do have a considerable higher impact on this Happiness than variables like Suicide, Population Size and Compulsory Education</a:t>
            </a:r>
          </a:p>
          <a:p>
            <a:pPr marL="285746" indent="-285746" algn="just">
              <a:spcBef>
                <a:spcPts val="600"/>
              </a:spcBef>
              <a:buFontTx/>
              <a:buChar char="-"/>
            </a:pPr>
            <a:r>
              <a:rPr lang="en-GB" sz="1400" dirty="0">
                <a:latin typeface="Segoe UI Light" panose="020B0502040204020203" pitchFamily="34" charset="0"/>
                <a:cs typeface="Segoe UI Light" panose="020B0502040204020203" pitchFamily="34" charset="0"/>
              </a:rPr>
              <a:t>Geographical pattern in Happiness around the world</a:t>
            </a:r>
          </a:p>
          <a:p>
            <a:pPr marL="285746" indent="-285746" algn="just">
              <a:spcBef>
                <a:spcPts val="600"/>
              </a:spcBef>
              <a:buFontTx/>
              <a:buChar char="-"/>
            </a:pPr>
            <a:endParaRPr lang="en-GB" sz="1400" dirty="0">
              <a:latin typeface="Segoe UI Light" panose="020B0502040204020203" pitchFamily="34" charset="0"/>
              <a:cs typeface="Segoe UI Light" panose="020B0502040204020203" pitchFamily="34" charset="0"/>
            </a:endParaRPr>
          </a:p>
          <a:p>
            <a:pPr algn="just">
              <a:spcBef>
                <a:spcPts val="600"/>
              </a:spcBef>
            </a:pPr>
            <a:r>
              <a:rPr lang="en-GB" sz="1400" dirty="0">
                <a:latin typeface="Segoe UI Light" panose="020B0502040204020203" pitchFamily="34" charset="0"/>
                <a:cs typeface="Segoe UI Light" panose="020B0502040204020203" pitchFamily="34" charset="0"/>
              </a:rPr>
              <a:t>By taking into account the linear combination of a set of variables, we can enhance interpretability:</a:t>
            </a:r>
          </a:p>
          <a:p>
            <a:pPr marL="285746" indent="-285746" algn="just">
              <a:spcBef>
                <a:spcPts val="600"/>
              </a:spcBef>
              <a:buFontTx/>
              <a:buChar char="-"/>
            </a:pPr>
            <a:endParaRPr lang="en-GB" sz="1400" dirty="0">
              <a:latin typeface="Segoe UI Light" panose="020B0502040204020203" pitchFamily="34" charset="0"/>
              <a:cs typeface="Segoe UI Light" panose="020B0502040204020203" pitchFamily="34" charset="0"/>
            </a:endParaRPr>
          </a:p>
          <a:p>
            <a:pPr marL="285746" indent="-285746" algn="just">
              <a:spcBef>
                <a:spcPts val="600"/>
              </a:spcBef>
              <a:buFontTx/>
              <a:buChar char="-"/>
            </a:pPr>
            <a:r>
              <a:rPr lang="en-GB" sz="1400" dirty="0">
                <a:latin typeface="Segoe UI Light" panose="020B0502040204020203" pitchFamily="34" charset="0"/>
                <a:cs typeface="Segoe UI Light" panose="020B0502040204020203" pitchFamily="34" charset="0"/>
              </a:rPr>
              <a:t>Visual inspection of components to derive trends and clusters</a:t>
            </a:r>
          </a:p>
          <a:p>
            <a:pPr marL="285746" indent="-285746" algn="just">
              <a:spcBef>
                <a:spcPts val="600"/>
              </a:spcBef>
              <a:buFontTx/>
              <a:buChar char="-"/>
            </a:pPr>
            <a:r>
              <a:rPr lang="en-GB" sz="1400" dirty="0">
                <a:latin typeface="Segoe UI Light" panose="020B0502040204020203" pitchFamily="34" charset="0"/>
                <a:cs typeface="Segoe UI Light" panose="020B0502040204020203" pitchFamily="34" charset="0"/>
              </a:rPr>
              <a:t>Predictive model proves its efficiency on Happiness</a:t>
            </a:r>
          </a:p>
          <a:p>
            <a:pPr algn="just">
              <a:spcBef>
                <a:spcPts val="600"/>
              </a:spcBef>
            </a:pPr>
            <a:endParaRPr lang="en-GB" sz="1400" dirty="0">
              <a:latin typeface="Segoe UI Light" panose="020B0502040204020203" pitchFamily="34" charset="0"/>
              <a:cs typeface="Segoe UI Light" panose="020B0502040204020203" pitchFamily="34" charset="0"/>
            </a:endParaRPr>
          </a:p>
          <a:p>
            <a:pPr algn="just">
              <a:spcBef>
                <a:spcPts val="600"/>
              </a:spcBef>
            </a:pPr>
            <a:endParaRPr lang="en-GB" sz="1400" dirty="0">
              <a:latin typeface="Segoe UI Light" panose="020B0502040204020203" pitchFamily="34" charset="0"/>
              <a:cs typeface="Segoe UI Light" panose="020B0502040204020203" pitchFamily="34" charset="0"/>
            </a:endParaRPr>
          </a:p>
          <a:p>
            <a:pPr algn="just">
              <a:spcBef>
                <a:spcPts val="600"/>
              </a:spcBef>
            </a:pPr>
            <a:r>
              <a:rPr lang="en-GB" sz="1400" dirty="0">
                <a:latin typeface="Segoe UI Light" panose="020B0502040204020203" pitchFamily="34" charset="0"/>
                <a:cs typeface="Segoe UI Light" panose="020B0502040204020203" pitchFamily="34" charset="0"/>
              </a:rPr>
              <a:t>But… In the end, happiness is something you can not measure accurately. </a:t>
            </a:r>
          </a:p>
        </p:txBody>
      </p:sp>
      <p:sp>
        <p:nvSpPr>
          <p:cNvPr id="8" name="TextBox 12">
            <a:extLst>
              <a:ext uri="{FF2B5EF4-FFF2-40B4-BE49-F238E27FC236}">
                <a16:creationId xmlns:a16="http://schemas.microsoft.com/office/drawing/2014/main" id="{3CDE2313-5B40-4A04-A7A3-01B35199E40B}"/>
              </a:ext>
            </a:extLst>
          </p:cNvPr>
          <p:cNvSpPr txBox="1"/>
          <p:nvPr/>
        </p:nvSpPr>
        <p:spPr>
          <a:xfrm>
            <a:off x="5066487" y="8089567"/>
            <a:ext cx="5017778" cy="369332"/>
          </a:xfrm>
          <a:prstGeom prst="rect">
            <a:avLst/>
          </a:prstGeom>
          <a:noFill/>
        </p:spPr>
        <p:txBody>
          <a:bodyPr wrap="square" rtlCol="0">
            <a:spAutoFit/>
          </a:bodyPr>
          <a:lstStyle/>
          <a:p>
            <a:pPr algn="ctr"/>
            <a:r>
              <a:rPr lang="en-GB" dirty="0">
                <a:latin typeface="Segoe UI Light" panose="020B0502040204020203" pitchFamily="34" charset="0"/>
                <a:cs typeface="Segoe UI Light" panose="020B0502040204020203" pitchFamily="34" charset="0"/>
              </a:rPr>
              <a:t>What is Happiness for you?</a:t>
            </a:r>
          </a:p>
        </p:txBody>
      </p:sp>
      <p:sp>
        <p:nvSpPr>
          <p:cNvPr id="9" name="Textfeld 8">
            <a:extLst>
              <a:ext uri="{FF2B5EF4-FFF2-40B4-BE49-F238E27FC236}">
                <a16:creationId xmlns:a16="http://schemas.microsoft.com/office/drawing/2014/main" id="{EFAF19C1-86B2-4132-BE06-7D8BE020291A}"/>
              </a:ext>
            </a:extLst>
          </p:cNvPr>
          <p:cNvSpPr txBox="1"/>
          <p:nvPr/>
        </p:nvSpPr>
        <p:spPr>
          <a:xfrm>
            <a:off x="5440078" y="9288203"/>
            <a:ext cx="3672000" cy="430887"/>
          </a:xfrm>
          <a:prstGeom prst="rect">
            <a:avLst/>
          </a:prstGeom>
          <a:noFill/>
        </p:spPr>
        <p:txBody>
          <a:bodyPr wrap="square" rtlCol="0">
            <a:spAutoFit/>
          </a:bodyPr>
          <a:lstStyle/>
          <a:p>
            <a:pPr algn="r"/>
            <a:r>
              <a:rPr lang="en-GB" sz="1100" dirty="0">
                <a:latin typeface="Segoe UI Light" panose="020B0502040204020203" pitchFamily="34" charset="0"/>
                <a:cs typeface="Segoe UI Light" panose="020B0502040204020203" pitchFamily="34" charset="0"/>
              </a:rPr>
              <a:t>NOVA IMS – Descriptive Analytics, Spring Semester 2018</a:t>
            </a:r>
          </a:p>
          <a:p>
            <a:pPr algn="r"/>
            <a:r>
              <a:rPr lang="en-GB" sz="1100" dirty="0" err="1">
                <a:latin typeface="Segoe UI Light" panose="020B0502040204020203" pitchFamily="34" charset="0"/>
                <a:cs typeface="Segoe UI Light" panose="020B0502040204020203" pitchFamily="34" charset="0"/>
              </a:rPr>
              <a:t>Dahmane</a:t>
            </a:r>
            <a:r>
              <a:rPr lang="en-GB" sz="1100" dirty="0">
                <a:latin typeface="Segoe UI Light" panose="020B0502040204020203" pitchFamily="34" charset="0"/>
                <a:cs typeface="Segoe UI Light" panose="020B0502040204020203" pitchFamily="34" charset="0"/>
              </a:rPr>
              <a:t> Sheikh      Daniel Cooper     Maria Lechleitner</a:t>
            </a:r>
          </a:p>
        </p:txBody>
      </p:sp>
      <p:pic>
        <p:nvPicPr>
          <p:cNvPr id="10" name="Grafik 9">
            <a:extLst>
              <a:ext uri="{FF2B5EF4-FFF2-40B4-BE49-F238E27FC236}">
                <a16:creationId xmlns:a16="http://schemas.microsoft.com/office/drawing/2014/main" id="{BF762F96-F8F6-4078-8049-6C6D66F3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59" y="9526510"/>
            <a:ext cx="144000" cy="144000"/>
          </a:xfrm>
          <a:prstGeom prst="rect">
            <a:avLst/>
          </a:prstGeom>
        </p:spPr>
      </p:pic>
      <p:pic>
        <p:nvPicPr>
          <p:cNvPr id="11" name="Grafik 10">
            <a:extLst>
              <a:ext uri="{FF2B5EF4-FFF2-40B4-BE49-F238E27FC236}">
                <a16:creationId xmlns:a16="http://schemas.microsoft.com/office/drawing/2014/main" id="{64F01ACB-91AB-423A-9EA8-33F6F2E73F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3827" y="9510469"/>
            <a:ext cx="144000" cy="144000"/>
          </a:xfrm>
          <a:prstGeom prst="rect">
            <a:avLst/>
          </a:prstGeom>
        </p:spPr>
      </p:pic>
      <p:pic>
        <p:nvPicPr>
          <p:cNvPr id="12" name="Grafik 11">
            <a:extLst>
              <a:ext uri="{FF2B5EF4-FFF2-40B4-BE49-F238E27FC236}">
                <a16:creationId xmlns:a16="http://schemas.microsoft.com/office/drawing/2014/main" id="{F20412D0-4E71-4FDC-B134-606C9BBBFD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469" y="9503110"/>
            <a:ext cx="144000" cy="144000"/>
          </a:xfrm>
          <a:prstGeom prst="rect">
            <a:avLst/>
          </a:prstGeom>
        </p:spPr>
      </p:pic>
      <p:pic>
        <p:nvPicPr>
          <p:cNvPr id="13" name="Grafik 12">
            <a:extLst>
              <a:ext uri="{FF2B5EF4-FFF2-40B4-BE49-F238E27FC236}">
                <a16:creationId xmlns:a16="http://schemas.microsoft.com/office/drawing/2014/main" id="{28EC7589-B88F-4C48-BFB5-07B130DED4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8518" y="9529333"/>
            <a:ext cx="144000" cy="144000"/>
          </a:xfrm>
          <a:prstGeom prst="rect">
            <a:avLst/>
          </a:prstGeom>
        </p:spPr>
      </p:pic>
    </p:spTree>
    <p:extLst>
      <p:ext uri="{BB962C8B-B14F-4D97-AF65-F5344CB8AC3E}">
        <p14:creationId xmlns:p14="http://schemas.microsoft.com/office/powerpoint/2010/main" val="124254436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935</Words>
  <Application>Microsoft Office PowerPoint</Application>
  <PresentationFormat>Custom</PresentationFormat>
  <Paragraphs>197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Segoe UI Light</vt:lpstr>
      <vt:lpstr>Wingdings</vt:lpstr>
      <vt:lpstr>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Sheikh Dahmane</cp:lastModifiedBy>
  <cp:revision>5</cp:revision>
  <dcterms:created xsi:type="dcterms:W3CDTF">2018-06-06T18:48:42Z</dcterms:created>
  <dcterms:modified xsi:type="dcterms:W3CDTF">2018-06-07T11:32:53Z</dcterms:modified>
</cp:coreProperties>
</file>