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322" autoAdjust="0"/>
    <p:restoredTop sz="95274" autoAdjust="0"/>
  </p:normalViewPr>
  <p:slideViewPr>
    <p:cSldViewPr snapToGrid="0">
      <p:cViewPr>
        <p:scale>
          <a:sx n="25" d="100"/>
          <a:sy n="25" d="100"/>
        </p:scale>
        <p:origin x="205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F6633-CA7C-4FFA-B3DB-61DF2E245CFF}" type="datetimeFigureOut">
              <a:rPr lang="en-GB" smtClean="0"/>
              <a:t>05/06/2018</a:t>
            </a:fld>
            <a:endParaRPr lang="en-GB"/>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8BCF7-3141-47ED-B90F-E23166D74BF4}" type="slidenum">
              <a:rPr lang="en-GB" smtClean="0"/>
              <a:t>‹Nr.›</a:t>
            </a:fld>
            <a:endParaRPr lang="en-GB"/>
          </a:p>
        </p:txBody>
      </p:sp>
    </p:spTree>
    <p:extLst>
      <p:ext uri="{BB962C8B-B14F-4D97-AF65-F5344CB8AC3E}">
        <p14:creationId xmlns:p14="http://schemas.microsoft.com/office/powerpoint/2010/main" val="342392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60B8BCF7-3141-47ED-B90F-E23166D74BF4}" type="slidenum">
              <a:rPr lang="en-GB" smtClean="0"/>
              <a:t>1</a:t>
            </a:fld>
            <a:endParaRPr lang="en-GB"/>
          </a:p>
        </p:txBody>
      </p:sp>
    </p:spTree>
    <p:extLst>
      <p:ext uri="{BB962C8B-B14F-4D97-AF65-F5344CB8AC3E}">
        <p14:creationId xmlns:p14="http://schemas.microsoft.com/office/powerpoint/2010/main" val="252669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Mastertitelformat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22938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61581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90987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31641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Mastertitelformat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4900D08-14C1-4468-B21E-48F4F1A4C0FB}" type="datetimeFigureOut">
              <a:rPr lang="en-GB" smtClean="0"/>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0986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113388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Mastertextformat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4900D08-14C1-4468-B21E-48F4F1A4C0FB}" type="datetimeFigureOut">
              <a:rPr lang="en-GB" smtClean="0"/>
              <a:t>05/06/2018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8024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4900D08-14C1-4468-B21E-48F4F1A4C0FB}" type="datetimeFigureOut">
              <a:rPr lang="en-GB" smtClean="0"/>
              <a:t>05/06/2018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2267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00D08-14C1-4468-B21E-48F4F1A4C0FB}" type="datetimeFigureOut">
              <a:rPr lang="en-GB" smtClean="0"/>
              <a:t>05/06/2018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283901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4961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Mastertextformat bearbeiten</a:t>
            </a:r>
          </a:p>
        </p:txBody>
      </p:sp>
      <p:sp>
        <p:nvSpPr>
          <p:cNvPr id="5" name="Date Placeholder 4"/>
          <p:cNvSpPr>
            <a:spLocks noGrp="1"/>
          </p:cNvSpPr>
          <p:nvPr>
            <p:ph type="dt" sz="half" idx="10"/>
          </p:nvPr>
        </p:nvSpPr>
        <p:spPr/>
        <p:txBody>
          <a:bodyPr/>
          <a:lstStyle/>
          <a:p>
            <a:fld id="{A4900D08-14C1-4468-B21E-48F4F1A4C0FB}" type="datetimeFigureOut">
              <a:rPr lang="en-GB" smtClean="0"/>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E9E187-E9AE-4C41-BF00-E0E8ABCB38EE}" type="slidenum">
              <a:rPr lang="en-GB" smtClean="0"/>
              <a:t>‹Nr.›</a:t>
            </a:fld>
            <a:endParaRPr lang="en-GB"/>
          </a:p>
        </p:txBody>
      </p:sp>
    </p:spTree>
    <p:extLst>
      <p:ext uri="{BB962C8B-B14F-4D97-AF65-F5344CB8AC3E}">
        <p14:creationId xmlns:p14="http://schemas.microsoft.com/office/powerpoint/2010/main" val="356436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4900D08-14C1-4468-B21E-48F4F1A4C0FB}" type="datetimeFigureOut">
              <a:rPr lang="en-GB" smtClean="0"/>
              <a:t>05/06/2018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B4E9E187-E9AE-4C41-BF00-E0E8ABCB38EE}" type="slidenum">
              <a:rPr lang="en-GB" smtClean="0"/>
              <a:t>‹Nr.›</a:t>
            </a:fld>
            <a:endParaRPr lang="en-GB"/>
          </a:p>
        </p:txBody>
      </p:sp>
    </p:spTree>
    <p:extLst>
      <p:ext uri="{BB962C8B-B14F-4D97-AF65-F5344CB8AC3E}">
        <p14:creationId xmlns:p14="http://schemas.microsoft.com/office/powerpoint/2010/main" val="3478964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jpe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e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Grafik 57">
            <a:extLst>
              <a:ext uri="{FF2B5EF4-FFF2-40B4-BE49-F238E27FC236}">
                <a16:creationId xmlns:a16="http://schemas.microsoft.com/office/drawing/2014/main" id="{6D58B08E-2BFF-4C43-B8E1-BF88F665AC2B}"/>
              </a:ext>
            </a:extLst>
          </p:cNvPr>
          <p:cNvPicPr>
            <a:picLocks noChangeAspect="1"/>
          </p:cNvPicPr>
          <p:nvPr/>
        </p:nvPicPr>
        <p:blipFill rotWithShape="1">
          <a:blip r:embed="rId3">
            <a:extLst>
              <a:ext uri="{28A0092B-C50C-407E-A947-70E740481C1C}">
                <a14:useLocalDpi xmlns:a14="http://schemas.microsoft.com/office/drawing/2010/main" val="0"/>
              </a:ext>
            </a:extLst>
          </a:blip>
          <a:srcRect l="48031" t="4532"/>
          <a:stretch/>
        </p:blipFill>
        <p:spPr>
          <a:xfrm>
            <a:off x="21360220" y="2826913"/>
            <a:ext cx="2638509" cy="4324991"/>
          </a:xfrm>
          <a:prstGeom prst="rect">
            <a:avLst/>
          </a:prstGeom>
        </p:spPr>
      </p:pic>
      <p:pic>
        <p:nvPicPr>
          <p:cNvPr id="11" name="Grafik 10">
            <a:extLst>
              <a:ext uri="{FF2B5EF4-FFF2-40B4-BE49-F238E27FC236}">
                <a16:creationId xmlns:a16="http://schemas.microsoft.com/office/drawing/2014/main" id="{47FD6CE9-4E6F-474A-980F-D4BAE9D16A0D}"/>
              </a:ext>
            </a:extLst>
          </p:cNvPr>
          <p:cNvPicPr>
            <a:picLocks noChangeAspect="1"/>
          </p:cNvPicPr>
          <p:nvPr/>
        </p:nvPicPr>
        <p:blipFill rotWithShape="1">
          <a:blip r:embed="rId4">
            <a:extLst>
              <a:ext uri="{28A0092B-C50C-407E-A947-70E740481C1C}">
                <a14:useLocalDpi xmlns:a14="http://schemas.microsoft.com/office/drawing/2010/main" val="0"/>
              </a:ext>
            </a:extLst>
          </a:blip>
          <a:srcRect t="5008"/>
          <a:stretch/>
        </p:blipFill>
        <p:spPr>
          <a:xfrm>
            <a:off x="15362206" y="7391601"/>
            <a:ext cx="5006994" cy="3532505"/>
          </a:xfrm>
          <a:prstGeom prst="rect">
            <a:avLst/>
          </a:prstGeom>
        </p:spPr>
      </p:pic>
      <p:pic>
        <p:nvPicPr>
          <p:cNvPr id="19" name="Grafik 18">
            <a:extLst>
              <a:ext uri="{FF2B5EF4-FFF2-40B4-BE49-F238E27FC236}">
                <a16:creationId xmlns:a16="http://schemas.microsoft.com/office/drawing/2014/main" id="{9B53A3A9-D8D5-478C-9297-83FFD95424FD}"/>
              </a:ext>
            </a:extLst>
          </p:cNvPr>
          <p:cNvPicPr>
            <a:picLocks noChangeAspect="1"/>
          </p:cNvPicPr>
          <p:nvPr/>
        </p:nvPicPr>
        <p:blipFill rotWithShape="1">
          <a:blip r:embed="rId5">
            <a:extLst>
              <a:ext uri="{28A0092B-C50C-407E-A947-70E740481C1C}">
                <a14:useLocalDpi xmlns:a14="http://schemas.microsoft.com/office/drawing/2010/main" val="0"/>
              </a:ext>
            </a:extLst>
          </a:blip>
          <a:srcRect l="7422" t="4222" r="7458"/>
          <a:stretch/>
        </p:blipFill>
        <p:spPr>
          <a:xfrm>
            <a:off x="20257035" y="7326258"/>
            <a:ext cx="4371852" cy="3653627"/>
          </a:xfrm>
          <a:prstGeom prst="rect">
            <a:avLst/>
          </a:prstGeom>
        </p:spPr>
      </p:pic>
      <p:pic>
        <p:nvPicPr>
          <p:cNvPr id="21" name="Grafik 20">
            <a:extLst>
              <a:ext uri="{FF2B5EF4-FFF2-40B4-BE49-F238E27FC236}">
                <a16:creationId xmlns:a16="http://schemas.microsoft.com/office/drawing/2014/main" id="{E7C66175-C915-47C7-A959-4AA47004429D}"/>
              </a:ext>
            </a:extLst>
          </p:cNvPr>
          <p:cNvPicPr>
            <a:picLocks noChangeAspect="1"/>
          </p:cNvPicPr>
          <p:nvPr/>
        </p:nvPicPr>
        <p:blipFill rotWithShape="1">
          <a:blip r:embed="rId6">
            <a:extLst>
              <a:ext uri="{28A0092B-C50C-407E-A947-70E740481C1C}">
                <a14:useLocalDpi xmlns:a14="http://schemas.microsoft.com/office/drawing/2010/main" val="0"/>
              </a:ext>
            </a:extLst>
          </a:blip>
          <a:srcRect l="4063" t="12068" r="6522" b="15836"/>
          <a:stretch/>
        </p:blipFill>
        <p:spPr>
          <a:xfrm>
            <a:off x="5736263" y="6367715"/>
            <a:ext cx="8740546" cy="4697969"/>
          </a:xfrm>
          <a:prstGeom prst="rect">
            <a:avLst/>
          </a:prstGeom>
        </p:spPr>
      </p:pic>
      <p:pic>
        <p:nvPicPr>
          <p:cNvPr id="12" name="Grafik 11">
            <a:extLst>
              <a:ext uri="{FF2B5EF4-FFF2-40B4-BE49-F238E27FC236}">
                <a16:creationId xmlns:a16="http://schemas.microsoft.com/office/drawing/2014/main" id="{D409BF9D-DF5C-4243-A538-5F8A3A4C5A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5251" y="8997025"/>
            <a:ext cx="3266460" cy="2070000"/>
          </a:xfrm>
          <a:prstGeom prst="rect">
            <a:avLst/>
          </a:prstGeom>
        </p:spPr>
      </p:pic>
      <p:sp>
        <p:nvSpPr>
          <p:cNvPr id="31" name="Rechteck: abgerundete Ecken 30">
            <a:extLst>
              <a:ext uri="{FF2B5EF4-FFF2-40B4-BE49-F238E27FC236}">
                <a16:creationId xmlns:a16="http://schemas.microsoft.com/office/drawing/2014/main" id="{30BB9FBD-13A9-4EF0-AFBF-F30FBC9734F1}"/>
              </a:ext>
            </a:extLst>
          </p:cNvPr>
          <p:cNvSpPr/>
          <p:nvPr/>
        </p:nvSpPr>
        <p:spPr>
          <a:xfrm>
            <a:off x="22994650" y="11892106"/>
            <a:ext cx="6691485"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49" name="Rechteck: abgerundete Ecken 48">
            <a:extLst>
              <a:ext uri="{FF2B5EF4-FFF2-40B4-BE49-F238E27FC236}">
                <a16:creationId xmlns:a16="http://schemas.microsoft.com/office/drawing/2014/main" id="{83DDDBFF-A8CF-45AA-96B6-E5033E364744}"/>
              </a:ext>
            </a:extLst>
          </p:cNvPr>
          <p:cNvSpPr/>
          <p:nvPr/>
        </p:nvSpPr>
        <p:spPr>
          <a:xfrm>
            <a:off x="23539001" y="2307703"/>
            <a:ext cx="5585883" cy="4663545"/>
          </a:xfrm>
          <a:prstGeom prst="roundRect">
            <a:avLst>
              <a:gd name="adj" fmla="val 1059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abgerundete Ecken 2">
            <a:extLst>
              <a:ext uri="{FF2B5EF4-FFF2-40B4-BE49-F238E27FC236}">
                <a16:creationId xmlns:a16="http://schemas.microsoft.com/office/drawing/2014/main" id="{9691E72A-ED8D-4C5F-9BC8-8FF7D16C230C}"/>
              </a:ext>
            </a:extLst>
          </p:cNvPr>
          <p:cNvSpPr/>
          <p:nvPr/>
        </p:nvSpPr>
        <p:spPr>
          <a:xfrm>
            <a:off x="9631669" y="11892106"/>
            <a:ext cx="12050114" cy="8909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6" name="Textfeld 5">
            <a:extLst>
              <a:ext uri="{FF2B5EF4-FFF2-40B4-BE49-F238E27FC236}">
                <a16:creationId xmlns:a16="http://schemas.microsoft.com/office/drawing/2014/main" id="{D1C74C90-5FF4-4648-B68E-1C1BAAA2610A}"/>
              </a:ext>
            </a:extLst>
          </p:cNvPr>
          <p:cNvSpPr txBox="1"/>
          <p:nvPr/>
        </p:nvSpPr>
        <p:spPr>
          <a:xfrm>
            <a:off x="720436" y="581902"/>
            <a:ext cx="29011419" cy="830997"/>
          </a:xfrm>
          <a:prstGeom prst="rect">
            <a:avLst/>
          </a:prstGeom>
          <a:noFill/>
        </p:spPr>
        <p:txBody>
          <a:bodyPr wrap="square" rtlCol="0">
            <a:spAutoFit/>
          </a:bodyPr>
          <a:lstStyle/>
          <a:p>
            <a:pPr algn="ctr"/>
            <a:r>
              <a:rPr lang="en-GB" sz="4800" b="1" dirty="0">
                <a:latin typeface="Segoe UI Light" panose="020B0502040204020203" pitchFamily="34" charset="0"/>
                <a:cs typeface="Segoe UI Light" panose="020B0502040204020203" pitchFamily="34" charset="0"/>
              </a:rPr>
              <a:t>World Happiness </a:t>
            </a:r>
            <a:r>
              <a:rPr lang="en-GB" sz="4800" dirty="0">
                <a:latin typeface="Segoe UI Light" panose="020B0502040204020203" pitchFamily="34" charset="0"/>
                <a:cs typeface="Segoe UI Light" panose="020B0502040204020203" pitchFamily="34" charset="0"/>
              </a:rPr>
              <a:t>– How happy was your country in 2015?</a:t>
            </a:r>
          </a:p>
        </p:txBody>
      </p:sp>
      <p:sp>
        <p:nvSpPr>
          <p:cNvPr id="17" name="Rechteck: abgerundete Ecken 16">
            <a:extLst>
              <a:ext uri="{FF2B5EF4-FFF2-40B4-BE49-F238E27FC236}">
                <a16:creationId xmlns:a16="http://schemas.microsoft.com/office/drawing/2014/main" id="{5732E25D-F51E-45A4-8AE3-AC5E31394D08}"/>
              </a:ext>
            </a:extLst>
          </p:cNvPr>
          <p:cNvSpPr/>
          <p:nvPr/>
        </p:nvSpPr>
        <p:spPr>
          <a:xfrm>
            <a:off x="10307939" y="11583548"/>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Predictive Analysis</a:t>
            </a:r>
          </a:p>
        </p:txBody>
      </p:sp>
      <p:sp>
        <p:nvSpPr>
          <p:cNvPr id="20" name="Textfeld 19">
            <a:extLst>
              <a:ext uri="{FF2B5EF4-FFF2-40B4-BE49-F238E27FC236}">
                <a16:creationId xmlns:a16="http://schemas.microsoft.com/office/drawing/2014/main" id="{D7252238-9487-4325-B627-C26508801BFA}"/>
              </a:ext>
            </a:extLst>
          </p:cNvPr>
          <p:cNvSpPr txBox="1"/>
          <p:nvPr/>
        </p:nvSpPr>
        <p:spPr>
          <a:xfrm>
            <a:off x="9063849" y="2777560"/>
            <a:ext cx="5429729" cy="1985159"/>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Objective</a:t>
            </a:r>
          </a:p>
          <a:p>
            <a:endParaRPr lang="en-GB" sz="5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of happiness around the world</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Discover the factors that influence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Which factors lead to high, mid or low happiness</a:t>
            </a:r>
          </a:p>
          <a:p>
            <a:pPr marL="742950" lvl="1"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Prediction of happiness</a:t>
            </a:r>
          </a:p>
          <a:p>
            <a:pPr marL="285750" indent="-285750">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Analysis similarity of countries</a:t>
            </a:r>
          </a:p>
          <a:p>
            <a:pPr marL="285750" indent="-285750">
              <a:buFont typeface="Arial" panose="020B0604020202020204" pitchFamily="34" charset="0"/>
              <a:buChar char="•"/>
            </a:pPr>
            <a:endParaRPr lang="en-GB" sz="14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GB" dirty="0">
              <a:latin typeface="Segoe UI Light" panose="020B0502040204020203" pitchFamily="34" charset="0"/>
              <a:cs typeface="Segoe UI Light" panose="020B0502040204020203" pitchFamily="34" charset="0"/>
            </a:endParaRPr>
          </a:p>
        </p:txBody>
      </p:sp>
      <p:sp>
        <p:nvSpPr>
          <p:cNvPr id="30" name="Textfeld 29">
            <a:extLst>
              <a:ext uri="{FF2B5EF4-FFF2-40B4-BE49-F238E27FC236}">
                <a16:creationId xmlns:a16="http://schemas.microsoft.com/office/drawing/2014/main" id="{3CF526E3-5C97-4D0A-82E9-6E371CE664D0}"/>
              </a:ext>
            </a:extLst>
          </p:cNvPr>
          <p:cNvSpPr txBox="1"/>
          <p:nvPr/>
        </p:nvSpPr>
        <p:spPr>
          <a:xfrm>
            <a:off x="5557188" y="2777560"/>
            <a:ext cx="6039905" cy="1492716"/>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Methodology</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Data preparation</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Dimension Reduction (PCA, FA)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Clustering</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Linear Regression</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Recursive Feature Elimination (RFE)</a:t>
            </a:r>
          </a:p>
        </p:txBody>
      </p:sp>
      <p:sp>
        <p:nvSpPr>
          <p:cNvPr id="32" name="Rechteck: abgerundete Ecken 31">
            <a:extLst>
              <a:ext uri="{FF2B5EF4-FFF2-40B4-BE49-F238E27FC236}">
                <a16:creationId xmlns:a16="http://schemas.microsoft.com/office/drawing/2014/main" id="{461FBEA4-F95D-4646-B596-410B62B525DC}"/>
              </a:ext>
            </a:extLst>
          </p:cNvPr>
          <p:cNvSpPr/>
          <p:nvPr/>
        </p:nvSpPr>
        <p:spPr>
          <a:xfrm>
            <a:off x="23439766" y="11621839"/>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Discussion</a:t>
            </a:r>
          </a:p>
        </p:txBody>
      </p:sp>
      <p:sp>
        <p:nvSpPr>
          <p:cNvPr id="42" name="Textfeld 41">
            <a:extLst>
              <a:ext uri="{FF2B5EF4-FFF2-40B4-BE49-F238E27FC236}">
                <a16:creationId xmlns:a16="http://schemas.microsoft.com/office/drawing/2014/main" id="{33007021-6EEF-4A33-B27A-3D5386934185}"/>
              </a:ext>
            </a:extLst>
          </p:cNvPr>
          <p:cNvSpPr txBox="1"/>
          <p:nvPr/>
        </p:nvSpPr>
        <p:spPr>
          <a:xfrm>
            <a:off x="15557937" y="2835924"/>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 Analysis (PCA)</a:t>
            </a:r>
          </a:p>
        </p:txBody>
      </p:sp>
      <p:sp>
        <p:nvSpPr>
          <p:cNvPr id="43" name="Textfeld 42">
            <a:extLst>
              <a:ext uri="{FF2B5EF4-FFF2-40B4-BE49-F238E27FC236}">
                <a16:creationId xmlns:a16="http://schemas.microsoft.com/office/drawing/2014/main" id="{2F92A97A-CFB4-4E6E-886E-1F00B8D3803F}"/>
              </a:ext>
            </a:extLst>
          </p:cNvPr>
          <p:cNvSpPr txBox="1"/>
          <p:nvPr/>
        </p:nvSpPr>
        <p:spPr>
          <a:xfrm>
            <a:off x="23573836" y="2525919"/>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Factor Analysis (FA)</a:t>
            </a:r>
          </a:p>
        </p:txBody>
      </p:sp>
      <p:sp>
        <p:nvSpPr>
          <p:cNvPr id="29" name="Textfeld 28">
            <a:extLst>
              <a:ext uri="{FF2B5EF4-FFF2-40B4-BE49-F238E27FC236}">
                <a16:creationId xmlns:a16="http://schemas.microsoft.com/office/drawing/2014/main" id="{E5DE889C-57E3-494A-BAFA-52E50E5B90C1}"/>
              </a:ext>
            </a:extLst>
          </p:cNvPr>
          <p:cNvSpPr txBox="1"/>
          <p:nvPr/>
        </p:nvSpPr>
        <p:spPr>
          <a:xfrm>
            <a:off x="1084497" y="5186537"/>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Quality of Life</a:t>
            </a:r>
          </a:p>
        </p:txBody>
      </p:sp>
      <p:pic>
        <p:nvPicPr>
          <p:cNvPr id="8" name="Grafik 7">
            <a:extLst>
              <a:ext uri="{FF2B5EF4-FFF2-40B4-BE49-F238E27FC236}">
                <a16:creationId xmlns:a16="http://schemas.microsoft.com/office/drawing/2014/main" id="{FA8DB1B3-C1FC-4D80-B7D9-DC9FB2AB89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0449" y="4709554"/>
            <a:ext cx="468000" cy="468000"/>
          </a:xfrm>
          <a:prstGeom prst="rect">
            <a:avLst/>
          </a:prstGeom>
        </p:spPr>
      </p:pic>
      <p:pic>
        <p:nvPicPr>
          <p:cNvPr id="10" name="Grafik 9">
            <a:extLst>
              <a:ext uri="{FF2B5EF4-FFF2-40B4-BE49-F238E27FC236}">
                <a16:creationId xmlns:a16="http://schemas.microsoft.com/office/drawing/2014/main" id="{58355202-26FF-4542-8C17-F15901CAFE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6617" y="4709554"/>
            <a:ext cx="468000" cy="468000"/>
          </a:xfrm>
          <a:prstGeom prst="rect">
            <a:avLst/>
          </a:prstGeom>
        </p:spPr>
      </p:pic>
      <p:sp>
        <p:nvSpPr>
          <p:cNvPr id="37" name="Textfeld 36">
            <a:extLst>
              <a:ext uri="{FF2B5EF4-FFF2-40B4-BE49-F238E27FC236}">
                <a16:creationId xmlns:a16="http://schemas.microsoft.com/office/drawing/2014/main" id="{615A6FBA-07BA-4D8C-B894-793E5D3432BE}"/>
              </a:ext>
            </a:extLst>
          </p:cNvPr>
          <p:cNvSpPr txBox="1"/>
          <p:nvPr/>
        </p:nvSpPr>
        <p:spPr>
          <a:xfrm>
            <a:off x="2348067" y="5186537"/>
            <a:ext cx="77030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Health</a:t>
            </a:r>
          </a:p>
        </p:txBody>
      </p:sp>
      <p:pic>
        <p:nvPicPr>
          <p:cNvPr id="18" name="Grafik 17">
            <a:extLst>
              <a:ext uri="{FF2B5EF4-FFF2-40B4-BE49-F238E27FC236}">
                <a16:creationId xmlns:a16="http://schemas.microsoft.com/office/drawing/2014/main" id="{93953D04-E3B6-434B-A956-503DDDBEC0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2785" y="4709554"/>
            <a:ext cx="468000" cy="468000"/>
          </a:xfrm>
          <a:prstGeom prst="rect">
            <a:avLst/>
          </a:prstGeom>
        </p:spPr>
      </p:pic>
      <p:sp>
        <p:nvSpPr>
          <p:cNvPr id="39" name="Textfeld 38">
            <a:extLst>
              <a:ext uri="{FF2B5EF4-FFF2-40B4-BE49-F238E27FC236}">
                <a16:creationId xmlns:a16="http://schemas.microsoft.com/office/drawing/2014/main" id="{713E46D4-7D41-4BA1-8676-96E58FAF443A}"/>
              </a:ext>
            </a:extLst>
          </p:cNvPr>
          <p:cNvSpPr txBox="1"/>
          <p:nvPr/>
        </p:nvSpPr>
        <p:spPr>
          <a:xfrm>
            <a:off x="3208682" y="5188099"/>
            <a:ext cx="1116205"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Population</a:t>
            </a:r>
          </a:p>
        </p:txBody>
      </p:sp>
      <p:pic>
        <p:nvPicPr>
          <p:cNvPr id="23" name="Grafik 22">
            <a:extLst>
              <a:ext uri="{FF2B5EF4-FFF2-40B4-BE49-F238E27FC236}">
                <a16:creationId xmlns:a16="http://schemas.microsoft.com/office/drawing/2014/main" id="{4F66B2D8-6D8F-45A5-9111-1AE2D7C0F0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68953" y="4709554"/>
            <a:ext cx="468000" cy="468000"/>
          </a:xfrm>
          <a:prstGeom prst="rect">
            <a:avLst/>
          </a:prstGeom>
        </p:spPr>
      </p:pic>
      <p:sp>
        <p:nvSpPr>
          <p:cNvPr id="44" name="Textfeld 43">
            <a:extLst>
              <a:ext uri="{FF2B5EF4-FFF2-40B4-BE49-F238E27FC236}">
                <a16:creationId xmlns:a16="http://schemas.microsoft.com/office/drawing/2014/main" id="{0F35411B-4874-416F-A88C-0282D00FEA12}"/>
              </a:ext>
            </a:extLst>
          </p:cNvPr>
          <p:cNvSpPr txBox="1"/>
          <p:nvPr/>
        </p:nvSpPr>
        <p:spPr>
          <a:xfrm>
            <a:off x="4187484" y="5195466"/>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Infrastructure</a:t>
            </a:r>
          </a:p>
        </p:txBody>
      </p:sp>
      <p:pic>
        <p:nvPicPr>
          <p:cNvPr id="27" name="Grafik 26">
            <a:extLst>
              <a:ext uri="{FF2B5EF4-FFF2-40B4-BE49-F238E27FC236}">
                <a16:creationId xmlns:a16="http://schemas.microsoft.com/office/drawing/2014/main" id="{17565774-F0C1-42F6-808B-211A39D3B9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71894" y="5598484"/>
            <a:ext cx="468000" cy="468000"/>
          </a:xfrm>
          <a:prstGeom prst="rect">
            <a:avLst/>
          </a:prstGeom>
        </p:spPr>
      </p:pic>
      <p:sp>
        <p:nvSpPr>
          <p:cNvPr id="46" name="Textfeld 45">
            <a:extLst>
              <a:ext uri="{FF2B5EF4-FFF2-40B4-BE49-F238E27FC236}">
                <a16:creationId xmlns:a16="http://schemas.microsoft.com/office/drawing/2014/main" id="{9A2366D0-7D3B-4A3D-B0F1-055C0120D3B4}"/>
              </a:ext>
            </a:extLst>
          </p:cNvPr>
          <p:cNvSpPr txBox="1"/>
          <p:nvPr/>
        </p:nvSpPr>
        <p:spPr>
          <a:xfrm>
            <a:off x="1090124" y="6037218"/>
            <a:ext cx="123093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Environment</a:t>
            </a:r>
          </a:p>
        </p:txBody>
      </p:sp>
      <p:pic>
        <p:nvPicPr>
          <p:cNvPr id="35" name="Grafik 34">
            <a:extLst>
              <a:ext uri="{FF2B5EF4-FFF2-40B4-BE49-F238E27FC236}">
                <a16:creationId xmlns:a16="http://schemas.microsoft.com/office/drawing/2014/main" id="{2AB523F6-55C0-44FC-92F7-73EF1B4DAA7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78153" y="5598484"/>
            <a:ext cx="468000" cy="468000"/>
          </a:xfrm>
          <a:prstGeom prst="rect">
            <a:avLst/>
          </a:prstGeom>
        </p:spPr>
      </p:pic>
      <p:sp>
        <p:nvSpPr>
          <p:cNvPr id="48" name="Textfeld 47">
            <a:extLst>
              <a:ext uri="{FF2B5EF4-FFF2-40B4-BE49-F238E27FC236}">
                <a16:creationId xmlns:a16="http://schemas.microsoft.com/office/drawing/2014/main" id="{6C14096D-006D-40E2-A259-384BBBEFC748}"/>
              </a:ext>
            </a:extLst>
          </p:cNvPr>
          <p:cNvSpPr txBox="1"/>
          <p:nvPr/>
        </p:nvSpPr>
        <p:spPr>
          <a:xfrm>
            <a:off x="2225547" y="6030684"/>
            <a:ext cx="973212"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Education</a:t>
            </a:r>
          </a:p>
        </p:txBody>
      </p:sp>
      <p:pic>
        <p:nvPicPr>
          <p:cNvPr id="50" name="Grafik 49">
            <a:extLst>
              <a:ext uri="{FF2B5EF4-FFF2-40B4-BE49-F238E27FC236}">
                <a16:creationId xmlns:a16="http://schemas.microsoft.com/office/drawing/2014/main" id="{23D114B9-EC65-4094-B439-75EFDD11F9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22512" y="5598484"/>
            <a:ext cx="468000" cy="468000"/>
          </a:xfrm>
          <a:prstGeom prst="rect">
            <a:avLst/>
          </a:prstGeom>
        </p:spPr>
      </p:pic>
      <p:sp>
        <p:nvSpPr>
          <p:cNvPr id="51" name="Textfeld 50">
            <a:extLst>
              <a:ext uri="{FF2B5EF4-FFF2-40B4-BE49-F238E27FC236}">
                <a16:creationId xmlns:a16="http://schemas.microsoft.com/office/drawing/2014/main" id="{56668B34-3AA5-4AC1-B6D0-9B49068216B6}"/>
              </a:ext>
            </a:extLst>
          </p:cNvPr>
          <p:cNvSpPr txBox="1"/>
          <p:nvPr/>
        </p:nvSpPr>
        <p:spPr>
          <a:xfrm>
            <a:off x="3228538" y="6033339"/>
            <a:ext cx="1047500"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Economy</a:t>
            </a:r>
          </a:p>
        </p:txBody>
      </p:sp>
      <p:pic>
        <p:nvPicPr>
          <p:cNvPr id="53" name="Grafik 52">
            <a:extLst>
              <a:ext uri="{FF2B5EF4-FFF2-40B4-BE49-F238E27FC236}">
                <a16:creationId xmlns:a16="http://schemas.microsoft.com/office/drawing/2014/main" id="{F4A92F58-5F70-4B6C-9BB7-82E8818B7E8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6871" y="5598484"/>
            <a:ext cx="468000" cy="468000"/>
          </a:xfrm>
          <a:prstGeom prst="rect">
            <a:avLst/>
          </a:prstGeom>
        </p:spPr>
      </p:pic>
      <p:sp>
        <p:nvSpPr>
          <p:cNvPr id="54" name="Textfeld 53">
            <a:extLst>
              <a:ext uri="{FF2B5EF4-FFF2-40B4-BE49-F238E27FC236}">
                <a16:creationId xmlns:a16="http://schemas.microsoft.com/office/drawing/2014/main" id="{11181380-77BB-4FDF-AB5D-6ED36AFEE862}"/>
              </a:ext>
            </a:extLst>
          </p:cNvPr>
          <p:cNvSpPr txBox="1"/>
          <p:nvPr/>
        </p:nvSpPr>
        <p:spPr>
          <a:xfrm>
            <a:off x="4317748" y="6041187"/>
            <a:ext cx="965368" cy="307777"/>
          </a:xfrm>
          <a:prstGeom prst="rect">
            <a:avLst/>
          </a:prstGeom>
          <a:noFill/>
        </p:spPr>
        <p:txBody>
          <a:bodyPr wrap="square" rtlCol="0">
            <a:spAutoFit/>
          </a:bodyPr>
          <a:lstStyle/>
          <a:p>
            <a:pPr algn="ctr"/>
            <a:r>
              <a:rPr lang="en-GB" sz="1400" dirty="0">
                <a:latin typeface="Segoe UI Light" panose="020B0502040204020203" pitchFamily="34" charset="0"/>
                <a:cs typeface="Segoe UI Light" panose="020B0502040204020203" pitchFamily="34" charset="0"/>
              </a:rPr>
              <a:t>Politics</a:t>
            </a:r>
          </a:p>
        </p:txBody>
      </p:sp>
      <p:sp>
        <p:nvSpPr>
          <p:cNvPr id="55" name="Textfeld 54">
            <a:extLst>
              <a:ext uri="{FF2B5EF4-FFF2-40B4-BE49-F238E27FC236}">
                <a16:creationId xmlns:a16="http://schemas.microsoft.com/office/drawing/2014/main" id="{FD7864BE-EC92-4B34-981D-BDD811868612}"/>
              </a:ext>
            </a:extLst>
          </p:cNvPr>
          <p:cNvSpPr txBox="1"/>
          <p:nvPr/>
        </p:nvSpPr>
        <p:spPr>
          <a:xfrm>
            <a:off x="1089090" y="4319717"/>
            <a:ext cx="1170101"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Variables</a:t>
            </a:r>
            <a:endParaRPr lang="en-GB" b="1" dirty="0">
              <a:latin typeface="Segoe UI Light" panose="020B0502040204020203" pitchFamily="34" charset="0"/>
              <a:cs typeface="Segoe UI Light" panose="020B0502040204020203" pitchFamily="34" charset="0"/>
            </a:endParaRPr>
          </a:p>
        </p:txBody>
      </p:sp>
      <p:sp>
        <p:nvSpPr>
          <p:cNvPr id="66" name="Textfeld 65">
            <a:extLst>
              <a:ext uri="{FF2B5EF4-FFF2-40B4-BE49-F238E27FC236}">
                <a16:creationId xmlns:a16="http://schemas.microsoft.com/office/drawing/2014/main" id="{74A0C1E6-4CEF-4939-B100-C6B355EF2D59}"/>
              </a:ext>
            </a:extLst>
          </p:cNvPr>
          <p:cNvSpPr txBox="1"/>
          <p:nvPr/>
        </p:nvSpPr>
        <p:spPr>
          <a:xfrm>
            <a:off x="1066527" y="6485554"/>
            <a:ext cx="2340635"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Pre-processing</a:t>
            </a:r>
          </a:p>
        </p:txBody>
      </p:sp>
      <p:sp>
        <p:nvSpPr>
          <p:cNvPr id="70" name="Textfeld 69">
            <a:extLst>
              <a:ext uri="{FF2B5EF4-FFF2-40B4-BE49-F238E27FC236}">
                <a16:creationId xmlns:a16="http://schemas.microsoft.com/office/drawing/2014/main" id="{C09A3853-3912-444D-89AD-A9B50E597ED4}"/>
              </a:ext>
            </a:extLst>
          </p:cNvPr>
          <p:cNvSpPr txBox="1"/>
          <p:nvPr/>
        </p:nvSpPr>
        <p:spPr>
          <a:xfrm>
            <a:off x="5588181" y="4319717"/>
            <a:ext cx="2188927" cy="255454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World Happiness Rank</a:t>
            </a:r>
          </a:p>
          <a:p>
            <a:endParaRPr lang="en-GB" sz="1000" b="1"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      Switzerland</a:t>
            </a:r>
          </a:p>
          <a:p>
            <a:r>
              <a:rPr lang="en-GB" sz="1400" dirty="0">
                <a:latin typeface="Segoe UI Light" panose="020B0502040204020203" pitchFamily="34" charset="0"/>
                <a:cs typeface="Segoe UI Light" panose="020B0502040204020203" pitchFamily="34" charset="0"/>
              </a:rPr>
              <a:t>      Iceland</a:t>
            </a:r>
          </a:p>
          <a:p>
            <a:r>
              <a:rPr lang="en-GB" sz="1400" dirty="0">
                <a:latin typeface="Segoe UI Light" panose="020B0502040204020203" pitchFamily="34" charset="0"/>
                <a:cs typeface="Segoe UI Light" panose="020B0502040204020203" pitchFamily="34" charset="0"/>
              </a:rPr>
              <a:t>      Denmark</a:t>
            </a:r>
          </a:p>
          <a:p>
            <a:r>
              <a:rPr lang="en-GB" sz="1400" dirty="0">
                <a:latin typeface="Segoe UI Light" panose="020B0502040204020203" pitchFamily="34" charset="0"/>
                <a:cs typeface="Segoe UI Light" panose="020B0502040204020203" pitchFamily="34" charset="0"/>
              </a:rPr>
              <a:t>      …</a:t>
            </a:r>
          </a:p>
          <a:p>
            <a:r>
              <a:rPr lang="en-GB" sz="1400" dirty="0">
                <a:latin typeface="Segoe UI Light" panose="020B0502040204020203" pitchFamily="34" charset="0"/>
                <a:cs typeface="Segoe UI Light" panose="020B0502040204020203" pitchFamily="34" charset="0"/>
              </a:rPr>
              <a:t>      Benin</a:t>
            </a:r>
          </a:p>
          <a:p>
            <a:r>
              <a:rPr lang="en-GB" sz="1400" dirty="0">
                <a:latin typeface="Segoe UI Light" panose="020B0502040204020203" pitchFamily="34" charset="0"/>
                <a:cs typeface="Segoe UI Light" panose="020B0502040204020203" pitchFamily="34" charset="0"/>
              </a:rPr>
              <a:t>      Syria</a:t>
            </a:r>
          </a:p>
          <a:p>
            <a:r>
              <a:rPr lang="en-GB" sz="1400" dirty="0">
                <a:latin typeface="Segoe UI Light" panose="020B0502040204020203" pitchFamily="34" charset="0"/>
                <a:cs typeface="Segoe UI Light" panose="020B0502040204020203" pitchFamily="34" charset="0"/>
              </a:rPr>
              <a:t>      Togo</a:t>
            </a:r>
          </a:p>
          <a:p>
            <a:endParaRPr lang="en-GB"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sp>
        <p:nvSpPr>
          <p:cNvPr id="71" name="Textfeld 70">
            <a:extLst>
              <a:ext uri="{FF2B5EF4-FFF2-40B4-BE49-F238E27FC236}">
                <a16:creationId xmlns:a16="http://schemas.microsoft.com/office/drawing/2014/main" id="{85096C5C-A0D7-4B11-9DB7-9B2C9650AB29}"/>
              </a:ext>
            </a:extLst>
          </p:cNvPr>
          <p:cNvSpPr txBox="1"/>
          <p:nvPr/>
        </p:nvSpPr>
        <p:spPr>
          <a:xfrm>
            <a:off x="6966916" y="4709637"/>
            <a:ext cx="7541967"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worlds happiest countries are Switzerland, Iceland and Denmark. The variables that are the most contributing to this result is high quality of Family Life, Health Life Expectancy and Freedom. The least happy countries are Benin, Syria and Togo. The variables indicating their happiness are Economy, Family and Automotive Mortality. </a:t>
            </a:r>
          </a:p>
          <a:p>
            <a:pPr algn="just"/>
            <a:r>
              <a:rPr lang="en-GB" sz="1400" dirty="0">
                <a:latin typeface="Segoe UI Light" panose="020B0502040204020203" pitchFamily="34" charset="0"/>
                <a:cs typeface="Segoe UI Light" panose="020B0502040204020203" pitchFamily="34" charset="0"/>
              </a:rPr>
              <a:t>In general the people living in the countries of Western Europe and America tend to be happier than the people living in Afrika and Asia.</a:t>
            </a:r>
            <a:endParaRPr lang="en-GB" b="1" dirty="0">
              <a:latin typeface="Segoe UI Light" panose="020B0502040204020203" pitchFamily="34" charset="0"/>
              <a:cs typeface="Segoe UI Light" panose="020B0502040204020203" pitchFamily="34" charset="0"/>
            </a:endParaRPr>
          </a:p>
        </p:txBody>
      </p:sp>
      <p:pic>
        <p:nvPicPr>
          <p:cNvPr id="74" name="Grafik 73">
            <a:extLst>
              <a:ext uri="{FF2B5EF4-FFF2-40B4-BE49-F238E27FC236}">
                <a16:creationId xmlns:a16="http://schemas.microsoft.com/office/drawing/2014/main" id="{2C75AF1F-5CEB-4A39-859B-B770DC653A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722173" y="4778826"/>
            <a:ext cx="162000" cy="162000"/>
          </a:xfrm>
          <a:prstGeom prst="rect">
            <a:avLst/>
          </a:prstGeom>
        </p:spPr>
      </p:pic>
      <p:pic>
        <p:nvPicPr>
          <p:cNvPr id="77" name="Grafik 76">
            <a:extLst>
              <a:ext uri="{FF2B5EF4-FFF2-40B4-BE49-F238E27FC236}">
                <a16:creationId xmlns:a16="http://schemas.microsoft.com/office/drawing/2014/main" id="{712A983A-EA50-4904-9A6C-F5AB858A94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22173" y="5002319"/>
            <a:ext cx="162000" cy="162000"/>
          </a:xfrm>
          <a:prstGeom prst="rect">
            <a:avLst/>
          </a:prstGeom>
        </p:spPr>
      </p:pic>
      <p:pic>
        <p:nvPicPr>
          <p:cNvPr id="80" name="Grafik 79">
            <a:extLst>
              <a:ext uri="{FF2B5EF4-FFF2-40B4-BE49-F238E27FC236}">
                <a16:creationId xmlns:a16="http://schemas.microsoft.com/office/drawing/2014/main" id="{A401FFFC-38C8-42FA-96D7-BDFCC1007B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716260" y="5220395"/>
            <a:ext cx="162000" cy="162000"/>
          </a:xfrm>
          <a:prstGeom prst="rect">
            <a:avLst/>
          </a:prstGeom>
        </p:spPr>
      </p:pic>
      <p:pic>
        <p:nvPicPr>
          <p:cNvPr id="83" name="Grafik 82">
            <a:extLst>
              <a:ext uri="{FF2B5EF4-FFF2-40B4-BE49-F238E27FC236}">
                <a16:creationId xmlns:a16="http://schemas.microsoft.com/office/drawing/2014/main" id="{C16A84EF-0560-407B-9026-DBD1E542C06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14308" y="6083974"/>
            <a:ext cx="162000" cy="162000"/>
          </a:xfrm>
          <a:prstGeom prst="rect">
            <a:avLst/>
          </a:prstGeom>
        </p:spPr>
      </p:pic>
      <p:sp>
        <p:nvSpPr>
          <p:cNvPr id="86" name="Textfeld 85">
            <a:extLst>
              <a:ext uri="{FF2B5EF4-FFF2-40B4-BE49-F238E27FC236}">
                <a16:creationId xmlns:a16="http://schemas.microsoft.com/office/drawing/2014/main" id="{2D4AD2A7-E80C-4845-8110-77925FB7C684}"/>
              </a:ext>
            </a:extLst>
          </p:cNvPr>
          <p:cNvSpPr txBox="1"/>
          <p:nvPr/>
        </p:nvSpPr>
        <p:spPr>
          <a:xfrm>
            <a:off x="23691541" y="5855253"/>
            <a:ext cx="5385021"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2" name="Rechteck: abgerundete Ecken 1">
            <a:extLst>
              <a:ext uri="{FF2B5EF4-FFF2-40B4-BE49-F238E27FC236}">
                <a16:creationId xmlns:a16="http://schemas.microsoft.com/office/drawing/2014/main" id="{9EB4E38C-BB81-4B83-AA86-1A37E719DCA0}"/>
              </a:ext>
            </a:extLst>
          </p:cNvPr>
          <p:cNvSpPr/>
          <p:nvPr/>
        </p:nvSpPr>
        <p:spPr>
          <a:xfrm>
            <a:off x="720436" y="1949326"/>
            <a:ext cx="14013831"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hteck: abgerundete Ecken 14">
            <a:extLst>
              <a:ext uri="{FF2B5EF4-FFF2-40B4-BE49-F238E27FC236}">
                <a16:creationId xmlns:a16="http://schemas.microsoft.com/office/drawing/2014/main" id="{615EA419-6204-4B9E-AA03-B160DB96CEE4}"/>
              </a:ext>
            </a:extLst>
          </p:cNvPr>
          <p:cNvSpPr/>
          <p:nvPr/>
        </p:nvSpPr>
        <p:spPr>
          <a:xfrm>
            <a:off x="1287545"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Data Exploration</a:t>
            </a:r>
          </a:p>
        </p:txBody>
      </p:sp>
      <p:pic>
        <p:nvPicPr>
          <p:cNvPr id="41" name="Grafik 40">
            <a:extLst>
              <a:ext uri="{FF2B5EF4-FFF2-40B4-BE49-F238E27FC236}">
                <a16:creationId xmlns:a16="http://schemas.microsoft.com/office/drawing/2014/main" id="{08E8AFA2-A2F7-41CD-AA6A-0414E5BC2DE4}"/>
              </a:ext>
            </a:extLst>
          </p:cNvPr>
          <p:cNvPicPr>
            <a:picLocks noChangeAspect="1"/>
          </p:cNvPicPr>
          <p:nvPr/>
        </p:nvPicPr>
        <p:blipFill rotWithShape="1">
          <a:blip r:embed="rId20">
            <a:extLst>
              <a:ext uri="{28A0092B-C50C-407E-A947-70E740481C1C}">
                <a14:useLocalDpi xmlns:a14="http://schemas.microsoft.com/office/drawing/2010/main" val="0"/>
              </a:ext>
            </a:extLst>
          </a:blip>
          <a:srcRect t="5254" r="36709"/>
          <a:stretch/>
        </p:blipFill>
        <p:spPr>
          <a:xfrm>
            <a:off x="25686976" y="2525103"/>
            <a:ext cx="3271881" cy="3165978"/>
          </a:xfrm>
          <a:prstGeom prst="rect">
            <a:avLst/>
          </a:prstGeom>
        </p:spPr>
      </p:pic>
      <p:sp>
        <p:nvSpPr>
          <p:cNvPr id="78" name="Textfeld 77">
            <a:extLst>
              <a:ext uri="{FF2B5EF4-FFF2-40B4-BE49-F238E27FC236}">
                <a16:creationId xmlns:a16="http://schemas.microsoft.com/office/drawing/2014/main" id="{01AAE052-7ACB-4B91-9469-813CA409F9EF}"/>
              </a:ext>
            </a:extLst>
          </p:cNvPr>
          <p:cNvSpPr txBox="1"/>
          <p:nvPr/>
        </p:nvSpPr>
        <p:spPr>
          <a:xfrm>
            <a:off x="15495694" y="5573366"/>
            <a:ext cx="4281987" cy="1169551"/>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results of FA show how the assignment of the variables to the dimensions changed. After rotating the PC’s, the second and the third dimensions explains more variance. Furthermore, the Loadings are more clear in terms of interpretation.</a:t>
            </a:r>
            <a:endParaRPr lang="en-GB" b="1" dirty="0">
              <a:latin typeface="Segoe UI Light" panose="020B0502040204020203" pitchFamily="34" charset="0"/>
              <a:cs typeface="Segoe UI Light" panose="020B0502040204020203" pitchFamily="34" charset="0"/>
            </a:endParaRPr>
          </a:p>
        </p:txBody>
      </p:sp>
      <p:sp>
        <p:nvSpPr>
          <p:cNvPr id="81" name="Textfeld 80">
            <a:extLst>
              <a:ext uri="{FF2B5EF4-FFF2-40B4-BE49-F238E27FC236}">
                <a16:creationId xmlns:a16="http://schemas.microsoft.com/office/drawing/2014/main" id="{A9600A04-A50C-4B1C-ACF6-8A3C8FB22A35}"/>
              </a:ext>
            </a:extLst>
          </p:cNvPr>
          <p:cNvSpPr txBox="1"/>
          <p:nvPr/>
        </p:nvSpPr>
        <p:spPr>
          <a:xfrm>
            <a:off x="15492098" y="7018310"/>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PCA Interpretation</a:t>
            </a:r>
          </a:p>
        </p:txBody>
      </p:sp>
      <p:sp>
        <p:nvSpPr>
          <p:cNvPr id="52" name="Textfeld 51">
            <a:extLst>
              <a:ext uri="{FF2B5EF4-FFF2-40B4-BE49-F238E27FC236}">
                <a16:creationId xmlns:a16="http://schemas.microsoft.com/office/drawing/2014/main" id="{B84592CF-F25C-4FED-870B-E7E24FA58AEA}"/>
              </a:ext>
            </a:extLst>
          </p:cNvPr>
          <p:cNvSpPr txBox="1"/>
          <p:nvPr/>
        </p:nvSpPr>
        <p:spPr>
          <a:xfrm>
            <a:off x="10554687" y="18057708"/>
            <a:ext cx="5244410" cy="2462213"/>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Variables that predict happiness: (R² = 78% ~ 3 PC) </a:t>
            </a:r>
            <a:r>
              <a:rPr lang="en-GB" sz="1400" dirty="0">
                <a:latin typeface="Segoe UI Light" panose="020B0502040204020203" pitchFamily="34" charset="0"/>
                <a:cs typeface="Segoe UI Light" panose="020B0502040204020203" pitchFamily="34" charset="0"/>
                <a:sym typeface="Wingdings" panose="05000000000000000000" pitchFamily="2" charset="2"/>
              </a:rPr>
              <a:t> Variable Importance </a:t>
            </a:r>
            <a:r>
              <a:rPr lang="en-GB" sz="1400" dirty="0" err="1">
                <a:latin typeface="Segoe UI Light" panose="020B0502040204020203" pitchFamily="34" charset="0"/>
                <a:cs typeface="Segoe UI Light" panose="020B0502040204020203" pitchFamily="34" charset="0"/>
                <a:sym typeface="Wingdings" panose="05000000000000000000" pitchFamily="2" charset="2"/>
              </a:rPr>
              <a:t>grpah</a:t>
            </a: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Economy GDP per Capita</a:t>
            </a:r>
          </a:p>
          <a:p>
            <a:pPr marL="285750" indent="-285750">
              <a:buFontTx/>
              <a:buChar char="-"/>
            </a:pPr>
            <a:r>
              <a:rPr lang="en-GB" sz="1400" dirty="0">
                <a:latin typeface="Segoe UI Light" panose="020B0502040204020203" pitchFamily="34" charset="0"/>
                <a:cs typeface="Segoe UI Light" panose="020B0502040204020203" pitchFamily="34" charset="0"/>
              </a:rPr>
              <a:t>Family</a:t>
            </a:r>
          </a:p>
          <a:p>
            <a:pPr marL="285750" indent="-285750">
              <a:buFontTx/>
              <a:buChar char="-"/>
            </a:pPr>
            <a:r>
              <a:rPr lang="en-GB" sz="1400" dirty="0">
                <a:latin typeface="Segoe UI Light" panose="020B0502040204020203" pitchFamily="34" charset="0"/>
                <a:cs typeface="Segoe UI Light" panose="020B0502040204020203" pitchFamily="34" charset="0"/>
              </a:rPr>
              <a:t>Freedom</a:t>
            </a:r>
          </a:p>
          <a:p>
            <a:pPr marL="285750" indent="-285750">
              <a:buFontTx/>
              <a:buChar char="-"/>
            </a:pPr>
            <a:r>
              <a:rPr lang="en-GB" sz="1400" dirty="0">
                <a:latin typeface="Segoe UI Light" panose="020B0502040204020203" pitchFamily="34" charset="0"/>
                <a:cs typeface="Segoe UI Light" panose="020B0502040204020203" pitchFamily="34" charset="0"/>
              </a:rPr>
              <a:t>Internet Usage Index</a:t>
            </a:r>
          </a:p>
          <a:p>
            <a:pPr marL="285750" indent="-285750">
              <a:buFontTx/>
              <a:buChar char="-"/>
            </a:pPr>
            <a:r>
              <a:rPr lang="en-GB" sz="1400" dirty="0">
                <a:latin typeface="Segoe UI Light" panose="020B0502040204020203" pitchFamily="34" charset="0"/>
                <a:cs typeface="Segoe UI Light" panose="020B0502040204020203" pitchFamily="34" charset="0"/>
              </a:rPr>
              <a:t>Health Life Expectancy</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Variables explain low, mid, high with </a:t>
            </a:r>
            <a:r>
              <a:rPr lang="en-GB" sz="1400" dirty="0" err="1">
                <a:latin typeface="Segoe UI Light" panose="020B0502040204020203" pitchFamily="34" charset="0"/>
                <a:cs typeface="Segoe UI Light" panose="020B0502040204020203" pitchFamily="34" charset="0"/>
              </a:rPr>
              <a:t>corrmatrix</a:t>
            </a:r>
            <a:r>
              <a:rPr lang="en-GB" sz="1400" dirty="0">
                <a:latin typeface="Segoe UI Light" panose="020B0502040204020203" pitchFamily="34" charset="0"/>
                <a:cs typeface="Segoe UI Light" panose="020B0502040204020203" pitchFamily="34" charset="0"/>
              </a:rPr>
              <a:t> as </a:t>
            </a:r>
            <a:r>
              <a:rPr lang="en-GB" sz="1400" dirty="0" err="1">
                <a:latin typeface="Segoe UI Light" panose="020B0502040204020203" pitchFamily="34" charset="0"/>
                <a:cs typeface="Segoe UI Light" panose="020B0502040204020203" pitchFamily="34" charset="0"/>
              </a:rPr>
              <a:t>interpretion</a:t>
            </a:r>
            <a:endParaRPr lang="en-GB" sz="1400" dirty="0">
              <a:latin typeface="Segoe UI Light" panose="020B0502040204020203" pitchFamily="34" charset="0"/>
              <a:cs typeface="Segoe UI Light" panose="020B0502040204020203" pitchFamily="34" charset="0"/>
            </a:endParaRPr>
          </a:p>
          <a:p>
            <a:r>
              <a:rPr lang="en-GB" sz="1400" dirty="0">
                <a:latin typeface="Segoe UI Light" panose="020B0502040204020203" pitchFamily="34" charset="0"/>
                <a:cs typeface="Segoe UI Light" panose="020B0502040204020203" pitchFamily="34" charset="0"/>
              </a:rPr>
              <a:t>Interpret </a:t>
            </a:r>
            <a:r>
              <a:rPr lang="en-GB" sz="1400" dirty="0" err="1">
                <a:latin typeface="Segoe UI Light" panose="020B0502040204020203" pitchFamily="34" charset="0"/>
                <a:cs typeface="Segoe UI Light" panose="020B0502040204020203" pitchFamily="34" charset="0"/>
              </a:rPr>
              <a:t>corr</a:t>
            </a:r>
            <a:r>
              <a:rPr lang="en-GB" sz="1400" dirty="0">
                <a:latin typeface="Segoe UI Light" panose="020B0502040204020203" pitchFamily="34" charset="0"/>
                <a:cs typeface="Segoe UI Light" panose="020B0502040204020203" pitchFamily="34" charset="0"/>
              </a:rPr>
              <a:t> matrix</a:t>
            </a:r>
          </a:p>
        </p:txBody>
      </p:sp>
      <p:pic>
        <p:nvPicPr>
          <p:cNvPr id="57" name="Grafik 56">
            <a:extLst>
              <a:ext uri="{FF2B5EF4-FFF2-40B4-BE49-F238E27FC236}">
                <a16:creationId xmlns:a16="http://schemas.microsoft.com/office/drawing/2014/main" id="{40CB14E3-7617-4268-A302-C88AFD35C55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020274" y="19277736"/>
            <a:ext cx="1087302" cy="1087302"/>
          </a:xfrm>
          <a:prstGeom prst="rect">
            <a:avLst/>
          </a:prstGeom>
        </p:spPr>
      </p:pic>
      <p:sp>
        <p:nvSpPr>
          <p:cNvPr id="88" name="Textfeld 87">
            <a:extLst>
              <a:ext uri="{FF2B5EF4-FFF2-40B4-BE49-F238E27FC236}">
                <a16:creationId xmlns:a16="http://schemas.microsoft.com/office/drawing/2014/main" id="{4A738AE2-9073-40EB-A42B-84727F69259C}"/>
              </a:ext>
            </a:extLst>
          </p:cNvPr>
          <p:cNvSpPr txBox="1"/>
          <p:nvPr/>
        </p:nvSpPr>
        <p:spPr>
          <a:xfrm>
            <a:off x="16386463" y="12553555"/>
            <a:ext cx="4469599" cy="584775"/>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Principal Components</a:t>
            </a:r>
          </a:p>
          <a:p>
            <a:r>
              <a:rPr lang="en-GB" sz="1600" dirty="0">
                <a:latin typeface="Segoe UI Light" panose="020B0502040204020203" pitchFamily="34" charset="0"/>
                <a:cs typeface="Segoe UI Light" panose="020B0502040204020203" pitchFamily="34" charset="0"/>
              </a:rPr>
              <a:t>Simple Linear Regression</a:t>
            </a:r>
          </a:p>
        </p:txBody>
      </p:sp>
      <p:sp>
        <p:nvSpPr>
          <p:cNvPr id="95" name="Textfeld 94">
            <a:extLst>
              <a:ext uri="{FF2B5EF4-FFF2-40B4-BE49-F238E27FC236}">
                <a16:creationId xmlns:a16="http://schemas.microsoft.com/office/drawing/2014/main" id="{D3BCF549-CC0C-445D-ABD8-B69B09AF603F}"/>
              </a:ext>
            </a:extLst>
          </p:cNvPr>
          <p:cNvSpPr txBox="1"/>
          <p:nvPr/>
        </p:nvSpPr>
        <p:spPr>
          <a:xfrm>
            <a:off x="23644857" y="13153336"/>
            <a:ext cx="3364784" cy="2123658"/>
          </a:xfrm>
          <a:prstGeom prst="rect">
            <a:avLst/>
          </a:prstGeom>
          <a:noFill/>
        </p:spPr>
        <p:txBody>
          <a:bodyPr wrap="square" rtlCol="0">
            <a:spAutoFit/>
          </a:bodyPr>
          <a:lstStyle/>
          <a:p>
            <a:r>
              <a:rPr lang="en-GB" sz="1600" dirty="0">
                <a:latin typeface="Segoe UI Light" panose="020B0502040204020203" pitchFamily="34" charset="0"/>
                <a:cs typeface="Segoe UI Light" panose="020B0502040204020203" pitchFamily="34" charset="0"/>
              </a:rPr>
              <a:t>But what is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r>
              <a:rPr lang="en-GB" sz="1400" dirty="0">
                <a:latin typeface="Segoe UI Light" panose="020B0502040204020203" pitchFamily="34" charset="0"/>
                <a:cs typeface="Segoe UI Light" panose="020B0502040204020203" pitchFamily="34" charset="0"/>
              </a:rPr>
              <a:t>Explain outcome variables quickly</a:t>
            </a:r>
          </a:p>
          <a:p>
            <a:pPr marL="285750" indent="-285750">
              <a:buFontTx/>
              <a:buChar char="-"/>
            </a:pPr>
            <a:r>
              <a:rPr lang="en-GB" sz="1400" dirty="0">
                <a:latin typeface="Segoe UI Light" panose="020B0502040204020203" pitchFamily="34" charset="0"/>
                <a:cs typeface="Segoe UI Light" panose="020B0502040204020203" pitchFamily="34" charset="0"/>
              </a:rPr>
              <a:t>Interpretation of happiness (UN Data doesn’t match with term happiness in the world) -&gt; cant measure happiness</a:t>
            </a:r>
          </a:p>
          <a:p>
            <a:pPr marL="285750" indent="-285750">
              <a:buFontTx/>
              <a:buChar char="-"/>
            </a:pPr>
            <a:endParaRPr lang="en-GB" sz="1400" dirty="0">
              <a:latin typeface="Segoe UI Light" panose="020B0502040204020203" pitchFamily="34" charset="0"/>
              <a:cs typeface="Segoe UI Light" panose="020B0502040204020203" pitchFamily="34" charset="0"/>
            </a:endParaRPr>
          </a:p>
          <a:p>
            <a:pPr marL="285750" indent="-285750">
              <a:buFontTx/>
              <a:buChar char="-"/>
            </a:pPr>
            <a:endParaRPr lang="en-GB" sz="1400" dirty="0">
              <a:latin typeface="Segoe UI Light" panose="020B0502040204020203" pitchFamily="34" charset="0"/>
              <a:cs typeface="Segoe UI Light" panose="020B0502040204020203" pitchFamily="34" charset="0"/>
            </a:endParaRPr>
          </a:p>
          <a:p>
            <a:endParaRPr lang="en-GB" b="1" dirty="0">
              <a:latin typeface="Segoe UI Light" panose="020B0502040204020203" pitchFamily="34" charset="0"/>
              <a:cs typeface="Segoe UI Light" panose="020B0502040204020203" pitchFamily="34" charset="0"/>
            </a:endParaRPr>
          </a:p>
        </p:txBody>
      </p:sp>
      <p:grpSp>
        <p:nvGrpSpPr>
          <p:cNvPr id="75" name="Gruppieren 74">
            <a:extLst>
              <a:ext uri="{FF2B5EF4-FFF2-40B4-BE49-F238E27FC236}">
                <a16:creationId xmlns:a16="http://schemas.microsoft.com/office/drawing/2014/main" id="{EAB79F1A-2881-447C-9BF5-DC35C06CBC85}"/>
              </a:ext>
            </a:extLst>
          </p:cNvPr>
          <p:cNvGrpSpPr/>
          <p:nvPr/>
        </p:nvGrpSpPr>
        <p:grpSpPr>
          <a:xfrm>
            <a:off x="15449208" y="3556000"/>
            <a:ext cx="3268903" cy="1984346"/>
            <a:chOff x="16150830" y="3456940"/>
            <a:chExt cx="3268903" cy="1984346"/>
          </a:xfrm>
        </p:grpSpPr>
        <p:pic>
          <p:nvPicPr>
            <p:cNvPr id="97" name="Grafik 96">
              <a:extLst>
                <a:ext uri="{FF2B5EF4-FFF2-40B4-BE49-F238E27FC236}">
                  <a16:creationId xmlns:a16="http://schemas.microsoft.com/office/drawing/2014/main" id="{610788E9-0472-491F-BBF7-775010BB4BE6}"/>
                </a:ext>
              </a:extLst>
            </p:cNvPr>
            <p:cNvPicPr>
              <a:picLocks noChangeAspect="1"/>
            </p:cNvPicPr>
            <p:nvPr/>
          </p:nvPicPr>
          <p:blipFill rotWithShape="1">
            <a:blip r:embed="rId22">
              <a:extLst>
                <a:ext uri="{28A0092B-C50C-407E-A947-70E740481C1C}">
                  <a14:useLocalDpi xmlns:a14="http://schemas.microsoft.com/office/drawing/2010/main" val="0"/>
                </a:ext>
              </a:extLst>
            </a:blip>
            <a:srcRect t="5571"/>
            <a:stretch/>
          </p:blipFill>
          <p:spPr>
            <a:xfrm>
              <a:off x="16150830" y="3456940"/>
              <a:ext cx="3268903" cy="1984346"/>
            </a:xfrm>
            <a:prstGeom prst="rect">
              <a:avLst/>
            </a:prstGeom>
          </p:spPr>
        </p:pic>
        <p:sp>
          <p:nvSpPr>
            <p:cNvPr id="98" name="Textfeld 97">
              <a:extLst>
                <a:ext uri="{FF2B5EF4-FFF2-40B4-BE49-F238E27FC236}">
                  <a16:creationId xmlns:a16="http://schemas.microsoft.com/office/drawing/2014/main" id="{5B6D9E7A-4324-4701-9C5F-517883FC8C70}"/>
                </a:ext>
              </a:extLst>
            </p:cNvPr>
            <p:cNvSpPr txBox="1"/>
            <p:nvPr/>
          </p:nvSpPr>
          <p:spPr>
            <a:xfrm rot="16200000">
              <a:off x="15759770" y="4246813"/>
              <a:ext cx="1600438" cy="253916"/>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00" name="Textfeld 99">
              <a:extLst>
                <a:ext uri="{FF2B5EF4-FFF2-40B4-BE49-F238E27FC236}">
                  <a16:creationId xmlns:a16="http://schemas.microsoft.com/office/drawing/2014/main" id="{73F2E291-23B2-4780-A7BD-A187EE9C5707}"/>
                </a:ext>
              </a:extLst>
            </p:cNvPr>
            <p:cNvSpPr txBox="1"/>
            <p:nvPr/>
          </p:nvSpPr>
          <p:spPr>
            <a:xfrm rot="16200000">
              <a:off x="16117539" y="4167889"/>
              <a:ext cx="1480469"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Freedom &amp; Corruption</a:t>
              </a:r>
            </a:p>
          </p:txBody>
        </p:sp>
        <p:sp>
          <p:nvSpPr>
            <p:cNvPr id="101" name="Textfeld 100">
              <a:extLst>
                <a:ext uri="{FF2B5EF4-FFF2-40B4-BE49-F238E27FC236}">
                  <a16:creationId xmlns:a16="http://schemas.microsoft.com/office/drawing/2014/main" id="{0287E17F-0457-4927-9A87-C981F7D5F1F5}"/>
                </a:ext>
              </a:extLst>
            </p:cNvPr>
            <p:cNvSpPr txBox="1"/>
            <p:nvPr/>
          </p:nvSpPr>
          <p:spPr>
            <a:xfrm rot="16200000">
              <a:off x="16483990" y="4092990"/>
              <a:ext cx="1330673" cy="230832"/>
            </a:xfrm>
            <a:prstGeom prst="rect">
              <a:avLst/>
            </a:prstGeom>
            <a:noFill/>
          </p:spPr>
          <p:txBody>
            <a:bodyPr wrap="square" rtlCol="0">
              <a:spAutoFit/>
            </a:bodyPr>
            <a:lstStyle/>
            <a:p>
              <a:pPr algn="r"/>
              <a:r>
                <a:rPr lang="en-GB" sz="900" dirty="0">
                  <a:latin typeface="Segoe UI Light" panose="020B0502040204020203" pitchFamily="34" charset="0"/>
                  <a:cs typeface="Segoe UI Light" panose="020B0502040204020203" pitchFamily="34" charset="0"/>
                </a:rPr>
                <a:t>Air Pollution</a:t>
              </a:r>
            </a:p>
          </p:txBody>
        </p:sp>
      </p:grpSp>
      <p:pic>
        <p:nvPicPr>
          <p:cNvPr id="9" name="Grafik 8">
            <a:extLst>
              <a:ext uri="{FF2B5EF4-FFF2-40B4-BE49-F238E27FC236}">
                <a16:creationId xmlns:a16="http://schemas.microsoft.com/office/drawing/2014/main" id="{E81CE317-DF19-468E-B1AC-E56979EE6C9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391279" y="6919057"/>
            <a:ext cx="3268574" cy="2071340"/>
          </a:xfrm>
          <a:prstGeom prst="rect">
            <a:avLst/>
          </a:prstGeom>
        </p:spPr>
      </p:pic>
      <p:sp>
        <p:nvSpPr>
          <p:cNvPr id="94" name="Textfeld 93">
            <a:extLst>
              <a:ext uri="{FF2B5EF4-FFF2-40B4-BE49-F238E27FC236}">
                <a16:creationId xmlns:a16="http://schemas.microsoft.com/office/drawing/2014/main" id="{CE4CDDBD-9899-4627-86E4-93F458BF63DC}"/>
              </a:ext>
            </a:extLst>
          </p:cNvPr>
          <p:cNvSpPr txBox="1"/>
          <p:nvPr/>
        </p:nvSpPr>
        <p:spPr>
          <a:xfrm>
            <a:off x="1066527" y="6885384"/>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Assessment of multivariate normality</a:t>
            </a:r>
          </a:p>
        </p:txBody>
      </p:sp>
      <p:sp>
        <p:nvSpPr>
          <p:cNvPr id="96" name="Textfeld 95">
            <a:extLst>
              <a:ext uri="{FF2B5EF4-FFF2-40B4-BE49-F238E27FC236}">
                <a16:creationId xmlns:a16="http://schemas.microsoft.com/office/drawing/2014/main" id="{A46978B6-AC43-474A-88B5-7AD2ED3381F1}"/>
              </a:ext>
            </a:extLst>
          </p:cNvPr>
          <p:cNvSpPr txBox="1"/>
          <p:nvPr/>
        </p:nvSpPr>
        <p:spPr>
          <a:xfrm>
            <a:off x="1090702" y="8970369"/>
            <a:ext cx="3968344"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Q-Q Plot – Normalized data</a:t>
            </a:r>
          </a:p>
        </p:txBody>
      </p:sp>
      <p:pic>
        <p:nvPicPr>
          <p:cNvPr id="73" name="Grafik 72">
            <a:extLst>
              <a:ext uri="{FF2B5EF4-FFF2-40B4-BE49-F238E27FC236}">
                <a16:creationId xmlns:a16="http://schemas.microsoft.com/office/drawing/2014/main" id="{19898755-75B3-4109-AE19-F95FA5991D2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839262" y="7774029"/>
            <a:ext cx="252000" cy="252000"/>
          </a:xfrm>
          <a:prstGeom prst="rect">
            <a:avLst/>
          </a:prstGeom>
        </p:spPr>
      </p:pic>
      <p:pic>
        <p:nvPicPr>
          <p:cNvPr id="76" name="Grafik 75">
            <a:extLst>
              <a:ext uri="{FF2B5EF4-FFF2-40B4-BE49-F238E27FC236}">
                <a16:creationId xmlns:a16="http://schemas.microsoft.com/office/drawing/2014/main" id="{6EBA92B0-28E5-4F5B-85D9-82F92119E6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90499" y="6983058"/>
            <a:ext cx="252000" cy="252000"/>
          </a:xfrm>
          <a:prstGeom prst="rect">
            <a:avLst/>
          </a:prstGeom>
        </p:spPr>
      </p:pic>
      <p:pic>
        <p:nvPicPr>
          <p:cNvPr id="79" name="Grafik 78">
            <a:extLst>
              <a:ext uri="{FF2B5EF4-FFF2-40B4-BE49-F238E27FC236}">
                <a16:creationId xmlns:a16="http://schemas.microsoft.com/office/drawing/2014/main" id="{71777D5D-D0CE-4308-AAE7-E90F8B80034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869457" y="7425008"/>
            <a:ext cx="252000" cy="252000"/>
          </a:xfrm>
          <a:prstGeom prst="rect">
            <a:avLst/>
          </a:prstGeom>
        </p:spPr>
      </p:pic>
      <p:pic>
        <p:nvPicPr>
          <p:cNvPr id="82" name="Grafik 81">
            <a:extLst>
              <a:ext uri="{FF2B5EF4-FFF2-40B4-BE49-F238E27FC236}">
                <a16:creationId xmlns:a16="http://schemas.microsoft.com/office/drawing/2014/main" id="{3F016134-33DC-4F0E-BC29-B7CCD22EE63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64313" y="8841777"/>
            <a:ext cx="252000" cy="252000"/>
          </a:xfrm>
          <a:prstGeom prst="rect">
            <a:avLst/>
          </a:prstGeom>
        </p:spPr>
      </p:pic>
      <p:pic>
        <p:nvPicPr>
          <p:cNvPr id="38" name="Grafik 37">
            <a:extLst>
              <a:ext uri="{FF2B5EF4-FFF2-40B4-BE49-F238E27FC236}">
                <a16:creationId xmlns:a16="http://schemas.microsoft.com/office/drawing/2014/main" id="{F9FDDEE7-F8DB-4B82-860E-E9599A61BAA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577141" y="8144975"/>
            <a:ext cx="252000" cy="252000"/>
          </a:xfrm>
          <a:prstGeom prst="rect">
            <a:avLst/>
          </a:prstGeom>
        </p:spPr>
      </p:pic>
      <p:pic>
        <p:nvPicPr>
          <p:cNvPr id="45" name="Grafik 44">
            <a:extLst>
              <a:ext uri="{FF2B5EF4-FFF2-40B4-BE49-F238E27FC236}">
                <a16:creationId xmlns:a16="http://schemas.microsoft.com/office/drawing/2014/main" id="{90EA813E-FB93-4CB5-94D6-158F93874C4E}"/>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705642" y="8914199"/>
            <a:ext cx="252000" cy="252000"/>
          </a:xfrm>
          <a:prstGeom prst="rect">
            <a:avLst/>
          </a:prstGeom>
        </p:spPr>
      </p:pic>
      <p:pic>
        <p:nvPicPr>
          <p:cNvPr id="106" name="Grafik 105">
            <a:extLst>
              <a:ext uri="{FF2B5EF4-FFF2-40B4-BE49-F238E27FC236}">
                <a16:creationId xmlns:a16="http://schemas.microsoft.com/office/drawing/2014/main" id="{CFC619DF-3390-42A3-BAD1-E9AEA3ACCC4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720364" y="5868684"/>
            <a:ext cx="162000" cy="162000"/>
          </a:xfrm>
          <a:prstGeom prst="rect">
            <a:avLst/>
          </a:prstGeom>
        </p:spPr>
      </p:pic>
      <p:pic>
        <p:nvPicPr>
          <p:cNvPr id="107" name="Grafik 106">
            <a:extLst>
              <a:ext uri="{FF2B5EF4-FFF2-40B4-BE49-F238E27FC236}">
                <a16:creationId xmlns:a16="http://schemas.microsoft.com/office/drawing/2014/main" id="{4BC2ADAD-809D-4408-AD9E-D1DF6F9678D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720364" y="5650608"/>
            <a:ext cx="162000" cy="162000"/>
          </a:xfrm>
          <a:prstGeom prst="rect">
            <a:avLst/>
          </a:prstGeom>
        </p:spPr>
      </p:pic>
      <p:sp>
        <p:nvSpPr>
          <p:cNvPr id="72" name="Textfeld 71">
            <a:extLst>
              <a:ext uri="{FF2B5EF4-FFF2-40B4-BE49-F238E27FC236}">
                <a16:creationId xmlns:a16="http://schemas.microsoft.com/office/drawing/2014/main" id="{D5EF76CC-33D3-48A7-8C05-59C9B393CD5D}"/>
              </a:ext>
            </a:extLst>
          </p:cNvPr>
          <p:cNvSpPr txBox="1"/>
          <p:nvPr/>
        </p:nvSpPr>
        <p:spPr>
          <a:xfrm>
            <a:off x="19843665" y="2954032"/>
            <a:ext cx="1530377" cy="3334246"/>
          </a:xfrm>
          <a:prstGeom prst="rect">
            <a:avLst/>
          </a:prstGeom>
          <a:noFill/>
        </p:spPr>
        <p:txBody>
          <a:bodyPr wrap="square" rtlCol="0">
            <a:spAutoFit/>
          </a:bodyPr>
          <a:lstStyle/>
          <a:p>
            <a:pPr algn="r">
              <a:spcBef>
                <a:spcPts val="500"/>
              </a:spcBef>
            </a:pPr>
            <a:r>
              <a:rPr lang="en-GB" sz="800" dirty="0">
                <a:latin typeface="Segoe UI Light" panose="020B0502040204020203" pitchFamily="34" charset="0"/>
                <a:cs typeface="Segoe UI Light" panose="020B0502040204020203" pitchFamily="34" charset="0"/>
              </a:rPr>
              <a:t>Urban Population</a:t>
            </a:r>
          </a:p>
          <a:p>
            <a:pPr algn="r">
              <a:spcBef>
                <a:spcPts val="500"/>
              </a:spcBef>
            </a:pPr>
            <a:r>
              <a:rPr lang="en-GB" sz="800" dirty="0">
                <a:latin typeface="Segoe UI Light" panose="020B0502040204020203" pitchFamily="34" charset="0"/>
                <a:cs typeface="Segoe UI Light" panose="020B0502040204020203" pitchFamily="34" charset="0"/>
              </a:rPr>
              <a:t>Automotive Mortality</a:t>
            </a:r>
          </a:p>
          <a:p>
            <a:pPr algn="r">
              <a:spcBef>
                <a:spcPts val="500"/>
              </a:spcBef>
            </a:pPr>
            <a:r>
              <a:rPr lang="en-GB" sz="800" dirty="0">
                <a:latin typeface="Segoe UI Light" panose="020B0502040204020203" pitchFamily="34" charset="0"/>
                <a:cs typeface="Segoe UI Light" panose="020B0502040204020203" pitchFamily="34" charset="0"/>
              </a:rPr>
              <a:t>Infant Immunization Measles</a:t>
            </a:r>
          </a:p>
          <a:p>
            <a:pPr algn="r">
              <a:spcBef>
                <a:spcPts val="500"/>
              </a:spcBef>
            </a:pPr>
            <a:r>
              <a:rPr lang="en-GB" sz="800" dirty="0">
                <a:latin typeface="Segoe UI Light" panose="020B0502040204020203" pitchFamily="34" charset="0"/>
                <a:cs typeface="Segoe UI Light" panose="020B0502040204020203" pitchFamily="34" charset="0"/>
              </a:rPr>
              <a:t>Entrepreneurship Cost</a:t>
            </a:r>
          </a:p>
          <a:p>
            <a:pPr algn="r">
              <a:spcBef>
                <a:spcPts val="500"/>
              </a:spcBef>
            </a:pPr>
            <a:r>
              <a:rPr lang="en-GB" sz="800" dirty="0">
                <a:latin typeface="Segoe UI Light" panose="020B0502040204020203" pitchFamily="34" charset="0"/>
                <a:cs typeface="Segoe UI Light" panose="020B0502040204020203" pitchFamily="34" charset="0"/>
              </a:rPr>
              <a:t>Electricity Access</a:t>
            </a:r>
          </a:p>
          <a:p>
            <a:pPr algn="r">
              <a:spcBef>
                <a:spcPts val="500"/>
              </a:spcBef>
            </a:pPr>
            <a:r>
              <a:rPr lang="en-GB" sz="800" dirty="0">
                <a:latin typeface="Segoe UI Light" panose="020B0502040204020203" pitchFamily="34" charset="0"/>
                <a:cs typeface="Segoe UI Light" panose="020B0502040204020203" pitchFamily="34" charset="0"/>
              </a:rPr>
              <a:t>Obesity</a:t>
            </a:r>
          </a:p>
          <a:p>
            <a:pPr algn="r">
              <a:spcBef>
                <a:spcPts val="500"/>
              </a:spcBef>
            </a:pPr>
            <a:r>
              <a:rPr lang="en-GB" sz="800" dirty="0">
                <a:latin typeface="Segoe UI Light" panose="020B0502040204020203" pitchFamily="34" charset="0"/>
                <a:cs typeface="Segoe UI Light" panose="020B0502040204020203" pitchFamily="34" charset="0"/>
              </a:rPr>
              <a:t>Clean Water</a:t>
            </a:r>
          </a:p>
          <a:p>
            <a:pPr algn="r">
              <a:spcBef>
                <a:spcPts val="500"/>
              </a:spcBef>
            </a:pPr>
            <a:r>
              <a:rPr lang="en-GB" sz="800" dirty="0">
                <a:latin typeface="Segoe UI Light" panose="020B0502040204020203" pitchFamily="34" charset="0"/>
                <a:cs typeface="Segoe UI Light" panose="020B0502040204020203" pitchFamily="34" charset="0"/>
              </a:rPr>
              <a:t>Birth Rate</a:t>
            </a:r>
          </a:p>
          <a:p>
            <a:pPr algn="r">
              <a:spcBef>
                <a:spcPts val="500"/>
              </a:spcBef>
            </a:pPr>
            <a:r>
              <a:rPr lang="en-GB" sz="800" dirty="0">
                <a:latin typeface="Segoe UI Light" panose="020B0502040204020203" pitchFamily="34" charset="0"/>
                <a:cs typeface="Segoe UI Light" panose="020B0502040204020203" pitchFamily="34" charset="0"/>
              </a:rPr>
              <a:t>Child Mortality</a:t>
            </a:r>
          </a:p>
          <a:p>
            <a:pPr algn="r">
              <a:spcBef>
                <a:spcPts val="500"/>
              </a:spcBef>
            </a:pPr>
            <a:r>
              <a:rPr lang="en-GB" sz="800" dirty="0">
                <a:latin typeface="Segoe UI Light" panose="020B0502040204020203" pitchFamily="34" charset="0"/>
                <a:cs typeface="Segoe UI Light" panose="020B0502040204020203" pitchFamily="34" charset="0"/>
              </a:rPr>
              <a:t>Cellular Subscriber</a:t>
            </a:r>
          </a:p>
          <a:p>
            <a:pPr algn="r">
              <a:spcBef>
                <a:spcPts val="500"/>
              </a:spcBef>
            </a:pPr>
            <a:r>
              <a:rPr lang="en-GB" sz="800" dirty="0">
                <a:latin typeface="Segoe UI Light" panose="020B0502040204020203" pitchFamily="34" charset="0"/>
                <a:cs typeface="Segoe UI Light" panose="020B0502040204020203" pitchFamily="34" charset="0"/>
              </a:rPr>
              <a:t>Internet Usage</a:t>
            </a:r>
          </a:p>
          <a:p>
            <a:pPr algn="r">
              <a:spcBef>
                <a:spcPts val="500"/>
              </a:spcBef>
            </a:pPr>
            <a:r>
              <a:rPr lang="en-GB" sz="800" dirty="0">
                <a:latin typeface="Segoe UI Light" panose="020B0502040204020203" pitchFamily="34" charset="0"/>
                <a:cs typeface="Segoe UI Light" panose="020B0502040204020203" pitchFamily="34" charset="0"/>
              </a:rPr>
              <a:t>Air Pollution</a:t>
            </a:r>
          </a:p>
          <a:p>
            <a:pPr algn="r">
              <a:spcBef>
                <a:spcPts val="500"/>
              </a:spcBef>
            </a:pPr>
            <a:r>
              <a:rPr lang="en-GB" sz="800" dirty="0">
                <a:latin typeface="Segoe UI Light" panose="020B0502040204020203" pitchFamily="34" charset="0"/>
                <a:cs typeface="Segoe UI Light" panose="020B0502040204020203" pitchFamily="34" charset="0"/>
              </a:rPr>
              <a:t>Trust Government (Corruption)</a:t>
            </a:r>
          </a:p>
          <a:p>
            <a:pPr algn="r">
              <a:spcBef>
                <a:spcPts val="500"/>
              </a:spcBef>
            </a:pPr>
            <a:r>
              <a:rPr lang="en-GB" sz="800" dirty="0">
                <a:latin typeface="Segoe UI Light" panose="020B0502040204020203" pitchFamily="34" charset="0"/>
                <a:cs typeface="Segoe UI Light" panose="020B0502040204020203" pitchFamily="34" charset="0"/>
              </a:rPr>
              <a:t>Freedom</a:t>
            </a:r>
          </a:p>
          <a:p>
            <a:pPr algn="r">
              <a:spcBef>
                <a:spcPts val="500"/>
              </a:spcBef>
            </a:pPr>
            <a:r>
              <a:rPr lang="en-GB" sz="800" dirty="0">
                <a:latin typeface="Segoe UI Light" panose="020B0502040204020203" pitchFamily="34" charset="0"/>
                <a:cs typeface="Segoe UI Light" panose="020B0502040204020203" pitchFamily="34" charset="0"/>
              </a:rPr>
              <a:t>Health Life Expectancy</a:t>
            </a:r>
          </a:p>
          <a:p>
            <a:pPr algn="r">
              <a:spcBef>
                <a:spcPts val="500"/>
              </a:spcBef>
            </a:pPr>
            <a:r>
              <a:rPr lang="en-GB" sz="800" dirty="0">
                <a:latin typeface="Segoe UI Light" panose="020B0502040204020203" pitchFamily="34" charset="0"/>
                <a:cs typeface="Segoe UI Light" panose="020B0502040204020203" pitchFamily="34" charset="0"/>
              </a:rPr>
              <a:t>Family</a:t>
            </a:r>
          </a:p>
          <a:p>
            <a:pPr algn="r">
              <a:spcBef>
                <a:spcPts val="500"/>
              </a:spcBef>
            </a:pPr>
            <a:r>
              <a:rPr lang="en-GB" sz="800" dirty="0">
                <a:latin typeface="Segoe UI Light" panose="020B0502040204020203" pitchFamily="34" charset="0"/>
                <a:cs typeface="Segoe UI Light" panose="020B0502040204020203" pitchFamily="34" charset="0"/>
              </a:rPr>
              <a:t>Economy GDP per Capita</a:t>
            </a:r>
          </a:p>
        </p:txBody>
      </p:sp>
      <p:sp>
        <p:nvSpPr>
          <p:cNvPr id="102" name="Rechteck 101">
            <a:extLst>
              <a:ext uri="{FF2B5EF4-FFF2-40B4-BE49-F238E27FC236}">
                <a16:creationId xmlns:a16="http://schemas.microsoft.com/office/drawing/2014/main" id="{EE214473-7542-4913-A2A5-C8D5E3345B32}"/>
              </a:ext>
            </a:extLst>
          </p:cNvPr>
          <p:cNvSpPr/>
          <p:nvPr/>
        </p:nvSpPr>
        <p:spPr>
          <a:xfrm rot="18884007">
            <a:off x="20437857" y="6358700"/>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Country Development</a:t>
            </a:r>
          </a:p>
        </p:txBody>
      </p:sp>
      <p:sp>
        <p:nvSpPr>
          <p:cNvPr id="104" name="Rechteck 103">
            <a:extLst>
              <a:ext uri="{FF2B5EF4-FFF2-40B4-BE49-F238E27FC236}">
                <a16:creationId xmlns:a16="http://schemas.microsoft.com/office/drawing/2014/main" id="{55BBC88D-9C6D-4EC6-A43D-52EE4910216A}"/>
              </a:ext>
            </a:extLst>
          </p:cNvPr>
          <p:cNvSpPr/>
          <p:nvPr/>
        </p:nvSpPr>
        <p:spPr>
          <a:xfrm rot="18884007">
            <a:off x="20990822" y="6358662"/>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Freedom &amp; Corruption</a:t>
            </a:r>
          </a:p>
        </p:txBody>
      </p:sp>
      <p:sp>
        <p:nvSpPr>
          <p:cNvPr id="105" name="Rechteck 104">
            <a:extLst>
              <a:ext uri="{FF2B5EF4-FFF2-40B4-BE49-F238E27FC236}">
                <a16:creationId xmlns:a16="http://schemas.microsoft.com/office/drawing/2014/main" id="{3FA6D8C5-F014-4805-951D-B5F7A4B65C57}"/>
              </a:ext>
            </a:extLst>
          </p:cNvPr>
          <p:cNvSpPr/>
          <p:nvPr/>
        </p:nvSpPr>
        <p:spPr>
          <a:xfrm rot="18884007">
            <a:off x="21666278" y="6204909"/>
            <a:ext cx="1705790" cy="331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Segoe UI Light" panose="020B0502040204020203" pitchFamily="34" charset="0"/>
                <a:cs typeface="Segoe UI Light" panose="020B0502040204020203" pitchFamily="34" charset="0"/>
              </a:rPr>
              <a:t>Air Pollution</a:t>
            </a:r>
          </a:p>
        </p:txBody>
      </p:sp>
      <p:sp>
        <p:nvSpPr>
          <p:cNvPr id="124" name="Textfeld 123">
            <a:extLst>
              <a:ext uri="{FF2B5EF4-FFF2-40B4-BE49-F238E27FC236}">
                <a16:creationId xmlns:a16="http://schemas.microsoft.com/office/drawing/2014/main" id="{C393C8C4-076C-42F8-9EC6-0D479387351C}"/>
              </a:ext>
            </a:extLst>
          </p:cNvPr>
          <p:cNvSpPr txBox="1"/>
          <p:nvPr/>
        </p:nvSpPr>
        <p:spPr>
          <a:xfrm>
            <a:off x="15557937" y="3177669"/>
            <a:ext cx="3159932"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Scree Plot</a:t>
            </a:r>
            <a:endParaRPr lang="en-GB" b="1" dirty="0">
              <a:latin typeface="Segoe UI Light" panose="020B0502040204020203" pitchFamily="34" charset="0"/>
              <a:cs typeface="Segoe UI Light" panose="020B0502040204020203" pitchFamily="34" charset="0"/>
            </a:endParaRPr>
          </a:p>
        </p:txBody>
      </p:sp>
      <p:sp>
        <p:nvSpPr>
          <p:cNvPr id="125" name="Textfeld 124">
            <a:extLst>
              <a:ext uri="{FF2B5EF4-FFF2-40B4-BE49-F238E27FC236}">
                <a16:creationId xmlns:a16="http://schemas.microsoft.com/office/drawing/2014/main" id="{0B02C4DB-84B4-430E-89D6-521A4D506778}"/>
              </a:ext>
            </a:extLst>
          </p:cNvPr>
          <p:cNvSpPr txBox="1"/>
          <p:nvPr/>
        </p:nvSpPr>
        <p:spPr>
          <a:xfrm>
            <a:off x="20155822" y="2653794"/>
            <a:ext cx="1525961" cy="307777"/>
          </a:xfrm>
          <a:prstGeom prst="rect">
            <a:avLst/>
          </a:prstGeom>
          <a:noFill/>
        </p:spPr>
        <p:txBody>
          <a:bodyPr wrap="square" rtlCol="0">
            <a:spAutoFit/>
          </a:bodyPr>
          <a:lstStyle/>
          <a:p>
            <a:r>
              <a:rPr lang="en-GB" sz="1400" dirty="0">
                <a:latin typeface="Segoe UI Light" panose="020B0502040204020203" pitchFamily="34" charset="0"/>
                <a:cs typeface="Segoe UI Light" panose="020B0502040204020203" pitchFamily="34" charset="0"/>
              </a:rPr>
              <a:t>PCA Loadings</a:t>
            </a:r>
            <a:endParaRPr lang="en-GB" b="1" dirty="0">
              <a:latin typeface="Segoe UI Light" panose="020B0502040204020203" pitchFamily="34" charset="0"/>
              <a:cs typeface="Segoe UI Light" panose="020B0502040204020203" pitchFamily="34" charset="0"/>
            </a:endParaRPr>
          </a:p>
        </p:txBody>
      </p:sp>
      <p:pic>
        <p:nvPicPr>
          <p:cNvPr id="129" name="Grafik 128">
            <a:extLst>
              <a:ext uri="{FF2B5EF4-FFF2-40B4-BE49-F238E27FC236}">
                <a16:creationId xmlns:a16="http://schemas.microsoft.com/office/drawing/2014/main" id="{73836794-D855-4E68-8E7C-F0571193AB2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3784858" y="3114688"/>
            <a:ext cx="1688059" cy="2700894"/>
          </a:xfrm>
          <a:prstGeom prst="rect">
            <a:avLst/>
          </a:prstGeom>
        </p:spPr>
      </p:pic>
      <p:sp>
        <p:nvSpPr>
          <p:cNvPr id="130" name="Textfeld 129">
            <a:extLst>
              <a:ext uri="{FF2B5EF4-FFF2-40B4-BE49-F238E27FC236}">
                <a16:creationId xmlns:a16="http://schemas.microsoft.com/office/drawing/2014/main" id="{FE88A252-AE06-467F-BD9C-2E7D09AEFE88}"/>
              </a:ext>
            </a:extLst>
          </p:cNvPr>
          <p:cNvSpPr txBox="1"/>
          <p:nvPr/>
        </p:nvSpPr>
        <p:spPr>
          <a:xfrm>
            <a:off x="23691541" y="2824270"/>
            <a:ext cx="1421740" cy="30777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FA Scree Plot</a:t>
            </a:r>
            <a:endParaRPr lang="en-GB" b="1" dirty="0">
              <a:latin typeface="Segoe UI Light" panose="020B0502040204020203" pitchFamily="34" charset="0"/>
              <a:cs typeface="Segoe UI Light" panose="020B0502040204020203" pitchFamily="34" charset="0"/>
            </a:endParaRPr>
          </a:p>
        </p:txBody>
      </p:sp>
      <p:sp>
        <p:nvSpPr>
          <p:cNvPr id="131" name="Textfeld 130">
            <a:extLst>
              <a:ext uri="{FF2B5EF4-FFF2-40B4-BE49-F238E27FC236}">
                <a16:creationId xmlns:a16="http://schemas.microsoft.com/office/drawing/2014/main" id="{904AB503-0041-4415-8C23-D95E73B3B08C}"/>
              </a:ext>
            </a:extLst>
          </p:cNvPr>
          <p:cNvSpPr txBox="1"/>
          <p:nvPr/>
        </p:nvSpPr>
        <p:spPr>
          <a:xfrm rot="16200000">
            <a:off x="23153885" y="4278352"/>
            <a:ext cx="2160327" cy="253916"/>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Country</a:t>
            </a:r>
            <a:r>
              <a:rPr lang="en-GB" sz="1050" dirty="0"/>
              <a:t> </a:t>
            </a:r>
            <a:r>
              <a:rPr lang="en-GB" sz="900" dirty="0">
                <a:latin typeface="Segoe UI Light" panose="020B0502040204020203" pitchFamily="34" charset="0"/>
                <a:cs typeface="Segoe UI Light" panose="020B0502040204020203" pitchFamily="34" charset="0"/>
              </a:rPr>
              <a:t>Development</a:t>
            </a:r>
          </a:p>
        </p:txBody>
      </p:sp>
      <p:sp>
        <p:nvSpPr>
          <p:cNvPr id="132" name="Textfeld 131">
            <a:extLst>
              <a:ext uri="{FF2B5EF4-FFF2-40B4-BE49-F238E27FC236}">
                <a16:creationId xmlns:a16="http://schemas.microsoft.com/office/drawing/2014/main" id="{2D15AA6D-7002-4E92-A03C-F2FA7A57CDEB}"/>
              </a:ext>
            </a:extLst>
          </p:cNvPr>
          <p:cNvSpPr txBox="1"/>
          <p:nvPr/>
        </p:nvSpPr>
        <p:spPr>
          <a:xfrm rot="16200000">
            <a:off x="24065657" y="4780230"/>
            <a:ext cx="1249053" cy="230832"/>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Quality of Life</a:t>
            </a:r>
          </a:p>
        </p:txBody>
      </p:sp>
      <p:sp>
        <p:nvSpPr>
          <p:cNvPr id="133" name="Textfeld 132">
            <a:extLst>
              <a:ext uri="{FF2B5EF4-FFF2-40B4-BE49-F238E27FC236}">
                <a16:creationId xmlns:a16="http://schemas.microsoft.com/office/drawing/2014/main" id="{05CAF5C1-652F-4C19-A180-009E7E1C4B5B}"/>
              </a:ext>
            </a:extLst>
          </p:cNvPr>
          <p:cNvSpPr txBox="1"/>
          <p:nvPr/>
        </p:nvSpPr>
        <p:spPr>
          <a:xfrm rot="16200000">
            <a:off x="24807124" y="5059518"/>
            <a:ext cx="692143" cy="230834"/>
          </a:xfrm>
          <a:prstGeom prst="rect">
            <a:avLst/>
          </a:prstGeom>
          <a:noFill/>
        </p:spPr>
        <p:txBody>
          <a:bodyPr wrap="square" rtlCol="0">
            <a:spAutoFit/>
          </a:bodyPr>
          <a:lstStyle/>
          <a:p>
            <a:r>
              <a:rPr lang="en-GB" sz="900" dirty="0">
                <a:latin typeface="Segoe UI Light" panose="020B0502040204020203" pitchFamily="34" charset="0"/>
                <a:cs typeface="Segoe UI Light" panose="020B0502040204020203" pitchFamily="34" charset="0"/>
              </a:rPr>
              <a:t>Freedom</a:t>
            </a:r>
          </a:p>
        </p:txBody>
      </p:sp>
      <p:pic>
        <p:nvPicPr>
          <p:cNvPr id="135" name="Grafik 134">
            <a:extLst>
              <a:ext uri="{FF2B5EF4-FFF2-40B4-BE49-F238E27FC236}">
                <a16:creationId xmlns:a16="http://schemas.microsoft.com/office/drawing/2014/main" id="{7C457359-AD83-4209-BAE2-5BD055181557}"/>
              </a:ext>
            </a:extLst>
          </p:cNvPr>
          <p:cNvPicPr>
            <a:picLocks noChangeAspect="1"/>
          </p:cNvPicPr>
          <p:nvPr/>
        </p:nvPicPr>
        <p:blipFill rotWithShape="1">
          <a:blip r:embed="rId27">
            <a:extLst>
              <a:ext uri="{28A0092B-C50C-407E-A947-70E740481C1C}">
                <a14:useLocalDpi xmlns:a14="http://schemas.microsoft.com/office/drawing/2010/main" val="0"/>
              </a:ext>
            </a:extLst>
          </a:blip>
          <a:srcRect l="91134" t="2430" b="94348"/>
          <a:stretch/>
        </p:blipFill>
        <p:spPr>
          <a:xfrm>
            <a:off x="13055972" y="9156146"/>
            <a:ext cx="1064780" cy="257779"/>
          </a:xfrm>
          <a:prstGeom prst="rect">
            <a:avLst/>
          </a:prstGeom>
        </p:spPr>
      </p:pic>
      <p:sp>
        <p:nvSpPr>
          <p:cNvPr id="136" name="Textfeld 135">
            <a:extLst>
              <a:ext uri="{FF2B5EF4-FFF2-40B4-BE49-F238E27FC236}">
                <a16:creationId xmlns:a16="http://schemas.microsoft.com/office/drawing/2014/main" id="{F0A1C01D-0D4D-443E-9D5D-93354FFF4F12}"/>
              </a:ext>
            </a:extLst>
          </p:cNvPr>
          <p:cNvSpPr txBox="1"/>
          <p:nvPr/>
        </p:nvSpPr>
        <p:spPr>
          <a:xfrm>
            <a:off x="13118591" y="9337432"/>
            <a:ext cx="902209" cy="215444"/>
          </a:xfrm>
          <a:prstGeom prst="rect">
            <a:avLst/>
          </a:prstGeom>
          <a:noFill/>
        </p:spPr>
        <p:txBody>
          <a:bodyPr wrap="square" rtlCol="0">
            <a:spAutoFit/>
          </a:bodyPr>
          <a:lstStyle/>
          <a:p>
            <a:r>
              <a:rPr lang="en-GB" sz="800" dirty="0">
                <a:solidFill>
                  <a:schemeClr val="tx1">
                    <a:lumMod val="50000"/>
                    <a:lumOff val="50000"/>
                  </a:schemeClr>
                </a:solidFill>
                <a:latin typeface="Segoe UI Light" panose="020B0502040204020203" pitchFamily="34" charset="0"/>
                <a:cs typeface="Segoe UI Light" panose="020B0502040204020203" pitchFamily="34" charset="0"/>
              </a:rPr>
              <a:t>Happiness Score</a:t>
            </a:r>
            <a:endParaRPr lang="en-GB" sz="800" dirty="0">
              <a:solidFill>
                <a:schemeClr val="tx1">
                  <a:lumMod val="50000"/>
                  <a:lumOff val="50000"/>
                </a:schemeClr>
              </a:solidFill>
            </a:endParaRPr>
          </a:p>
        </p:txBody>
      </p:sp>
      <p:pic>
        <p:nvPicPr>
          <p:cNvPr id="140" name="Grafik 139">
            <a:extLst>
              <a:ext uri="{FF2B5EF4-FFF2-40B4-BE49-F238E27FC236}">
                <a16:creationId xmlns:a16="http://schemas.microsoft.com/office/drawing/2014/main" id="{3E7248CA-E1D7-4C4B-903B-6A6EEEC373C5}"/>
              </a:ext>
            </a:extLst>
          </p:cNvPr>
          <p:cNvPicPr>
            <a:picLocks noChangeAspect="1"/>
          </p:cNvPicPr>
          <p:nvPr/>
        </p:nvPicPr>
        <p:blipFill rotWithShape="1">
          <a:blip r:embed="rId28">
            <a:extLst>
              <a:ext uri="{28A0092B-C50C-407E-A947-70E740481C1C}">
                <a14:useLocalDpi xmlns:a14="http://schemas.microsoft.com/office/drawing/2010/main" val="0"/>
              </a:ext>
            </a:extLst>
          </a:blip>
          <a:srcRect t="4798"/>
          <a:stretch/>
        </p:blipFill>
        <p:spPr>
          <a:xfrm>
            <a:off x="4022260" y="15405636"/>
            <a:ext cx="5213242" cy="3477364"/>
          </a:xfrm>
          <a:prstGeom prst="rect">
            <a:avLst/>
          </a:prstGeom>
        </p:spPr>
      </p:pic>
      <p:sp>
        <p:nvSpPr>
          <p:cNvPr id="141" name="Textfeld 140">
            <a:extLst>
              <a:ext uri="{FF2B5EF4-FFF2-40B4-BE49-F238E27FC236}">
                <a16:creationId xmlns:a16="http://schemas.microsoft.com/office/drawing/2014/main" id="{3DDF8AEB-3236-4953-B89D-CB4D6D95804E}"/>
              </a:ext>
            </a:extLst>
          </p:cNvPr>
          <p:cNvSpPr txBox="1"/>
          <p:nvPr/>
        </p:nvSpPr>
        <p:spPr>
          <a:xfrm>
            <a:off x="963959" y="13018031"/>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Cluster Dendrogram</a:t>
            </a:r>
          </a:p>
        </p:txBody>
      </p:sp>
      <p:sp>
        <p:nvSpPr>
          <p:cNvPr id="142" name="Textfeld 141">
            <a:extLst>
              <a:ext uri="{FF2B5EF4-FFF2-40B4-BE49-F238E27FC236}">
                <a16:creationId xmlns:a16="http://schemas.microsoft.com/office/drawing/2014/main" id="{1C0DA642-AE1B-4F39-9BBA-485BD41FBD77}"/>
              </a:ext>
            </a:extLst>
          </p:cNvPr>
          <p:cNvSpPr txBox="1"/>
          <p:nvPr/>
        </p:nvSpPr>
        <p:spPr>
          <a:xfrm>
            <a:off x="971859" y="1259249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Hierarchical Clustering on Principal Components</a:t>
            </a:r>
          </a:p>
        </p:txBody>
      </p:sp>
      <p:pic>
        <p:nvPicPr>
          <p:cNvPr id="144" name="Grafik 143">
            <a:extLst>
              <a:ext uri="{FF2B5EF4-FFF2-40B4-BE49-F238E27FC236}">
                <a16:creationId xmlns:a16="http://schemas.microsoft.com/office/drawing/2014/main" id="{D9A64C6F-FA9E-41AB-96EE-35C09EB6D752}"/>
              </a:ext>
            </a:extLst>
          </p:cNvPr>
          <p:cNvPicPr>
            <a:picLocks noChangeAspect="1"/>
          </p:cNvPicPr>
          <p:nvPr/>
        </p:nvPicPr>
        <p:blipFill rotWithShape="1">
          <a:blip r:embed="rId29">
            <a:extLst>
              <a:ext uri="{28A0092B-C50C-407E-A947-70E740481C1C}">
                <a14:useLocalDpi xmlns:a14="http://schemas.microsoft.com/office/drawing/2010/main" val="0"/>
              </a:ext>
            </a:extLst>
          </a:blip>
          <a:srcRect t="5905"/>
          <a:stretch/>
        </p:blipFill>
        <p:spPr>
          <a:xfrm>
            <a:off x="1006401" y="13356585"/>
            <a:ext cx="3068853" cy="2165738"/>
          </a:xfrm>
          <a:prstGeom prst="rect">
            <a:avLst/>
          </a:prstGeom>
        </p:spPr>
      </p:pic>
      <p:sp>
        <p:nvSpPr>
          <p:cNvPr id="84" name="Textfeld 83">
            <a:extLst>
              <a:ext uri="{FF2B5EF4-FFF2-40B4-BE49-F238E27FC236}">
                <a16:creationId xmlns:a16="http://schemas.microsoft.com/office/drawing/2014/main" id="{7B8F039E-53BE-4743-A125-4436A25EC159}"/>
              </a:ext>
            </a:extLst>
          </p:cNvPr>
          <p:cNvSpPr txBox="1"/>
          <p:nvPr/>
        </p:nvSpPr>
        <p:spPr>
          <a:xfrm>
            <a:off x="3265572" y="13138330"/>
            <a:ext cx="5795339" cy="1169551"/>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According to the results of the Dendrogram, 3 clusters seem to make the most accurate division among the countries. To proof the optimal number of clusters, we also perform Elbow and Silhouette methods. The results confirm number of clusters equal to 3. The distance measure used is Euclidian Distance.</a:t>
            </a:r>
          </a:p>
        </p:txBody>
      </p:sp>
      <p:sp>
        <p:nvSpPr>
          <p:cNvPr id="145" name="Textfeld 144">
            <a:extLst>
              <a:ext uri="{FF2B5EF4-FFF2-40B4-BE49-F238E27FC236}">
                <a16:creationId xmlns:a16="http://schemas.microsoft.com/office/drawing/2014/main" id="{34D30FB4-BE51-4485-AF66-F6D96553E976}"/>
              </a:ext>
            </a:extLst>
          </p:cNvPr>
          <p:cNvSpPr txBox="1"/>
          <p:nvPr/>
        </p:nvSpPr>
        <p:spPr>
          <a:xfrm>
            <a:off x="883135" y="15701729"/>
            <a:ext cx="3302707" cy="2246769"/>
          </a:xfrm>
          <a:prstGeom prst="rect">
            <a:avLst/>
          </a:prstGeom>
          <a:noFill/>
        </p:spPr>
        <p:txBody>
          <a:bodyPr wrap="square" rtlCol="0">
            <a:spAutoFit/>
          </a:bodyPr>
          <a:lstStyle/>
          <a:p>
            <a:r>
              <a:rPr lang="en-GB" sz="1400" b="1" dirty="0">
                <a:solidFill>
                  <a:schemeClr val="accent1"/>
                </a:solidFill>
                <a:latin typeface="Segoe UI Light" panose="020B0502040204020203" pitchFamily="34" charset="0"/>
                <a:cs typeface="Segoe UI Light" panose="020B0502040204020203" pitchFamily="34" charset="0"/>
              </a:rPr>
              <a:t>Africa</a:t>
            </a:r>
            <a:r>
              <a:rPr lang="en-GB" sz="1400" dirty="0">
                <a:latin typeface="Segoe UI Light" panose="020B0502040204020203" pitchFamily="34" charset="0"/>
                <a:cs typeface="Segoe UI Light" panose="020B0502040204020203" pitchFamily="34" charset="0"/>
              </a:rPr>
              <a:t> </a:t>
            </a:r>
          </a:p>
          <a:p>
            <a:pPr marL="285750" indent="-285750">
              <a:buFontTx/>
              <a:buChar char="-"/>
            </a:pPr>
            <a:r>
              <a:rPr lang="en-GB" sz="1400" dirty="0">
                <a:latin typeface="Segoe UI Light" panose="020B0502040204020203" pitchFamily="34" charset="0"/>
                <a:cs typeface="Segoe UI Light" panose="020B0502040204020203" pitchFamily="34" charset="0"/>
              </a:rPr>
              <a:t>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&amp; Corruption </a:t>
            </a:r>
          </a:p>
          <a:p>
            <a:r>
              <a:rPr lang="en-GB" sz="1400" b="1" dirty="0">
                <a:solidFill>
                  <a:schemeClr val="tx1">
                    <a:lumMod val="50000"/>
                    <a:lumOff val="50000"/>
                  </a:schemeClr>
                </a:solidFill>
                <a:latin typeface="Segoe UI Light" panose="020B0502040204020203" pitchFamily="34" charset="0"/>
                <a:cs typeface="Segoe UI Light" panose="020B0502040204020203" pitchFamily="34" charset="0"/>
              </a:rPr>
              <a:t>Western Europe, North America, Australia</a:t>
            </a:r>
          </a:p>
          <a:p>
            <a:pPr marL="285750" indent="-285750">
              <a:buFontTx/>
              <a:buChar char="-"/>
            </a:pPr>
            <a:r>
              <a:rPr lang="en-GB" sz="1400" dirty="0">
                <a:latin typeface="Segoe UI Light" panose="020B0502040204020203" pitchFamily="34" charset="0"/>
                <a:cs typeface="Segoe UI Light" panose="020B0502040204020203" pitchFamily="34" charset="0"/>
              </a:rPr>
              <a:t>high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high Freedom and Corruption</a:t>
            </a:r>
          </a:p>
          <a:p>
            <a:r>
              <a:rPr lang="en-GB" sz="1400" b="1" dirty="0">
                <a:solidFill>
                  <a:schemeClr val="accent4">
                    <a:lumMod val="60000"/>
                    <a:lumOff val="40000"/>
                  </a:schemeClr>
                </a:solidFill>
                <a:latin typeface="Segoe UI Light" panose="020B0502040204020203" pitchFamily="34" charset="0"/>
                <a:cs typeface="Segoe UI Light" panose="020B0502040204020203" pitchFamily="34" charset="0"/>
              </a:rPr>
              <a:t>Asia, South America, Eastern Europe</a:t>
            </a:r>
          </a:p>
          <a:p>
            <a:pPr marL="285750" indent="-285750">
              <a:buFontTx/>
              <a:buChar char="-"/>
            </a:pPr>
            <a:r>
              <a:rPr lang="en-GB" sz="1400" dirty="0">
                <a:latin typeface="Segoe UI Light" panose="020B0502040204020203" pitchFamily="34" charset="0"/>
                <a:cs typeface="Segoe UI Light" panose="020B0502040204020203" pitchFamily="34" charset="0"/>
              </a:rPr>
              <a:t>mid to low Country Development</a:t>
            </a:r>
          </a:p>
          <a:p>
            <a:pPr marL="285750" indent="-285750">
              <a:buFontTx/>
              <a:buChar char="-"/>
            </a:pPr>
            <a:r>
              <a:rPr lang="en-GB" sz="1400" dirty="0">
                <a:latin typeface="Segoe UI Light" panose="020B0502040204020203" pitchFamily="34" charset="0"/>
                <a:cs typeface="Segoe UI Light" panose="020B0502040204020203" pitchFamily="34" charset="0"/>
              </a:rPr>
              <a:t>mid Freedom and Corruption</a:t>
            </a:r>
          </a:p>
          <a:p>
            <a:pPr algn="just"/>
            <a:endParaRPr lang="en-GB" sz="1400"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pic>
        <p:nvPicPr>
          <p:cNvPr id="147" name="Grafik 146">
            <a:extLst>
              <a:ext uri="{FF2B5EF4-FFF2-40B4-BE49-F238E27FC236}">
                <a16:creationId xmlns:a16="http://schemas.microsoft.com/office/drawing/2014/main" id="{F027AAC7-FA58-4FBC-84D7-CCA364127D1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07789" y="17961863"/>
            <a:ext cx="3786045" cy="2811942"/>
          </a:xfrm>
          <a:prstGeom prst="rect">
            <a:avLst/>
          </a:prstGeom>
        </p:spPr>
      </p:pic>
      <p:sp>
        <p:nvSpPr>
          <p:cNvPr id="5" name="Rechteck: abgerundete Ecken 4">
            <a:extLst>
              <a:ext uri="{FF2B5EF4-FFF2-40B4-BE49-F238E27FC236}">
                <a16:creationId xmlns:a16="http://schemas.microsoft.com/office/drawing/2014/main" id="{DBC15CEA-203F-4297-B616-17213A939DD1}"/>
              </a:ext>
            </a:extLst>
          </p:cNvPr>
          <p:cNvSpPr/>
          <p:nvPr/>
        </p:nvSpPr>
        <p:spPr>
          <a:xfrm>
            <a:off x="720436" y="11868341"/>
            <a:ext cx="8466117" cy="89333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6" name="Rechteck: abgerundete Ecken 15">
            <a:extLst>
              <a:ext uri="{FF2B5EF4-FFF2-40B4-BE49-F238E27FC236}">
                <a16:creationId xmlns:a16="http://schemas.microsoft.com/office/drawing/2014/main" id="{652A2633-20E2-4516-8EAE-564AF76EC450}"/>
              </a:ext>
            </a:extLst>
          </p:cNvPr>
          <p:cNvSpPr/>
          <p:nvPr/>
        </p:nvSpPr>
        <p:spPr>
          <a:xfrm>
            <a:off x="1281494" y="11569806"/>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Cluster Analysis</a:t>
            </a:r>
          </a:p>
        </p:txBody>
      </p:sp>
      <p:sp>
        <p:nvSpPr>
          <p:cNvPr id="148" name="Textfeld 147">
            <a:extLst>
              <a:ext uri="{FF2B5EF4-FFF2-40B4-BE49-F238E27FC236}">
                <a16:creationId xmlns:a16="http://schemas.microsoft.com/office/drawing/2014/main" id="{F2BE75D9-1725-458A-8CCB-3CFE2D56D08D}"/>
              </a:ext>
            </a:extLst>
          </p:cNvPr>
          <p:cNvSpPr txBox="1"/>
          <p:nvPr/>
        </p:nvSpPr>
        <p:spPr>
          <a:xfrm>
            <a:off x="4912490" y="18999802"/>
            <a:ext cx="3926249" cy="1384995"/>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show a geographical pattern among the grouped countries. Looking at the Phylogenetic Tree, the geographical distance becomes more clear as branches represent similarity. </a:t>
            </a:r>
          </a:p>
          <a:p>
            <a:endParaRPr lang="en-GB" sz="1400" dirty="0"/>
          </a:p>
        </p:txBody>
      </p:sp>
      <p:sp>
        <p:nvSpPr>
          <p:cNvPr id="149" name="Textfeld 148">
            <a:extLst>
              <a:ext uri="{FF2B5EF4-FFF2-40B4-BE49-F238E27FC236}">
                <a16:creationId xmlns:a16="http://schemas.microsoft.com/office/drawing/2014/main" id="{E55A7ABB-FE46-4932-89A7-C86E881A41B2}"/>
              </a:ext>
            </a:extLst>
          </p:cNvPr>
          <p:cNvSpPr txBox="1"/>
          <p:nvPr/>
        </p:nvSpPr>
        <p:spPr>
          <a:xfrm>
            <a:off x="4239660" y="14375413"/>
            <a:ext cx="4820893" cy="954107"/>
          </a:xfrm>
          <a:prstGeom prst="rect">
            <a:avLst/>
          </a:prstGeom>
          <a:noFill/>
        </p:spPr>
        <p:txBody>
          <a:bodyPr wrap="square" rtlCol="0">
            <a:spAutoFit/>
          </a:bodyPr>
          <a:lstStyle/>
          <a:p>
            <a:pPr algn="just"/>
            <a:r>
              <a:rPr lang="en-GB" sz="1400" dirty="0">
                <a:latin typeface="Segoe UI Light" panose="020B0502040204020203" pitchFamily="34" charset="0"/>
                <a:cs typeface="Segoe UI Light" panose="020B0502040204020203" pitchFamily="34" charset="0"/>
              </a:rPr>
              <a:t>The clusters are visualized in a Scatter Plot across the two primary PC’s where Dimension 1 represents “Country Development” and Dimension 2 represents Freedom and Corruption.</a:t>
            </a:r>
          </a:p>
        </p:txBody>
      </p:sp>
      <p:sp>
        <p:nvSpPr>
          <p:cNvPr id="126" name="Textfeld 125">
            <a:extLst>
              <a:ext uri="{FF2B5EF4-FFF2-40B4-BE49-F238E27FC236}">
                <a16:creationId xmlns:a16="http://schemas.microsoft.com/office/drawing/2014/main" id="{9B0A9526-F16D-425B-A1A4-841ED2698123}"/>
              </a:ext>
            </a:extLst>
          </p:cNvPr>
          <p:cNvSpPr txBox="1"/>
          <p:nvPr/>
        </p:nvSpPr>
        <p:spPr>
          <a:xfrm>
            <a:off x="1160043" y="2778948"/>
            <a:ext cx="6039905" cy="1277273"/>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Data Source</a:t>
            </a:r>
          </a:p>
          <a:p>
            <a:endParaRPr lang="en-GB" sz="500" b="1"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United Nations</a:t>
            </a:r>
            <a:endParaRPr lang="en-GB" dirty="0">
              <a:latin typeface="Segoe UI Light" panose="020B0502040204020203" pitchFamily="34" charset="0"/>
              <a:cs typeface="Segoe UI Light" panose="020B0502040204020203" pitchFamily="34" charset="0"/>
            </a:endParaRP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Our World in Data</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World Bank</a:t>
            </a:r>
          </a:p>
          <a:p>
            <a:pPr marL="285750" lvl="0" indent="-285750" fontAlgn="ctr">
              <a:buFont typeface="Arial" panose="020B0604020202020204" pitchFamily="34" charset="0"/>
              <a:buChar char="•"/>
            </a:pPr>
            <a:r>
              <a:rPr lang="en-GB" sz="1400" dirty="0">
                <a:latin typeface="Segoe UI Light" panose="020B0502040204020203" pitchFamily="34" charset="0"/>
                <a:cs typeface="Segoe UI Light" panose="020B0502040204020203" pitchFamily="34" charset="0"/>
              </a:rPr>
              <a:t>32 variables, 132 countries</a:t>
            </a:r>
          </a:p>
        </p:txBody>
      </p:sp>
      <p:pic>
        <p:nvPicPr>
          <p:cNvPr id="1028" name="Picture 4" descr="Bildergebnis fÃ¼r normal distribution">
            <a:extLst>
              <a:ext uri="{FF2B5EF4-FFF2-40B4-BE49-F238E27FC236}">
                <a16:creationId xmlns:a16="http://schemas.microsoft.com/office/drawing/2014/main" id="{B13286B2-1428-4C2D-8AB1-322F812F810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067830" y="8775861"/>
            <a:ext cx="1005586" cy="402952"/>
          </a:xfrm>
          <a:prstGeom prst="rect">
            <a:avLst/>
          </a:prstGeom>
          <a:noFill/>
          <a:extLst>
            <a:ext uri="{909E8E84-426E-40DD-AFC4-6F175D3DCCD1}">
              <a14:hiddenFill xmlns:a14="http://schemas.microsoft.com/office/drawing/2010/main">
                <a:solidFill>
                  <a:srgbClr val="FFFFFF"/>
                </a:solidFill>
              </a14:hiddenFill>
            </a:ext>
          </a:extLst>
        </p:spPr>
      </p:pic>
      <p:pic>
        <p:nvPicPr>
          <p:cNvPr id="26" name="Grafik 25">
            <a:extLst>
              <a:ext uri="{FF2B5EF4-FFF2-40B4-BE49-F238E27FC236}">
                <a16:creationId xmlns:a16="http://schemas.microsoft.com/office/drawing/2014/main" id="{239B00D5-24D2-46F4-B02F-83DBE25D6B4C}"/>
              </a:ext>
            </a:extLst>
          </p:cNvPr>
          <p:cNvPicPr>
            <a:picLocks noChangeAspect="1"/>
          </p:cNvPicPr>
          <p:nvPr/>
        </p:nvPicPr>
        <p:blipFill rotWithShape="1">
          <a:blip r:embed="rId32">
            <a:extLst>
              <a:ext uri="{28A0092B-C50C-407E-A947-70E740481C1C}">
                <a14:useLocalDpi xmlns:a14="http://schemas.microsoft.com/office/drawing/2010/main" val="0"/>
              </a:ext>
            </a:extLst>
          </a:blip>
          <a:srcRect t="8805" r="21487"/>
          <a:stretch/>
        </p:blipFill>
        <p:spPr>
          <a:xfrm>
            <a:off x="25217724" y="7426325"/>
            <a:ext cx="3422680" cy="3584095"/>
          </a:xfrm>
          <a:prstGeom prst="rect">
            <a:avLst/>
          </a:prstGeom>
        </p:spPr>
      </p:pic>
      <p:pic>
        <p:nvPicPr>
          <p:cNvPr id="40" name="Grafik 39">
            <a:extLst>
              <a:ext uri="{FF2B5EF4-FFF2-40B4-BE49-F238E27FC236}">
                <a16:creationId xmlns:a16="http://schemas.microsoft.com/office/drawing/2014/main" id="{D9BC263C-9946-4799-90D8-071242917C86}"/>
              </a:ext>
            </a:extLst>
          </p:cNvPr>
          <p:cNvPicPr>
            <a:picLocks noChangeAspect="1"/>
          </p:cNvPicPr>
          <p:nvPr/>
        </p:nvPicPr>
        <p:blipFill rotWithShape="1">
          <a:blip r:embed="rId32">
            <a:extLst>
              <a:ext uri="{28A0092B-C50C-407E-A947-70E740481C1C}">
                <a14:useLocalDpi xmlns:a14="http://schemas.microsoft.com/office/drawing/2010/main" val="0"/>
              </a:ext>
            </a:extLst>
          </a:blip>
          <a:srcRect l="79517" t="36721" b="37742"/>
          <a:stretch/>
        </p:blipFill>
        <p:spPr>
          <a:xfrm>
            <a:off x="24978442" y="9667563"/>
            <a:ext cx="1239299" cy="1392940"/>
          </a:xfrm>
          <a:prstGeom prst="rect">
            <a:avLst/>
          </a:prstGeom>
        </p:spPr>
      </p:pic>
      <p:sp>
        <p:nvSpPr>
          <p:cNvPr id="4" name="Rechteck: abgerundete Ecken 3">
            <a:extLst>
              <a:ext uri="{FF2B5EF4-FFF2-40B4-BE49-F238E27FC236}">
                <a16:creationId xmlns:a16="http://schemas.microsoft.com/office/drawing/2014/main" id="{4B4796D8-9834-4939-B5D2-7BA2DA855B38}"/>
              </a:ext>
            </a:extLst>
          </p:cNvPr>
          <p:cNvSpPr/>
          <p:nvPr/>
        </p:nvSpPr>
        <p:spPr>
          <a:xfrm>
            <a:off x="15019920" y="1949325"/>
            <a:ext cx="14534857" cy="9217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Rechteck: abgerundete Ecken 13">
            <a:extLst>
              <a:ext uri="{FF2B5EF4-FFF2-40B4-BE49-F238E27FC236}">
                <a16:creationId xmlns:a16="http://schemas.microsoft.com/office/drawing/2014/main" id="{C9448E25-4DFB-417F-9427-887A0EB7343A}"/>
              </a:ext>
            </a:extLst>
          </p:cNvPr>
          <p:cNvSpPr/>
          <p:nvPr/>
        </p:nvSpPr>
        <p:spPr>
          <a:xfrm>
            <a:off x="16075143" y="1747815"/>
            <a:ext cx="3672000" cy="828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Segoe UI Light" panose="020B0502040204020203" pitchFamily="34" charset="0"/>
                <a:cs typeface="Segoe UI Light" panose="020B0502040204020203" pitchFamily="34" charset="0"/>
              </a:rPr>
              <a:t>Dimension Reduction</a:t>
            </a:r>
          </a:p>
        </p:txBody>
      </p:sp>
      <p:sp>
        <p:nvSpPr>
          <p:cNvPr id="59" name="Textfeld 58">
            <a:extLst>
              <a:ext uri="{FF2B5EF4-FFF2-40B4-BE49-F238E27FC236}">
                <a16:creationId xmlns:a16="http://schemas.microsoft.com/office/drawing/2014/main" id="{E132089D-43B6-49D8-A9C5-FA4D081BC2C7}"/>
              </a:ext>
            </a:extLst>
          </p:cNvPr>
          <p:cNvSpPr txBox="1"/>
          <p:nvPr/>
        </p:nvSpPr>
        <p:spPr>
          <a:xfrm>
            <a:off x="16842748" y="18178908"/>
            <a:ext cx="5147259" cy="369332"/>
          </a:xfrm>
          <a:prstGeom prst="rect">
            <a:avLst/>
          </a:prstGeom>
          <a:noFill/>
        </p:spPr>
        <p:txBody>
          <a:bodyPr wrap="square" rtlCol="0">
            <a:spAutoFit/>
          </a:bodyPr>
          <a:lstStyle/>
          <a:p>
            <a:endParaRPr lang="en-GB" dirty="0"/>
          </a:p>
        </p:txBody>
      </p:sp>
      <p:pic>
        <p:nvPicPr>
          <p:cNvPr id="61" name="Grafik 60">
            <a:extLst>
              <a:ext uri="{FF2B5EF4-FFF2-40B4-BE49-F238E27FC236}">
                <a16:creationId xmlns:a16="http://schemas.microsoft.com/office/drawing/2014/main" id="{CE634F89-F6F3-4CD9-A49D-39FEE2733C30}"/>
              </a:ext>
            </a:extLst>
          </p:cNvPr>
          <p:cNvPicPr>
            <a:picLocks noChangeAspect="1"/>
          </p:cNvPicPr>
          <p:nvPr/>
        </p:nvPicPr>
        <p:blipFill rotWithShape="1">
          <a:blip r:embed="rId33">
            <a:extLst>
              <a:ext uri="{28A0092B-C50C-407E-A947-70E740481C1C}">
                <a14:useLocalDpi xmlns:a14="http://schemas.microsoft.com/office/drawing/2010/main" val="0"/>
              </a:ext>
            </a:extLst>
          </a:blip>
          <a:srcRect l="37535" r="1"/>
          <a:stretch/>
        </p:blipFill>
        <p:spPr>
          <a:xfrm>
            <a:off x="11588776" y="12624406"/>
            <a:ext cx="4558204" cy="5419754"/>
          </a:xfrm>
          <a:prstGeom prst="rect">
            <a:avLst/>
          </a:prstGeom>
        </p:spPr>
      </p:pic>
      <p:sp>
        <p:nvSpPr>
          <p:cNvPr id="134" name="Textfeld 133">
            <a:extLst>
              <a:ext uri="{FF2B5EF4-FFF2-40B4-BE49-F238E27FC236}">
                <a16:creationId xmlns:a16="http://schemas.microsoft.com/office/drawing/2014/main" id="{61F3957C-4900-4375-8611-C6DFE473BF97}"/>
              </a:ext>
            </a:extLst>
          </p:cNvPr>
          <p:cNvSpPr txBox="1"/>
          <p:nvPr/>
        </p:nvSpPr>
        <p:spPr>
          <a:xfrm>
            <a:off x="9517495" y="13041323"/>
            <a:ext cx="2190786" cy="4401205"/>
          </a:xfrm>
          <a:prstGeom prst="rect">
            <a:avLst/>
          </a:prstGeom>
          <a:noFill/>
        </p:spPr>
        <p:txBody>
          <a:bodyPr wrap="square" rtlCol="0">
            <a:spAutoFit/>
          </a:bodyPr>
          <a:lstStyle/>
          <a:p>
            <a:pPr algn="r"/>
            <a:r>
              <a:rPr lang="en-GB" sz="1000" b="1" dirty="0">
                <a:latin typeface="Segoe UI Light" panose="020B0502040204020203" pitchFamily="34" charset="0"/>
                <a:cs typeface="Segoe UI Light" panose="020B0502040204020203" pitchFamily="34" charset="0"/>
              </a:rPr>
              <a:t>Economy GDP Per Capita</a:t>
            </a:r>
          </a:p>
          <a:p>
            <a:pPr algn="r"/>
            <a:r>
              <a:rPr lang="en-GB" sz="1000" b="1" dirty="0">
                <a:latin typeface="Segoe UI Light" panose="020B0502040204020203" pitchFamily="34" charset="0"/>
                <a:cs typeface="Segoe UI Light" panose="020B0502040204020203" pitchFamily="34" charset="0"/>
              </a:rPr>
              <a:t>Internet Usage</a:t>
            </a:r>
          </a:p>
          <a:p>
            <a:pPr algn="r"/>
            <a:r>
              <a:rPr lang="en-GB" sz="1000" b="1" dirty="0">
                <a:latin typeface="Segoe UI Light" panose="020B0502040204020203" pitchFamily="34" charset="0"/>
                <a:cs typeface="Segoe UI Light" panose="020B0502040204020203" pitchFamily="34" charset="0"/>
              </a:rPr>
              <a:t>Child Mortality</a:t>
            </a:r>
          </a:p>
          <a:p>
            <a:pPr algn="r"/>
            <a:r>
              <a:rPr lang="en-GB" sz="1000" b="1" dirty="0">
                <a:latin typeface="Segoe UI Light" panose="020B0502040204020203" pitchFamily="34" charset="0"/>
                <a:cs typeface="Segoe UI Light" panose="020B0502040204020203" pitchFamily="34" charset="0"/>
              </a:rPr>
              <a:t>Electricity Access</a:t>
            </a:r>
          </a:p>
          <a:p>
            <a:pPr algn="r"/>
            <a:r>
              <a:rPr lang="en-GB" sz="1000" b="1" dirty="0">
                <a:latin typeface="Segoe UI Light" panose="020B0502040204020203" pitchFamily="34" charset="0"/>
                <a:cs typeface="Segoe UI Light" panose="020B0502040204020203" pitchFamily="34" charset="0"/>
              </a:rPr>
              <a:t>Health Life Expectancy</a:t>
            </a:r>
          </a:p>
          <a:p>
            <a:pPr algn="r"/>
            <a:r>
              <a:rPr lang="en-GB" sz="1000" dirty="0">
                <a:latin typeface="Segoe UI Light" panose="020B0502040204020203" pitchFamily="34" charset="0"/>
                <a:cs typeface="Segoe UI Light" panose="020B0502040204020203" pitchFamily="34" charset="0"/>
              </a:rPr>
              <a:t>Clean Water</a:t>
            </a:r>
          </a:p>
          <a:p>
            <a:pPr algn="r"/>
            <a:r>
              <a:rPr lang="en-GB" sz="1000" dirty="0">
                <a:latin typeface="Segoe UI Light" panose="020B0502040204020203" pitchFamily="34" charset="0"/>
                <a:cs typeface="Segoe UI Light" panose="020B0502040204020203" pitchFamily="34" charset="0"/>
              </a:rPr>
              <a:t>Urban Population %</a:t>
            </a:r>
          </a:p>
          <a:p>
            <a:pPr algn="r"/>
            <a:r>
              <a:rPr lang="en-GB" sz="1000" dirty="0">
                <a:latin typeface="Segoe UI Light" panose="020B0502040204020203" pitchFamily="34" charset="0"/>
                <a:cs typeface="Segoe UI Light" panose="020B0502040204020203" pitchFamily="34" charset="0"/>
              </a:rPr>
              <a:t>Automotive Mortality</a:t>
            </a:r>
          </a:p>
          <a:p>
            <a:pPr algn="r"/>
            <a:r>
              <a:rPr lang="en-GB" sz="1000" dirty="0">
                <a:latin typeface="Segoe UI Light" panose="020B0502040204020203" pitchFamily="34" charset="0"/>
                <a:cs typeface="Segoe UI Light" panose="020B0502040204020203" pitchFamily="34" charset="0"/>
              </a:rPr>
              <a:t>Birth Rate</a:t>
            </a:r>
          </a:p>
          <a:p>
            <a:pPr algn="r"/>
            <a:r>
              <a:rPr lang="en-GB" sz="1000" dirty="0">
                <a:latin typeface="Segoe UI Light" panose="020B0502040204020203" pitchFamily="34" charset="0"/>
                <a:cs typeface="Segoe UI Light" panose="020B0502040204020203" pitchFamily="34" charset="0"/>
              </a:rPr>
              <a:t>Entrepreneurship Cost</a:t>
            </a:r>
          </a:p>
          <a:p>
            <a:pPr algn="r"/>
            <a:r>
              <a:rPr lang="en-GB" sz="1000" dirty="0">
                <a:latin typeface="Segoe UI Light" panose="020B0502040204020203" pitchFamily="34" charset="0"/>
                <a:cs typeface="Segoe UI Light" panose="020B0502040204020203" pitchFamily="34" charset="0"/>
              </a:rPr>
              <a:t>Cellular Subscriber</a:t>
            </a:r>
          </a:p>
          <a:p>
            <a:pPr algn="r"/>
            <a:r>
              <a:rPr lang="en-GB" sz="1000" dirty="0">
                <a:latin typeface="Segoe UI Light" panose="020B0502040204020203" pitchFamily="34" charset="0"/>
                <a:cs typeface="Segoe UI Light" panose="020B0502040204020203" pitchFamily="34" charset="0"/>
              </a:rPr>
              <a:t>Family</a:t>
            </a:r>
          </a:p>
          <a:p>
            <a:pPr algn="r"/>
            <a:r>
              <a:rPr lang="en-GB" sz="1000" dirty="0">
                <a:latin typeface="Segoe UI Light" panose="020B0502040204020203" pitchFamily="34" charset="0"/>
                <a:cs typeface="Segoe UI Light" panose="020B0502040204020203" pitchFamily="34" charset="0"/>
              </a:rPr>
              <a:t>Obesity</a:t>
            </a:r>
          </a:p>
          <a:p>
            <a:pPr algn="r"/>
            <a:r>
              <a:rPr lang="en-GB" sz="1000" dirty="0">
                <a:latin typeface="Segoe UI Light" panose="020B0502040204020203" pitchFamily="34" charset="0"/>
                <a:cs typeface="Segoe UI Light" panose="020B0502040204020203" pitchFamily="34" charset="0"/>
              </a:rPr>
              <a:t>Population Growth Rate</a:t>
            </a:r>
          </a:p>
          <a:p>
            <a:pPr algn="r"/>
            <a:r>
              <a:rPr lang="en-GB" sz="1000" dirty="0">
                <a:latin typeface="Segoe UI Light" panose="020B0502040204020203" pitchFamily="34" charset="0"/>
                <a:cs typeface="Segoe UI Light" panose="020B0502040204020203" pitchFamily="34" charset="0"/>
              </a:rPr>
              <a:t>Infant Immunization Measles</a:t>
            </a:r>
          </a:p>
          <a:p>
            <a:pPr algn="r"/>
            <a:r>
              <a:rPr lang="en-GB" sz="1000" dirty="0">
                <a:latin typeface="Segoe UI Light" panose="020B0502040204020203" pitchFamily="34" charset="0"/>
                <a:cs typeface="Segoe UI Light" panose="020B0502040204020203" pitchFamily="34" charset="0"/>
              </a:rPr>
              <a:t>Trust Government (Corruption)</a:t>
            </a:r>
          </a:p>
          <a:p>
            <a:pPr algn="r"/>
            <a:r>
              <a:rPr lang="en-GB" sz="1000" dirty="0">
                <a:latin typeface="Segoe UI Light" panose="020B0502040204020203" pitchFamily="34" charset="0"/>
                <a:cs typeface="Segoe UI Light" panose="020B0502040204020203" pitchFamily="34" charset="0"/>
              </a:rPr>
              <a:t>Freedom</a:t>
            </a:r>
          </a:p>
          <a:p>
            <a:pPr algn="r"/>
            <a:r>
              <a:rPr lang="en-GB" sz="1000" dirty="0">
                <a:latin typeface="Segoe UI Light" panose="020B0502040204020203" pitchFamily="34" charset="0"/>
                <a:cs typeface="Segoe UI Light" panose="020B0502040204020203" pitchFamily="34" charset="0"/>
              </a:rPr>
              <a:t>Air Pollution</a:t>
            </a:r>
          </a:p>
          <a:p>
            <a:pPr algn="r"/>
            <a:r>
              <a:rPr lang="en-GB" sz="1000" dirty="0">
                <a:latin typeface="Segoe UI Light" panose="020B0502040204020203" pitchFamily="34" charset="0"/>
                <a:cs typeface="Segoe UI Light" panose="020B0502040204020203" pitchFamily="34" charset="0"/>
              </a:rPr>
              <a:t>HIV Disease</a:t>
            </a:r>
          </a:p>
          <a:p>
            <a:pPr algn="r"/>
            <a:r>
              <a:rPr lang="en-GB" sz="1000" dirty="0">
                <a:latin typeface="Segoe UI Light" panose="020B0502040204020203" pitchFamily="34" charset="0"/>
                <a:cs typeface="Segoe UI Light" panose="020B0502040204020203" pitchFamily="34" charset="0"/>
              </a:rPr>
              <a:t>Mental and Substance Disorder</a:t>
            </a:r>
          </a:p>
          <a:p>
            <a:pPr algn="r"/>
            <a:r>
              <a:rPr lang="en-GB" sz="1000" dirty="0">
                <a:latin typeface="Segoe UI Light" panose="020B0502040204020203" pitchFamily="34" charset="0"/>
                <a:cs typeface="Segoe UI Light" panose="020B0502040204020203" pitchFamily="34" charset="0"/>
              </a:rPr>
              <a:t>Alcohol Consumption</a:t>
            </a:r>
          </a:p>
          <a:p>
            <a:pPr algn="r"/>
            <a:r>
              <a:rPr lang="en-GB" sz="1000" dirty="0">
                <a:latin typeface="Segoe UI Light" panose="020B0502040204020203" pitchFamily="34" charset="0"/>
                <a:cs typeface="Segoe UI Light" panose="020B0502040204020203" pitchFamily="34" charset="0"/>
              </a:rPr>
              <a:t>Agricultural Land %</a:t>
            </a:r>
          </a:p>
          <a:p>
            <a:pPr algn="r"/>
            <a:r>
              <a:rPr lang="en-GB" sz="1000" dirty="0">
                <a:latin typeface="Segoe UI Light" panose="020B0502040204020203" pitchFamily="34" charset="0"/>
                <a:cs typeface="Segoe UI Light" panose="020B0502040204020203" pitchFamily="34" charset="0"/>
              </a:rPr>
              <a:t>Generosity</a:t>
            </a:r>
          </a:p>
          <a:p>
            <a:pPr algn="r"/>
            <a:r>
              <a:rPr lang="en-GB" sz="1000" dirty="0">
                <a:latin typeface="Segoe UI Light" panose="020B0502040204020203" pitchFamily="34" charset="0"/>
                <a:cs typeface="Segoe UI Light" panose="020B0502040204020203" pitchFamily="34" charset="0"/>
              </a:rPr>
              <a:t>Compulsory Education</a:t>
            </a:r>
          </a:p>
          <a:p>
            <a:pPr algn="r"/>
            <a:r>
              <a:rPr lang="en-GB" sz="1000" dirty="0">
                <a:latin typeface="Segoe UI Light" panose="020B0502040204020203" pitchFamily="34" charset="0"/>
                <a:cs typeface="Segoe UI Light" panose="020B0502040204020203" pitchFamily="34" charset="0"/>
              </a:rPr>
              <a:t>Forest Area Land %</a:t>
            </a:r>
          </a:p>
          <a:p>
            <a:pPr algn="r"/>
            <a:r>
              <a:rPr lang="en-GB" sz="1000" dirty="0">
                <a:latin typeface="Segoe UI Light" panose="020B0502040204020203" pitchFamily="34" charset="0"/>
                <a:cs typeface="Segoe UI Light" panose="020B0502040204020203" pitchFamily="34" charset="0"/>
              </a:rPr>
              <a:t>Total Population</a:t>
            </a:r>
          </a:p>
          <a:p>
            <a:pPr algn="r"/>
            <a:r>
              <a:rPr lang="en-GB" sz="1000" dirty="0">
                <a:latin typeface="Segoe UI Light" panose="020B0502040204020203" pitchFamily="34" charset="0"/>
                <a:cs typeface="Segoe UI Light" panose="020B0502040204020203" pitchFamily="34" charset="0"/>
              </a:rPr>
              <a:t>Suicide</a:t>
            </a:r>
          </a:p>
          <a:p>
            <a:pPr algn="r"/>
            <a:r>
              <a:rPr lang="en-GB" sz="1000" dirty="0">
                <a:latin typeface="Segoe UI Light" panose="020B0502040204020203" pitchFamily="34" charset="0"/>
                <a:cs typeface="Segoe UI Light" panose="020B0502040204020203" pitchFamily="34" charset="0"/>
              </a:rPr>
              <a:t>Legal Rights</a:t>
            </a:r>
          </a:p>
        </p:txBody>
      </p:sp>
      <p:sp>
        <p:nvSpPr>
          <p:cNvPr id="87" name="Textfeld 86">
            <a:extLst>
              <a:ext uri="{FF2B5EF4-FFF2-40B4-BE49-F238E27FC236}">
                <a16:creationId xmlns:a16="http://schemas.microsoft.com/office/drawing/2014/main" id="{832B9877-46F0-48C5-AFC9-33CEF009BE88}"/>
              </a:ext>
            </a:extLst>
          </p:cNvPr>
          <p:cNvSpPr txBox="1"/>
          <p:nvPr/>
        </p:nvSpPr>
        <p:spPr>
          <a:xfrm>
            <a:off x="10091296" y="12610858"/>
            <a:ext cx="4469599" cy="338554"/>
          </a:xfrm>
          <a:prstGeom prst="rect">
            <a:avLst/>
          </a:prstGeom>
          <a:noFill/>
        </p:spPr>
        <p:txBody>
          <a:bodyPr wrap="square" rtlCol="0">
            <a:spAutoFit/>
          </a:bodyPr>
          <a:lstStyle/>
          <a:p>
            <a:r>
              <a:rPr lang="en-GB" sz="1600" b="1" dirty="0">
                <a:latin typeface="Segoe UI Light" panose="020B0502040204020203" pitchFamily="34" charset="0"/>
                <a:cs typeface="Segoe UI Light" panose="020B0502040204020203" pitchFamily="34" charset="0"/>
              </a:rPr>
              <a:t>Variable Importance on Happiness Score</a:t>
            </a:r>
          </a:p>
        </p:txBody>
      </p:sp>
      <p:pic>
        <p:nvPicPr>
          <p:cNvPr id="63" name="Grafik 62">
            <a:extLst>
              <a:ext uri="{FF2B5EF4-FFF2-40B4-BE49-F238E27FC236}">
                <a16:creationId xmlns:a16="http://schemas.microsoft.com/office/drawing/2014/main" id="{D471C9B5-2D71-43DE-98A7-D6BD71AC98EE}"/>
              </a:ext>
            </a:extLst>
          </p:cNvPr>
          <p:cNvPicPr>
            <a:picLocks noChangeAspect="1"/>
          </p:cNvPicPr>
          <p:nvPr/>
        </p:nvPicPr>
        <p:blipFill rotWithShape="1">
          <a:blip r:embed="rId34">
            <a:extLst>
              <a:ext uri="{28A0092B-C50C-407E-A947-70E740481C1C}">
                <a14:useLocalDpi xmlns:a14="http://schemas.microsoft.com/office/drawing/2010/main" val="0"/>
              </a:ext>
            </a:extLst>
          </a:blip>
          <a:srcRect t="4443" b="-1"/>
          <a:stretch/>
        </p:blipFill>
        <p:spPr>
          <a:xfrm>
            <a:off x="16386463" y="13117438"/>
            <a:ext cx="5101537" cy="4149250"/>
          </a:xfrm>
          <a:prstGeom prst="rect">
            <a:avLst/>
          </a:prstGeom>
        </p:spPr>
      </p:pic>
      <p:cxnSp>
        <p:nvCxnSpPr>
          <p:cNvPr id="65" name="Gerader Verbinder 64">
            <a:extLst>
              <a:ext uri="{FF2B5EF4-FFF2-40B4-BE49-F238E27FC236}">
                <a16:creationId xmlns:a16="http://schemas.microsoft.com/office/drawing/2014/main" id="{462CA3B6-2D8E-4583-84AC-6633B4A23268}"/>
              </a:ext>
            </a:extLst>
          </p:cNvPr>
          <p:cNvCxnSpPr/>
          <p:nvPr/>
        </p:nvCxnSpPr>
        <p:spPr>
          <a:xfrm>
            <a:off x="16146980" y="12252960"/>
            <a:ext cx="0" cy="81120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9984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683</Words>
  <Application>Microsoft Office PowerPoint</Application>
  <PresentationFormat>Benutzerdefiniert</PresentationFormat>
  <Paragraphs>145</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Segoe UI Light</vt:lpstr>
      <vt:lpstr>Wingdings</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Maria Lechleitner</dc:creator>
  <cp:lastModifiedBy>Maria Lechleitner</cp:lastModifiedBy>
  <cp:revision>75</cp:revision>
  <dcterms:created xsi:type="dcterms:W3CDTF">2018-05-31T15:47:13Z</dcterms:created>
  <dcterms:modified xsi:type="dcterms:W3CDTF">2018-06-05T22:44:07Z</dcterms:modified>
</cp:coreProperties>
</file>