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5274" autoAdjust="0"/>
  </p:normalViewPr>
  <p:slideViewPr>
    <p:cSldViewPr snapToGrid="0">
      <p:cViewPr>
        <p:scale>
          <a:sx n="33" d="100"/>
          <a:sy n="33" d="100"/>
        </p:scale>
        <p:origin x="1157"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F6633-CA7C-4FFA-B3DB-61DF2E245CFF}" type="datetimeFigureOut">
              <a:rPr lang="en-GB" smtClean="0"/>
              <a:t>06/06/2018</a:t>
            </a:fld>
            <a:endParaRPr lang="en-GB"/>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8BCF7-3141-47ED-B90F-E23166D74BF4}" type="slidenum">
              <a:rPr lang="en-GB" smtClean="0"/>
              <a:t>‹Nr.›</a:t>
            </a:fld>
            <a:endParaRPr lang="en-GB"/>
          </a:p>
        </p:txBody>
      </p:sp>
    </p:spTree>
    <p:extLst>
      <p:ext uri="{BB962C8B-B14F-4D97-AF65-F5344CB8AC3E}">
        <p14:creationId xmlns:p14="http://schemas.microsoft.com/office/powerpoint/2010/main" val="3423920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0B8BCF7-3141-47ED-B90F-E23166D74BF4}" type="slidenum">
              <a:rPr lang="en-GB" smtClean="0"/>
              <a:t>1</a:t>
            </a:fld>
            <a:endParaRPr lang="en-GB"/>
          </a:p>
        </p:txBody>
      </p:sp>
    </p:spTree>
    <p:extLst>
      <p:ext uri="{BB962C8B-B14F-4D97-AF65-F5344CB8AC3E}">
        <p14:creationId xmlns:p14="http://schemas.microsoft.com/office/powerpoint/2010/main" val="252669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a:t>Mastertitelformat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22938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61581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90987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31641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a:t>Mastertitelformat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4900D08-14C1-4468-B21E-48F4F1A4C0FB}" type="datetimeFigureOut">
              <a:rPr lang="en-GB" smtClean="0"/>
              <a:t>06/06/2018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09865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4900D08-14C1-4468-B21E-48F4F1A4C0FB}" type="datetimeFigureOut">
              <a:rPr lang="en-GB" smtClean="0"/>
              <a:t>06/06/2018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13388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4900D08-14C1-4468-B21E-48F4F1A4C0FB}" type="datetimeFigureOut">
              <a:rPr lang="en-GB" smtClean="0"/>
              <a:t>06/06/2018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80247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A4900D08-14C1-4468-B21E-48F4F1A4C0FB}" type="datetimeFigureOut">
              <a:rPr lang="en-GB" smtClean="0"/>
              <a:t>06/06/2018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22267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0D08-14C1-4468-B21E-48F4F1A4C0FB}" type="datetimeFigureOut">
              <a:rPr lang="en-GB" smtClean="0"/>
              <a:t>06/06/2018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283901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06/06/2018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49610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06/06/2018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56436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4900D08-14C1-4468-B21E-48F4F1A4C0FB}" type="datetimeFigureOut">
              <a:rPr lang="en-GB" smtClean="0"/>
              <a:t>06/06/2018</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B4E9E187-E9AE-4C41-BF00-E0E8ABCB38EE}" type="slidenum">
              <a:rPr lang="en-GB" smtClean="0"/>
              <a:t>‹Nr.›</a:t>
            </a:fld>
            <a:endParaRPr lang="en-GB"/>
          </a:p>
        </p:txBody>
      </p:sp>
    </p:spTree>
    <p:extLst>
      <p:ext uri="{BB962C8B-B14F-4D97-AF65-F5344CB8AC3E}">
        <p14:creationId xmlns:p14="http://schemas.microsoft.com/office/powerpoint/2010/main" val="3478964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7.pn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Grafik 84">
            <a:extLst>
              <a:ext uri="{FF2B5EF4-FFF2-40B4-BE49-F238E27FC236}">
                <a16:creationId xmlns:a16="http://schemas.microsoft.com/office/drawing/2014/main" id="{3D16310E-6A0F-4015-9268-06046EA9B0AF}"/>
              </a:ext>
            </a:extLst>
          </p:cNvPr>
          <p:cNvPicPr>
            <a:picLocks noChangeAspect="1"/>
          </p:cNvPicPr>
          <p:nvPr/>
        </p:nvPicPr>
        <p:blipFill rotWithShape="1">
          <a:blip r:embed="rId3">
            <a:extLst>
              <a:ext uri="{28A0092B-C50C-407E-A947-70E740481C1C}">
                <a14:useLocalDpi xmlns:a14="http://schemas.microsoft.com/office/drawing/2010/main" val="0"/>
              </a:ext>
            </a:extLst>
          </a:blip>
          <a:srcRect t="4624"/>
          <a:stretch/>
        </p:blipFill>
        <p:spPr>
          <a:xfrm>
            <a:off x="5536026" y="14231601"/>
            <a:ext cx="5837472" cy="4078235"/>
          </a:xfrm>
          <a:prstGeom prst="rect">
            <a:avLst/>
          </a:prstGeom>
        </p:spPr>
      </p:pic>
      <p:pic>
        <p:nvPicPr>
          <p:cNvPr id="19" name="Grafik 18">
            <a:extLst>
              <a:ext uri="{FF2B5EF4-FFF2-40B4-BE49-F238E27FC236}">
                <a16:creationId xmlns:a16="http://schemas.microsoft.com/office/drawing/2014/main" id="{9B53A3A9-D8D5-478C-9297-83FFD95424FD}"/>
              </a:ext>
            </a:extLst>
          </p:cNvPr>
          <p:cNvPicPr>
            <a:picLocks noChangeAspect="1"/>
          </p:cNvPicPr>
          <p:nvPr/>
        </p:nvPicPr>
        <p:blipFill rotWithShape="1">
          <a:blip r:embed="rId4">
            <a:extLst>
              <a:ext uri="{28A0092B-C50C-407E-A947-70E740481C1C}">
                <a14:useLocalDpi xmlns:a14="http://schemas.microsoft.com/office/drawing/2010/main" val="0"/>
              </a:ext>
            </a:extLst>
          </a:blip>
          <a:srcRect l="7422" t="4222" r="7458"/>
          <a:stretch/>
        </p:blipFill>
        <p:spPr>
          <a:xfrm>
            <a:off x="20641755" y="6922700"/>
            <a:ext cx="4779830" cy="3994581"/>
          </a:xfrm>
          <a:prstGeom prst="rect">
            <a:avLst/>
          </a:prstGeom>
        </p:spPr>
      </p:pic>
      <p:pic>
        <p:nvPicPr>
          <p:cNvPr id="1028" name="Picture 4" descr="Bildergebnis fÃ¼r normal distribution">
            <a:extLst>
              <a:ext uri="{FF2B5EF4-FFF2-40B4-BE49-F238E27FC236}">
                <a16:creationId xmlns:a16="http://schemas.microsoft.com/office/drawing/2014/main" id="{B13286B2-1428-4C2D-8AB1-322F812F81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94854" y="8727797"/>
            <a:ext cx="1005586" cy="402952"/>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id="{47FD6CE9-4E6F-474A-980F-D4BAE9D16A0D}"/>
              </a:ext>
            </a:extLst>
          </p:cNvPr>
          <p:cNvPicPr>
            <a:picLocks noChangeAspect="1"/>
          </p:cNvPicPr>
          <p:nvPr/>
        </p:nvPicPr>
        <p:blipFill rotWithShape="1">
          <a:blip r:embed="rId6">
            <a:extLst>
              <a:ext uri="{28A0092B-C50C-407E-A947-70E740481C1C}">
                <a14:useLocalDpi xmlns:a14="http://schemas.microsoft.com/office/drawing/2010/main" val="0"/>
              </a:ext>
            </a:extLst>
          </a:blip>
          <a:srcRect t="5008"/>
          <a:stretch/>
        </p:blipFill>
        <p:spPr>
          <a:xfrm>
            <a:off x="15279889" y="7112203"/>
            <a:ext cx="5376691" cy="3793332"/>
          </a:xfrm>
          <a:prstGeom prst="rect">
            <a:avLst/>
          </a:prstGeom>
        </p:spPr>
      </p:pic>
      <p:grpSp>
        <p:nvGrpSpPr>
          <p:cNvPr id="75" name="Gruppieren 74">
            <a:extLst>
              <a:ext uri="{FF2B5EF4-FFF2-40B4-BE49-F238E27FC236}">
                <a16:creationId xmlns:a16="http://schemas.microsoft.com/office/drawing/2014/main" id="{EAB79F1A-2881-447C-9BF5-DC35C06CBC85}"/>
              </a:ext>
            </a:extLst>
          </p:cNvPr>
          <p:cNvGrpSpPr/>
          <p:nvPr/>
        </p:nvGrpSpPr>
        <p:grpSpPr>
          <a:xfrm>
            <a:off x="15170390" y="3349258"/>
            <a:ext cx="4228430" cy="2400648"/>
            <a:chOff x="16150830" y="3456940"/>
            <a:chExt cx="3268903" cy="1984346"/>
          </a:xfrm>
        </p:grpSpPr>
        <p:pic>
          <p:nvPicPr>
            <p:cNvPr id="97" name="Grafik 96">
              <a:extLst>
                <a:ext uri="{FF2B5EF4-FFF2-40B4-BE49-F238E27FC236}">
                  <a16:creationId xmlns:a16="http://schemas.microsoft.com/office/drawing/2014/main" id="{610788E9-0472-491F-BBF7-775010BB4BE6}"/>
                </a:ext>
              </a:extLst>
            </p:cNvPr>
            <p:cNvPicPr>
              <a:picLocks noChangeAspect="1"/>
            </p:cNvPicPr>
            <p:nvPr/>
          </p:nvPicPr>
          <p:blipFill rotWithShape="1">
            <a:blip r:embed="rId7">
              <a:extLst>
                <a:ext uri="{28A0092B-C50C-407E-A947-70E740481C1C}">
                  <a14:useLocalDpi xmlns:a14="http://schemas.microsoft.com/office/drawing/2010/main" val="0"/>
                </a:ext>
              </a:extLst>
            </a:blip>
            <a:srcRect t="5571"/>
            <a:stretch/>
          </p:blipFill>
          <p:spPr>
            <a:xfrm>
              <a:off x="16150830" y="3456940"/>
              <a:ext cx="3268903" cy="1984346"/>
            </a:xfrm>
            <a:prstGeom prst="rect">
              <a:avLst/>
            </a:prstGeom>
          </p:spPr>
        </p:pic>
        <p:sp>
          <p:nvSpPr>
            <p:cNvPr id="98" name="Textfeld 97">
              <a:extLst>
                <a:ext uri="{FF2B5EF4-FFF2-40B4-BE49-F238E27FC236}">
                  <a16:creationId xmlns:a16="http://schemas.microsoft.com/office/drawing/2014/main" id="{5B6D9E7A-4324-4701-9C5F-517883FC8C70}"/>
                </a:ext>
              </a:extLst>
            </p:cNvPr>
            <p:cNvSpPr txBox="1"/>
            <p:nvPr/>
          </p:nvSpPr>
          <p:spPr>
            <a:xfrm rot="16200000">
              <a:off x="15761462" y="4261692"/>
              <a:ext cx="1579909" cy="196297"/>
            </a:xfrm>
            <a:prstGeom prst="rect">
              <a:avLst/>
            </a:prstGeom>
            <a:noFill/>
          </p:spPr>
          <p:txBody>
            <a:bodyPr wrap="square" rtlCol="0">
              <a:spAutoFit/>
            </a:bodyPr>
            <a:lstStyle/>
            <a:p>
              <a:pPr algn="r"/>
              <a:r>
                <a:rPr lang="en-GB" sz="900" b="1" dirty="0">
                  <a:latin typeface="Segoe UI Light" panose="020B0502040204020203" pitchFamily="34" charset="0"/>
                  <a:cs typeface="Segoe UI Light" panose="020B0502040204020203" pitchFamily="34" charset="0"/>
                </a:rPr>
                <a:t>Country</a:t>
              </a:r>
              <a:r>
                <a:rPr lang="en-GB" sz="1050" b="1" dirty="0"/>
                <a:t> </a:t>
              </a:r>
              <a:r>
                <a:rPr lang="en-GB" sz="900" b="1" dirty="0">
                  <a:latin typeface="Segoe UI Light" panose="020B0502040204020203" pitchFamily="34" charset="0"/>
                  <a:cs typeface="Segoe UI Light" panose="020B0502040204020203" pitchFamily="34" charset="0"/>
                </a:rPr>
                <a:t>Development</a:t>
              </a:r>
            </a:p>
          </p:txBody>
        </p:sp>
        <p:sp>
          <p:nvSpPr>
            <p:cNvPr id="100" name="Textfeld 99">
              <a:extLst>
                <a:ext uri="{FF2B5EF4-FFF2-40B4-BE49-F238E27FC236}">
                  <a16:creationId xmlns:a16="http://schemas.microsoft.com/office/drawing/2014/main" id="{73F2E291-23B2-4780-A7BD-A187EE9C5707}"/>
                </a:ext>
              </a:extLst>
            </p:cNvPr>
            <p:cNvSpPr txBox="1"/>
            <p:nvPr/>
          </p:nvSpPr>
          <p:spPr>
            <a:xfrm rot="16200000">
              <a:off x="16052772" y="4267342"/>
              <a:ext cx="1579911" cy="178451"/>
            </a:xfrm>
            <a:prstGeom prst="rect">
              <a:avLst/>
            </a:prstGeom>
            <a:noFill/>
          </p:spPr>
          <p:txBody>
            <a:bodyPr wrap="square" rtlCol="0">
              <a:spAutoFit/>
            </a:bodyPr>
            <a:lstStyle/>
            <a:p>
              <a:pPr algn="r"/>
              <a:r>
                <a:rPr lang="en-GB" sz="900" b="1" dirty="0">
                  <a:latin typeface="Segoe UI Light" panose="020B0502040204020203" pitchFamily="34" charset="0"/>
                  <a:cs typeface="Segoe UI Light" panose="020B0502040204020203" pitchFamily="34" charset="0"/>
                </a:rPr>
                <a:t>Freedom &amp; Corruption</a:t>
              </a:r>
            </a:p>
          </p:txBody>
        </p:sp>
        <p:sp>
          <p:nvSpPr>
            <p:cNvPr id="101" name="Textfeld 100">
              <a:extLst>
                <a:ext uri="{FF2B5EF4-FFF2-40B4-BE49-F238E27FC236}">
                  <a16:creationId xmlns:a16="http://schemas.microsoft.com/office/drawing/2014/main" id="{0287E17F-0457-4927-9A87-C981F7D5F1F5}"/>
                </a:ext>
              </a:extLst>
            </p:cNvPr>
            <p:cNvSpPr txBox="1"/>
            <p:nvPr/>
          </p:nvSpPr>
          <p:spPr>
            <a:xfrm rot="16200000">
              <a:off x="16348703" y="4265567"/>
              <a:ext cx="1576364" cy="178451"/>
            </a:xfrm>
            <a:prstGeom prst="rect">
              <a:avLst/>
            </a:prstGeom>
            <a:noFill/>
          </p:spPr>
          <p:txBody>
            <a:bodyPr wrap="square" rtlCol="0">
              <a:spAutoFit/>
            </a:bodyPr>
            <a:lstStyle/>
            <a:p>
              <a:pPr algn="r"/>
              <a:r>
                <a:rPr lang="en-GB" sz="900" b="1" dirty="0">
                  <a:latin typeface="Segoe UI Light" panose="020B0502040204020203" pitchFamily="34" charset="0"/>
                  <a:cs typeface="Segoe UI Light" panose="020B0502040204020203" pitchFamily="34" charset="0"/>
                </a:rPr>
                <a:t>Air Pollution</a:t>
              </a:r>
            </a:p>
          </p:txBody>
        </p:sp>
      </p:grpSp>
      <p:pic>
        <p:nvPicPr>
          <p:cNvPr id="144" name="Grafik 143">
            <a:extLst>
              <a:ext uri="{FF2B5EF4-FFF2-40B4-BE49-F238E27FC236}">
                <a16:creationId xmlns:a16="http://schemas.microsoft.com/office/drawing/2014/main" id="{D9A64C6F-FA9E-41AB-96EE-35C09EB6D752}"/>
              </a:ext>
            </a:extLst>
          </p:cNvPr>
          <p:cNvPicPr>
            <a:picLocks noChangeAspect="1"/>
          </p:cNvPicPr>
          <p:nvPr/>
        </p:nvPicPr>
        <p:blipFill rotWithShape="1">
          <a:blip r:embed="rId8">
            <a:extLst>
              <a:ext uri="{28A0092B-C50C-407E-A947-70E740481C1C}">
                <a14:useLocalDpi xmlns:a14="http://schemas.microsoft.com/office/drawing/2010/main" val="0"/>
              </a:ext>
            </a:extLst>
          </a:blip>
          <a:srcRect t="5905"/>
          <a:stretch/>
        </p:blipFill>
        <p:spPr>
          <a:xfrm>
            <a:off x="1119277" y="13079915"/>
            <a:ext cx="4125760" cy="2911614"/>
          </a:xfrm>
          <a:prstGeom prst="rect">
            <a:avLst/>
          </a:prstGeom>
        </p:spPr>
      </p:pic>
      <p:pic>
        <p:nvPicPr>
          <p:cNvPr id="58" name="Grafik 57">
            <a:extLst>
              <a:ext uri="{FF2B5EF4-FFF2-40B4-BE49-F238E27FC236}">
                <a16:creationId xmlns:a16="http://schemas.microsoft.com/office/drawing/2014/main" id="{6D58B08E-2BFF-4C43-B8E1-BF88F665AC2B}"/>
              </a:ext>
            </a:extLst>
          </p:cNvPr>
          <p:cNvPicPr>
            <a:picLocks noChangeAspect="1"/>
          </p:cNvPicPr>
          <p:nvPr/>
        </p:nvPicPr>
        <p:blipFill rotWithShape="1">
          <a:blip r:embed="rId9">
            <a:extLst>
              <a:ext uri="{28A0092B-C50C-407E-A947-70E740481C1C}">
                <a14:useLocalDpi xmlns:a14="http://schemas.microsoft.com/office/drawing/2010/main" val="0"/>
              </a:ext>
            </a:extLst>
          </a:blip>
          <a:srcRect l="48031" t="4533" r="12895" b="8548"/>
          <a:stretch/>
        </p:blipFill>
        <p:spPr>
          <a:xfrm>
            <a:off x="21555975" y="2733130"/>
            <a:ext cx="1884712" cy="3783967"/>
          </a:xfrm>
          <a:prstGeom prst="rect">
            <a:avLst/>
          </a:prstGeom>
        </p:spPr>
      </p:pic>
      <p:pic>
        <p:nvPicPr>
          <p:cNvPr id="21" name="Grafik 20">
            <a:extLst>
              <a:ext uri="{FF2B5EF4-FFF2-40B4-BE49-F238E27FC236}">
                <a16:creationId xmlns:a16="http://schemas.microsoft.com/office/drawing/2014/main" id="{E7C66175-C915-47C7-A959-4AA47004429D}"/>
              </a:ext>
            </a:extLst>
          </p:cNvPr>
          <p:cNvPicPr>
            <a:picLocks noChangeAspect="1"/>
          </p:cNvPicPr>
          <p:nvPr/>
        </p:nvPicPr>
        <p:blipFill rotWithShape="1">
          <a:blip r:embed="rId10">
            <a:extLst>
              <a:ext uri="{28A0092B-C50C-407E-A947-70E740481C1C}">
                <a14:useLocalDpi xmlns:a14="http://schemas.microsoft.com/office/drawing/2010/main" val="0"/>
              </a:ext>
            </a:extLst>
          </a:blip>
          <a:srcRect l="4063" t="12068" r="6522" b="15836"/>
          <a:stretch/>
        </p:blipFill>
        <p:spPr>
          <a:xfrm>
            <a:off x="5663287" y="6319651"/>
            <a:ext cx="8740546" cy="4697969"/>
          </a:xfrm>
          <a:prstGeom prst="rect">
            <a:avLst/>
          </a:prstGeom>
        </p:spPr>
      </p:pic>
      <p:pic>
        <p:nvPicPr>
          <p:cNvPr id="12" name="Grafik 11">
            <a:extLst>
              <a:ext uri="{FF2B5EF4-FFF2-40B4-BE49-F238E27FC236}">
                <a16:creationId xmlns:a16="http://schemas.microsoft.com/office/drawing/2014/main" id="{D409BF9D-DF5C-4243-A538-5F8A3A4C5AA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8475" y="8903241"/>
            <a:ext cx="3266460" cy="2070000"/>
          </a:xfrm>
          <a:prstGeom prst="rect">
            <a:avLst/>
          </a:prstGeom>
        </p:spPr>
      </p:pic>
      <p:sp>
        <p:nvSpPr>
          <p:cNvPr id="31" name="Rechteck: abgerundete Ecken 30">
            <a:extLst>
              <a:ext uri="{FF2B5EF4-FFF2-40B4-BE49-F238E27FC236}">
                <a16:creationId xmlns:a16="http://schemas.microsoft.com/office/drawing/2014/main" id="{30BB9FBD-13A9-4EF0-AFBF-F30FBC9734F1}"/>
              </a:ext>
            </a:extLst>
          </p:cNvPr>
          <p:cNvSpPr/>
          <p:nvPr/>
        </p:nvSpPr>
        <p:spPr>
          <a:xfrm>
            <a:off x="24539299" y="11774876"/>
            <a:ext cx="5049182" cy="90268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49" name="Rechteck: abgerundete Ecken 48">
            <a:extLst>
              <a:ext uri="{FF2B5EF4-FFF2-40B4-BE49-F238E27FC236}">
                <a16:creationId xmlns:a16="http://schemas.microsoft.com/office/drawing/2014/main" id="{83DDDBFF-A8CF-45AA-96B6-E5033E364744}"/>
              </a:ext>
            </a:extLst>
          </p:cNvPr>
          <p:cNvSpPr/>
          <p:nvPr/>
        </p:nvSpPr>
        <p:spPr>
          <a:xfrm>
            <a:off x="23942877" y="2356808"/>
            <a:ext cx="5386351" cy="4330188"/>
          </a:xfrm>
          <a:prstGeom prst="roundRect">
            <a:avLst>
              <a:gd name="adj" fmla="val 1059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hteck: abgerundete Ecken 2">
            <a:extLst>
              <a:ext uri="{FF2B5EF4-FFF2-40B4-BE49-F238E27FC236}">
                <a16:creationId xmlns:a16="http://schemas.microsoft.com/office/drawing/2014/main" id="{9691E72A-ED8D-4C5F-9BC8-8FF7D16C230C}"/>
              </a:ext>
            </a:extLst>
          </p:cNvPr>
          <p:cNvSpPr/>
          <p:nvPr/>
        </p:nvSpPr>
        <p:spPr>
          <a:xfrm>
            <a:off x="11763366" y="11774876"/>
            <a:ext cx="12427578" cy="90268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6" name="Textfeld 5">
            <a:extLst>
              <a:ext uri="{FF2B5EF4-FFF2-40B4-BE49-F238E27FC236}">
                <a16:creationId xmlns:a16="http://schemas.microsoft.com/office/drawing/2014/main" id="{D1C74C90-5FF4-4648-B68E-1C1BAAA2610A}"/>
              </a:ext>
            </a:extLst>
          </p:cNvPr>
          <p:cNvSpPr txBox="1"/>
          <p:nvPr/>
        </p:nvSpPr>
        <p:spPr>
          <a:xfrm>
            <a:off x="720436" y="581902"/>
            <a:ext cx="29011419" cy="830997"/>
          </a:xfrm>
          <a:prstGeom prst="rect">
            <a:avLst/>
          </a:prstGeom>
          <a:noFill/>
        </p:spPr>
        <p:txBody>
          <a:bodyPr wrap="square" rtlCol="0">
            <a:spAutoFit/>
          </a:bodyPr>
          <a:lstStyle/>
          <a:p>
            <a:pPr algn="ctr"/>
            <a:r>
              <a:rPr lang="en-GB" sz="4800" b="1" dirty="0">
                <a:latin typeface="Segoe UI Light" panose="020B0502040204020203" pitchFamily="34" charset="0"/>
                <a:cs typeface="Segoe UI Light" panose="020B0502040204020203" pitchFamily="34" charset="0"/>
              </a:rPr>
              <a:t>World Happiness </a:t>
            </a:r>
            <a:r>
              <a:rPr lang="en-GB" sz="4800" dirty="0">
                <a:latin typeface="Segoe UI Light" panose="020B0502040204020203" pitchFamily="34" charset="0"/>
                <a:cs typeface="Segoe UI Light" panose="020B0502040204020203" pitchFamily="34" charset="0"/>
              </a:rPr>
              <a:t>– How happy was your country in 2015?</a:t>
            </a:r>
          </a:p>
        </p:txBody>
      </p:sp>
      <p:sp>
        <p:nvSpPr>
          <p:cNvPr id="17" name="Rechteck: abgerundete Ecken 16">
            <a:extLst>
              <a:ext uri="{FF2B5EF4-FFF2-40B4-BE49-F238E27FC236}">
                <a16:creationId xmlns:a16="http://schemas.microsoft.com/office/drawing/2014/main" id="{5732E25D-F51E-45A4-8AE3-AC5E31394D08}"/>
              </a:ext>
            </a:extLst>
          </p:cNvPr>
          <p:cNvSpPr/>
          <p:nvPr/>
        </p:nvSpPr>
        <p:spPr>
          <a:xfrm>
            <a:off x="12367711" y="11465213"/>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Predictive Analysis</a:t>
            </a:r>
          </a:p>
        </p:txBody>
      </p:sp>
      <p:sp>
        <p:nvSpPr>
          <p:cNvPr id="20" name="Textfeld 19">
            <a:extLst>
              <a:ext uri="{FF2B5EF4-FFF2-40B4-BE49-F238E27FC236}">
                <a16:creationId xmlns:a16="http://schemas.microsoft.com/office/drawing/2014/main" id="{D7252238-9487-4325-B627-C26508801BFA}"/>
              </a:ext>
            </a:extLst>
          </p:cNvPr>
          <p:cNvSpPr txBox="1"/>
          <p:nvPr/>
        </p:nvSpPr>
        <p:spPr>
          <a:xfrm>
            <a:off x="9554754" y="2683776"/>
            <a:ext cx="4677064" cy="1492716"/>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Objectives</a:t>
            </a:r>
          </a:p>
          <a:p>
            <a:endParaRPr lang="en-GB" sz="500" b="1"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Analysis of happiness around the world</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Reduce dimensionality to facilitate interpretation</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Discover the factors that influence happiness</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Prediction of happiness</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Analysis of similarity among countries</a:t>
            </a:r>
          </a:p>
        </p:txBody>
      </p:sp>
      <p:sp>
        <p:nvSpPr>
          <p:cNvPr id="30" name="Textfeld 29">
            <a:extLst>
              <a:ext uri="{FF2B5EF4-FFF2-40B4-BE49-F238E27FC236}">
                <a16:creationId xmlns:a16="http://schemas.microsoft.com/office/drawing/2014/main" id="{3CF526E3-5C97-4D0A-82E9-6E371CE664D0}"/>
              </a:ext>
            </a:extLst>
          </p:cNvPr>
          <p:cNvSpPr txBox="1"/>
          <p:nvPr/>
        </p:nvSpPr>
        <p:spPr>
          <a:xfrm>
            <a:off x="5484212" y="2683776"/>
            <a:ext cx="3780981" cy="1492716"/>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Methodology</a:t>
            </a:r>
          </a:p>
          <a:p>
            <a:endParaRPr lang="en-GB" sz="500" b="1"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Data preparation</a:t>
            </a:r>
            <a:endParaRPr lang="en-GB"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Dimension Reduction (PCA, FA)</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Clustering</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Variable Importance (RFE)</a:t>
            </a:r>
          </a:p>
          <a:p>
            <a:pPr marL="28575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Linear Regression</a:t>
            </a:r>
          </a:p>
        </p:txBody>
      </p:sp>
      <p:sp>
        <p:nvSpPr>
          <p:cNvPr id="32" name="Rechteck: abgerundete Ecken 31">
            <a:extLst>
              <a:ext uri="{FF2B5EF4-FFF2-40B4-BE49-F238E27FC236}">
                <a16:creationId xmlns:a16="http://schemas.microsoft.com/office/drawing/2014/main" id="{461FBEA4-F95D-4646-B596-410B62B525DC}"/>
              </a:ext>
            </a:extLst>
          </p:cNvPr>
          <p:cNvSpPr/>
          <p:nvPr/>
        </p:nvSpPr>
        <p:spPr>
          <a:xfrm>
            <a:off x="24996869" y="11474038"/>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Discussion</a:t>
            </a:r>
          </a:p>
        </p:txBody>
      </p:sp>
      <p:sp>
        <p:nvSpPr>
          <p:cNvPr id="42" name="Textfeld 41">
            <a:extLst>
              <a:ext uri="{FF2B5EF4-FFF2-40B4-BE49-F238E27FC236}">
                <a16:creationId xmlns:a16="http://schemas.microsoft.com/office/drawing/2014/main" id="{33007021-6EEF-4A33-B27A-3D5386934185}"/>
              </a:ext>
            </a:extLst>
          </p:cNvPr>
          <p:cNvSpPr txBox="1"/>
          <p:nvPr/>
        </p:nvSpPr>
        <p:spPr>
          <a:xfrm>
            <a:off x="15252881" y="2692554"/>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Principal Component Analysis (PCA)</a:t>
            </a:r>
          </a:p>
        </p:txBody>
      </p:sp>
      <p:sp>
        <p:nvSpPr>
          <p:cNvPr id="43" name="Textfeld 42">
            <a:extLst>
              <a:ext uri="{FF2B5EF4-FFF2-40B4-BE49-F238E27FC236}">
                <a16:creationId xmlns:a16="http://schemas.microsoft.com/office/drawing/2014/main" id="{2F92A97A-CFB4-4E6E-886E-1F00B8D3803F}"/>
              </a:ext>
            </a:extLst>
          </p:cNvPr>
          <p:cNvSpPr txBox="1"/>
          <p:nvPr/>
        </p:nvSpPr>
        <p:spPr>
          <a:xfrm>
            <a:off x="24036800" y="2432135"/>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Factor Analysis (FA)</a:t>
            </a:r>
          </a:p>
        </p:txBody>
      </p:sp>
      <p:sp>
        <p:nvSpPr>
          <p:cNvPr id="29" name="Textfeld 28">
            <a:extLst>
              <a:ext uri="{FF2B5EF4-FFF2-40B4-BE49-F238E27FC236}">
                <a16:creationId xmlns:a16="http://schemas.microsoft.com/office/drawing/2014/main" id="{E5DE889C-57E3-494A-BAFA-52E50E5B90C1}"/>
              </a:ext>
            </a:extLst>
          </p:cNvPr>
          <p:cNvSpPr txBox="1"/>
          <p:nvPr/>
        </p:nvSpPr>
        <p:spPr>
          <a:xfrm>
            <a:off x="1087721" y="5092753"/>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Quality of Life</a:t>
            </a:r>
          </a:p>
        </p:txBody>
      </p:sp>
      <p:pic>
        <p:nvPicPr>
          <p:cNvPr id="8" name="Grafik 7">
            <a:extLst>
              <a:ext uri="{FF2B5EF4-FFF2-40B4-BE49-F238E27FC236}">
                <a16:creationId xmlns:a16="http://schemas.microsoft.com/office/drawing/2014/main" id="{FA8DB1B3-C1FC-4D80-B7D9-DC9FB2AB89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63673" y="4615770"/>
            <a:ext cx="468000" cy="468000"/>
          </a:xfrm>
          <a:prstGeom prst="rect">
            <a:avLst/>
          </a:prstGeom>
        </p:spPr>
      </p:pic>
      <p:pic>
        <p:nvPicPr>
          <p:cNvPr id="10" name="Grafik 9">
            <a:extLst>
              <a:ext uri="{FF2B5EF4-FFF2-40B4-BE49-F238E27FC236}">
                <a16:creationId xmlns:a16="http://schemas.microsoft.com/office/drawing/2014/main" id="{58355202-26FF-4542-8C17-F15901CAFEC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99841" y="4615770"/>
            <a:ext cx="468000" cy="468000"/>
          </a:xfrm>
          <a:prstGeom prst="rect">
            <a:avLst/>
          </a:prstGeom>
        </p:spPr>
      </p:pic>
      <p:sp>
        <p:nvSpPr>
          <p:cNvPr id="37" name="Textfeld 36">
            <a:extLst>
              <a:ext uri="{FF2B5EF4-FFF2-40B4-BE49-F238E27FC236}">
                <a16:creationId xmlns:a16="http://schemas.microsoft.com/office/drawing/2014/main" id="{615A6FBA-07BA-4D8C-B894-793E5D3432BE}"/>
              </a:ext>
            </a:extLst>
          </p:cNvPr>
          <p:cNvSpPr txBox="1"/>
          <p:nvPr/>
        </p:nvSpPr>
        <p:spPr>
          <a:xfrm>
            <a:off x="2351291" y="5092753"/>
            <a:ext cx="77030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Health</a:t>
            </a:r>
          </a:p>
        </p:txBody>
      </p:sp>
      <p:pic>
        <p:nvPicPr>
          <p:cNvPr id="18" name="Grafik 17">
            <a:extLst>
              <a:ext uri="{FF2B5EF4-FFF2-40B4-BE49-F238E27FC236}">
                <a16:creationId xmlns:a16="http://schemas.microsoft.com/office/drawing/2014/main" id="{93953D04-E3B6-434B-A956-503DDDBEC0C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36009" y="4615770"/>
            <a:ext cx="468000" cy="468000"/>
          </a:xfrm>
          <a:prstGeom prst="rect">
            <a:avLst/>
          </a:prstGeom>
        </p:spPr>
      </p:pic>
      <p:sp>
        <p:nvSpPr>
          <p:cNvPr id="39" name="Textfeld 38">
            <a:extLst>
              <a:ext uri="{FF2B5EF4-FFF2-40B4-BE49-F238E27FC236}">
                <a16:creationId xmlns:a16="http://schemas.microsoft.com/office/drawing/2014/main" id="{713E46D4-7D41-4BA1-8676-96E58FAF443A}"/>
              </a:ext>
            </a:extLst>
          </p:cNvPr>
          <p:cNvSpPr txBox="1"/>
          <p:nvPr/>
        </p:nvSpPr>
        <p:spPr>
          <a:xfrm>
            <a:off x="3211906" y="5094315"/>
            <a:ext cx="1116205"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Population</a:t>
            </a:r>
          </a:p>
        </p:txBody>
      </p:sp>
      <p:pic>
        <p:nvPicPr>
          <p:cNvPr id="23" name="Grafik 22">
            <a:extLst>
              <a:ext uri="{FF2B5EF4-FFF2-40B4-BE49-F238E27FC236}">
                <a16:creationId xmlns:a16="http://schemas.microsoft.com/office/drawing/2014/main" id="{4F66B2D8-6D8F-45A5-9111-1AE2D7C0F09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72177" y="4615770"/>
            <a:ext cx="468000" cy="468000"/>
          </a:xfrm>
          <a:prstGeom prst="rect">
            <a:avLst/>
          </a:prstGeom>
        </p:spPr>
      </p:pic>
      <p:sp>
        <p:nvSpPr>
          <p:cNvPr id="44" name="Textfeld 43">
            <a:extLst>
              <a:ext uri="{FF2B5EF4-FFF2-40B4-BE49-F238E27FC236}">
                <a16:creationId xmlns:a16="http://schemas.microsoft.com/office/drawing/2014/main" id="{0F35411B-4874-416F-A88C-0282D00FEA12}"/>
              </a:ext>
            </a:extLst>
          </p:cNvPr>
          <p:cNvSpPr txBox="1"/>
          <p:nvPr/>
        </p:nvSpPr>
        <p:spPr>
          <a:xfrm>
            <a:off x="4190708" y="5101682"/>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Infrastructure</a:t>
            </a:r>
          </a:p>
        </p:txBody>
      </p:sp>
      <p:pic>
        <p:nvPicPr>
          <p:cNvPr id="27" name="Grafik 26">
            <a:extLst>
              <a:ext uri="{FF2B5EF4-FFF2-40B4-BE49-F238E27FC236}">
                <a16:creationId xmlns:a16="http://schemas.microsoft.com/office/drawing/2014/main" id="{17565774-F0C1-42F6-808B-211A39D3B91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75118" y="5504700"/>
            <a:ext cx="468000" cy="468000"/>
          </a:xfrm>
          <a:prstGeom prst="rect">
            <a:avLst/>
          </a:prstGeom>
        </p:spPr>
      </p:pic>
      <p:sp>
        <p:nvSpPr>
          <p:cNvPr id="46" name="Textfeld 45">
            <a:extLst>
              <a:ext uri="{FF2B5EF4-FFF2-40B4-BE49-F238E27FC236}">
                <a16:creationId xmlns:a16="http://schemas.microsoft.com/office/drawing/2014/main" id="{9A2366D0-7D3B-4A3D-B0F1-055C0120D3B4}"/>
              </a:ext>
            </a:extLst>
          </p:cNvPr>
          <p:cNvSpPr txBox="1"/>
          <p:nvPr/>
        </p:nvSpPr>
        <p:spPr>
          <a:xfrm>
            <a:off x="1093348" y="5943434"/>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Environment</a:t>
            </a:r>
          </a:p>
        </p:txBody>
      </p:sp>
      <p:pic>
        <p:nvPicPr>
          <p:cNvPr id="35" name="Grafik 34">
            <a:extLst>
              <a:ext uri="{FF2B5EF4-FFF2-40B4-BE49-F238E27FC236}">
                <a16:creationId xmlns:a16="http://schemas.microsoft.com/office/drawing/2014/main" id="{2AB523F6-55C0-44FC-92F7-73EF1B4DAA7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81377" y="5504700"/>
            <a:ext cx="468000" cy="468000"/>
          </a:xfrm>
          <a:prstGeom prst="rect">
            <a:avLst/>
          </a:prstGeom>
        </p:spPr>
      </p:pic>
      <p:sp>
        <p:nvSpPr>
          <p:cNvPr id="48" name="Textfeld 47">
            <a:extLst>
              <a:ext uri="{FF2B5EF4-FFF2-40B4-BE49-F238E27FC236}">
                <a16:creationId xmlns:a16="http://schemas.microsoft.com/office/drawing/2014/main" id="{6C14096D-006D-40E2-A259-384BBBEFC748}"/>
              </a:ext>
            </a:extLst>
          </p:cNvPr>
          <p:cNvSpPr txBox="1"/>
          <p:nvPr/>
        </p:nvSpPr>
        <p:spPr>
          <a:xfrm>
            <a:off x="2228771" y="5936900"/>
            <a:ext cx="97321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Education</a:t>
            </a:r>
          </a:p>
        </p:txBody>
      </p:sp>
      <p:pic>
        <p:nvPicPr>
          <p:cNvPr id="50" name="Grafik 49">
            <a:extLst>
              <a:ext uri="{FF2B5EF4-FFF2-40B4-BE49-F238E27FC236}">
                <a16:creationId xmlns:a16="http://schemas.microsoft.com/office/drawing/2014/main" id="{23D114B9-EC65-4094-B439-75EFDD11F9A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525736" y="5504700"/>
            <a:ext cx="468000" cy="468000"/>
          </a:xfrm>
          <a:prstGeom prst="rect">
            <a:avLst/>
          </a:prstGeom>
        </p:spPr>
      </p:pic>
      <p:sp>
        <p:nvSpPr>
          <p:cNvPr id="51" name="Textfeld 50">
            <a:extLst>
              <a:ext uri="{FF2B5EF4-FFF2-40B4-BE49-F238E27FC236}">
                <a16:creationId xmlns:a16="http://schemas.microsoft.com/office/drawing/2014/main" id="{56668B34-3AA5-4AC1-B6D0-9B49068216B6}"/>
              </a:ext>
            </a:extLst>
          </p:cNvPr>
          <p:cNvSpPr txBox="1"/>
          <p:nvPr/>
        </p:nvSpPr>
        <p:spPr>
          <a:xfrm>
            <a:off x="3231762" y="5939555"/>
            <a:ext cx="1047500"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Economy</a:t>
            </a:r>
          </a:p>
        </p:txBody>
      </p:sp>
      <p:pic>
        <p:nvPicPr>
          <p:cNvPr id="53" name="Grafik 52">
            <a:extLst>
              <a:ext uri="{FF2B5EF4-FFF2-40B4-BE49-F238E27FC236}">
                <a16:creationId xmlns:a16="http://schemas.microsoft.com/office/drawing/2014/main" id="{F4A92F58-5F70-4B6C-9BB7-82E8818B7E8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570095" y="5504700"/>
            <a:ext cx="468000" cy="468000"/>
          </a:xfrm>
          <a:prstGeom prst="rect">
            <a:avLst/>
          </a:prstGeom>
        </p:spPr>
      </p:pic>
      <p:sp>
        <p:nvSpPr>
          <p:cNvPr id="54" name="Textfeld 53">
            <a:extLst>
              <a:ext uri="{FF2B5EF4-FFF2-40B4-BE49-F238E27FC236}">
                <a16:creationId xmlns:a16="http://schemas.microsoft.com/office/drawing/2014/main" id="{11181380-77BB-4FDF-AB5D-6ED36AFEE862}"/>
              </a:ext>
            </a:extLst>
          </p:cNvPr>
          <p:cNvSpPr txBox="1"/>
          <p:nvPr/>
        </p:nvSpPr>
        <p:spPr>
          <a:xfrm>
            <a:off x="4320972" y="5947403"/>
            <a:ext cx="96536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Politics</a:t>
            </a:r>
          </a:p>
        </p:txBody>
      </p:sp>
      <p:sp>
        <p:nvSpPr>
          <p:cNvPr id="55" name="Textfeld 54">
            <a:extLst>
              <a:ext uri="{FF2B5EF4-FFF2-40B4-BE49-F238E27FC236}">
                <a16:creationId xmlns:a16="http://schemas.microsoft.com/office/drawing/2014/main" id="{FD7864BE-EC92-4B34-981D-BDD811868612}"/>
              </a:ext>
            </a:extLst>
          </p:cNvPr>
          <p:cNvSpPr txBox="1"/>
          <p:nvPr/>
        </p:nvSpPr>
        <p:spPr>
          <a:xfrm>
            <a:off x="1092314" y="4225933"/>
            <a:ext cx="1170101"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Variables</a:t>
            </a:r>
            <a:endParaRPr lang="en-GB" b="1" dirty="0">
              <a:latin typeface="Segoe UI Light" panose="020B0502040204020203" pitchFamily="34" charset="0"/>
              <a:cs typeface="Segoe UI Light" panose="020B0502040204020203" pitchFamily="34" charset="0"/>
            </a:endParaRPr>
          </a:p>
        </p:txBody>
      </p:sp>
      <p:sp>
        <p:nvSpPr>
          <p:cNvPr id="66" name="Textfeld 65">
            <a:extLst>
              <a:ext uri="{FF2B5EF4-FFF2-40B4-BE49-F238E27FC236}">
                <a16:creationId xmlns:a16="http://schemas.microsoft.com/office/drawing/2014/main" id="{74A0C1E6-4CEF-4939-B100-C6B355EF2D59}"/>
              </a:ext>
            </a:extLst>
          </p:cNvPr>
          <p:cNvSpPr txBox="1"/>
          <p:nvPr/>
        </p:nvSpPr>
        <p:spPr>
          <a:xfrm>
            <a:off x="1069751" y="6391770"/>
            <a:ext cx="2340635"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Data Pre-processing</a:t>
            </a:r>
          </a:p>
        </p:txBody>
      </p:sp>
      <p:sp>
        <p:nvSpPr>
          <p:cNvPr id="70" name="Textfeld 69">
            <a:extLst>
              <a:ext uri="{FF2B5EF4-FFF2-40B4-BE49-F238E27FC236}">
                <a16:creationId xmlns:a16="http://schemas.microsoft.com/office/drawing/2014/main" id="{C09A3853-3912-444D-89AD-A9B50E597ED4}"/>
              </a:ext>
            </a:extLst>
          </p:cNvPr>
          <p:cNvSpPr txBox="1"/>
          <p:nvPr/>
        </p:nvSpPr>
        <p:spPr>
          <a:xfrm>
            <a:off x="5515205" y="4225933"/>
            <a:ext cx="2188927" cy="2554545"/>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World Happiness Rank</a:t>
            </a:r>
          </a:p>
          <a:p>
            <a:endParaRPr lang="en-GB" sz="1000" b="1"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      Switzerland</a:t>
            </a:r>
          </a:p>
          <a:p>
            <a:r>
              <a:rPr lang="en-GB" sz="1400" dirty="0">
                <a:latin typeface="Segoe UI Light" panose="020B0502040204020203" pitchFamily="34" charset="0"/>
                <a:cs typeface="Segoe UI Light" panose="020B0502040204020203" pitchFamily="34" charset="0"/>
              </a:rPr>
              <a:t>      Iceland</a:t>
            </a:r>
          </a:p>
          <a:p>
            <a:r>
              <a:rPr lang="en-GB" sz="1400" dirty="0">
                <a:latin typeface="Segoe UI Light" panose="020B0502040204020203" pitchFamily="34" charset="0"/>
                <a:cs typeface="Segoe UI Light" panose="020B0502040204020203" pitchFamily="34" charset="0"/>
              </a:rPr>
              <a:t>      Denmark</a:t>
            </a:r>
          </a:p>
          <a:p>
            <a:r>
              <a:rPr lang="en-GB" sz="1400" dirty="0">
                <a:latin typeface="Segoe UI Light" panose="020B0502040204020203" pitchFamily="34" charset="0"/>
                <a:cs typeface="Segoe UI Light" panose="020B0502040204020203" pitchFamily="34" charset="0"/>
              </a:rPr>
              <a:t>      …</a:t>
            </a:r>
          </a:p>
          <a:p>
            <a:r>
              <a:rPr lang="en-GB" sz="1400" dirty="0">
                <a:latin typeface="Segoe UI Light" panose="020B0502040204020203" pitchFamily="34" charset="0"/>
                <a:cs typeface="Segoe UI Light" panose="020B0502040204020203" pitchFamily="34" charset="0"/>
              </a:rPr>
              <a:t>      Benin</a:t>
            </a:r>
          </a:p>
          <a:p>
            <a:r>
              <a:rPr lang="en-GB" sz="1400" dirty="0">
                <a:latin typeface="Segoe UI Light" panose="020B0502040204020203" pitchFamily="34" charset="0"/>
                <a:cs typeface="Segoe UI Light" panose="020B0502040204020203" pitchFamily="34" charset="0"/>
              </a:rPr>
              <a:t>      Syria</a:t>
            </a:r>
          </a:p>
          <a:p>
            <a:r>
              <a:rPr lang="en-GB" sz="1400" dirty="0">
                <a:latin typeface="Segoe UI Light" panose="020B0502040204020203" pitchFamily="34" charset="0"/>
                <a:cs typeface="Segoe UI Light" panose="020B0502040204020203" pitchFamily="34" charset="0"/>
              </a:rPr>
              <a:t>      Togo</a:t>
            </a:r>
          </a:p>
          <a:p>
            <a:endParaRPr lang="en-GB" dirty="0">
              <a:latin typeface="Segoe UI Light" panose="020B0502040204020203" pitchFamily="34" charset="0"/>
              <a:cs typeface="Segoe UI Light" panose="020B0502040204020203" pitchFamily="34" charset="0"/>
            </a:endParaRPr>
          </a:p>
          <a:p>
            <a:endParaRPr lang="en-GB" b="1" dirty="0">
              <a:latin typeface="Segoe UI Light" panose="020B0502040204020203" pitchFamily="34" charset="0"/>
              <a:cs typeface="Segoe UI Light" panose="020B0502040204020203" pitchFamily="34" charset="0"/>
            </a:endParaRPr>
          </a:p>
        </p:txBody>
      </p:sp>
      <p:sp>
        <p:nvSpPr>
          <p:cNvPr id="71" name="Textfeld 70">
            <a:extLst>
              <a:ext uri="{FF2B5EF4-FFF2-40B4-BE49-F238E27FC236}">
                <a16:creationId xmlns:a16="http://schemas.microsoft.com/office/drawing/2014/main" id="{85096C5C-A0D7-4B11-9DB7-9B2C9650AB29}"/>
              </a:ext>
            </a:extLst>
          </p:cNvPr>
          <p:cNvSpPr txBox="1"/>
          <p:nvPr/>
        </p:nvSpPr>
        <p:spPr>
          <a:xfrm>
            <a:off x="6893940" y="4615853"/>
            <a:ext cx="7541967" cy="1600438"/>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worlds happiest countries are represented by Switzerland, Iceland and Denmark (Western Europe), whereas the least happy countries are Benin, Syria and Togo (Asia and Africa). In general, people living in the countries of Western Europe, Australia and North America tend to be happier than the people living in Eastern Europe, Africa and Asia. Portugal was ranked as number 84 out of 132, which results in being one of the least happy countries in Europe. This ranking is based on a Happiness Score that is conducted by a poll survey. People from all around the world were asked to evaluate their life on a scale from 0 to 10. </a:t>
            </a:r>
            <a:endParaRPr lang="en-GB" dirty="0">
              <a:latin typeface="Segoe UI Light" panose="020B0502040204020203" pitchFamily="34" charset="0"/>
              <a:cs typeface="Segoe UI Light" panose="020B0502040204020203" pitchFamily="34" charset="0"/>
            </a:endParaRPr>
          </a:p>
        </p:txBody>
      </p:sp>
      <p:pic>
        <p:nvPicPr>
          <p:cNvPr id="74" name="Grafik 73">
            <a:extLst>
              <a:ext uri="{FF2B5EF4-FFF2-40B4-BE49-F238E27FC236}">
                <a16:creationId xmlns:a16="http://schemas.microsoft.com/office/drawing/2014/main" id="{2C75AF1F-5CEB-4A39-859B-B770DC653AC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649197" y="4685042"/>
            <a:ext cx="162000" cy="162000"/>
          </a:xfrm>
          <a:prstGeom prst="rect">
            <a:avLst/>
          </a:prstGeom>
        </p:spPr>
      </p:pic>
      <p:pic>
        <p:nvPicPr>
          <p:cNvPr id="77" name="Grafik 76">
            <a:extLst>
              <a:ext uri="{FF2B5EF4-FFF2-40B4-BE49-F238E27FC236}">
                <a16:creationId xmlns:a16="http://schemas.microsoft.com/office/drawing/2014/main" id="{712A983A-EA50-4904-9A6C-F5AB858A94F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649197" y="4908535"/>
            <a:ext cx="162000" cy="162000"/>
          </a:xfrm>
          <a:prstGeom prst="rect">
            <a:avLst/>
          </a:prstGeom>
        </p:spPr>
      </p:pic>
      <p:pic>
        <p:nvPicPr>
          <p:cNvPr id="80" name="Grafik 79">
            <a:extLst>
              <a:ext uri="{FF2B5EF4-FFF2-40B4-BE49-F238E27FC236}">
                <a16:creationId xmlns:a16="http://schemas.microsoft.com/office/drawing/2014/main" id="{A401FFFC-38C8-42FA-96D7-BDFCC1007BA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643284" y="5126611"/>
            <a:ext cx="162000" cy="162000"/>
          </a:xfrm>
          <a:prstGeom prst="rect">
            <a:avLst/>
          </a:prstGeom>
        </p:spPr>
      </p:pic>
      <p:pic>
        <p:nvPicPr>
          <p:cNvPr id="83" name="Grafik 82">
            <a:extLst>
              <a:ext uri="{FF2B5EF4-FFF2-40B4-BE49-F238E27FC236}">
                <a16:creationId xmlns:a16="http://schemas.microsoft.com/office/drawing/2014/main" id="{C16A84EF-0560-407B-9026-DBD1E542C061}"/>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41332" y="5990190"/>
            <a:ext cx="162000" cy="162000"/>
          </a:xfrm>
          <a:prstGeom prst="rect">
            <a:avLst/>
          </a:prstGeom>
        </p:spPr>
      </p:pic>
      <p:sp>
        <p:nvSpPr>
          <p:cNvPr id="86" name="Textfeld 85">
            <a:extLst>
              <a:ext uri="{FF2B5EF4-FFF2-40B4-BE49-F238E27FC236}">
                <a16:creationId xmlns:a16="http://schemas.microsoft.com/office/drawing/2014/main" id="{2D4AD2A7-E80C-4845-8110-77925FB7C684}"/>
              </a:ext>
            </a:extLst>
          </p:cNvPr>
          <p:cNvSpPr txBox="1"/>
          <p:nvPr/>
        </p:nvSpPr>
        <p:spPr>
          <a:xfrm>
            <a:off x="24027732" y="5671554"/>
            <a:ext cx="5245138" cy="95410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results of FA show how the assignment of the variables to the components changes. After rotating the PC’s, the second and the third dimensions explain more variance and the loadings become more clear in terms of interpretation.</a:t>
            </a:r>
            <a:endParaRPr lang="en-GB" b="1" dirty="0">
              <a:latin typeface="Segoe UI Light" panose="020B0502040204020203" pitchFamily="34" charset="0"/>
              <a:cs typeface="Segoe UI Light" panose="020B0502040204020203" pitchFamily="34" charset="0"/>
            </a:endParaRPr>
          </a:p>
        </p:txBody>
      </p:sp>
      <p:sp>
        <p:nvSpPr>
          <p:cNvPr id="2" name="Rechteck: abgerundete Ecken 1">
            <a:extLst>
              <a:ext uri="{FF2B5EF4-FFF2-40B4-BE49-F238E27FC236}">
                <a16:creationId xmlns:a16="http://schemas.microsoft.com/office/drawing/2014/main" id="{9EB4E38C-BB81-4B83-AA86-1A37E719DCA0}"/>
              </a:ext>
            </a:extLst>
          </p:cNvPr>
          <p:cNvSpPr/>
          <p:nvPr/>
        </p:nvSpPr>
        <p:spPr>
          <a:xfrm>
            <a:off x="754140" y="1855542"/>
            <a:ext cx="13940444" cy="9217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abgerundete Ecken 14">
            <a:extLst>
              <a:ext uri="{FF2B5EF4-FFF2-40B4-BE49-F238E27FC236}">
                <a16:creationId xmlns:a16="http://schemas.microsoft.com/office/drawing/2014/main" id="{615EA419-6204-4B9E-AA03-B160DB96CEE4}"/>
              </a:ext>
            </a:extLst>
          </p:cNvPr>
          <p:cNvSpPr/>
          <p:nvPr/>
        </p:nvSpPr>
        <p:spPr>
          <a:xfrm>
            <a:off x="1321249" y="1654031"/>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Data Exploration</a:t>
            </a:r>
          </a:p>
        </p:txBody>
      </p:sp>
      <p:sp>
        <p:nvSpPr>
          <p:cNvPr id="78" name="Textfeld 77">
            <a:extLst>
              <a:ext uri="{FF2B5EF4-FFF2-40B4-BE49-F238E27FC236}">
                <a16:creationId xmlns:a16="http://schemas.microsoft.com/office/drawing/2014/main" id="{01AAE052-7ACB-4B91-9469-813CA409F9EF}"/>
              </a:ext>
            </a:extLst>
          </p:cNvPr>
          <p:cNvSpPr txBox="1"/>
          <p:nvPr/>
        </p:nvSpPr>
        <p:spPr>
          <a:xfrm>
            <a:off x="15259849" y="6019936"/>
            <a:ext cx="5512190" cy="954107"/>
          </a:xfrm>
          <a:prstGeom prst="rect">
            <a:avLst/>
          </a:prstGeom>
          <a:noFill/>
        </p:spPr>
        <p:txBody>
          <a:bodyPr wrap="square" rtlCol="0">
            <a:spAutoFit/>
          </a:bodyPr>
          <a:lstStyle/>
          <a:p>
            <a:pPr algn="just"/>
            <a:r>
              <a:rPr lang="fr-BE" sz="1400" dirty="0">
                <a:latin typeface="Segoe UI Light" panose="020B0502040204020203" pitchFamily="34" charset="0"/>
                <a:cs typeface="Segoe UI Light" panose="020B0502040204020203" pitchFamily="34" charset="0"/>
              </a:rPr>
              <a:t>The </a:t>
            </a:r>
            <a:r>
              <a:rPr lang="en-GB" sz="1400" dirty="0">
                <a:latin typeface="Segoe UI Light" panose="020B0502040204020203" pitchFamily="34" charset="0"/>
                <a:cs typeface="Segoe UI Light" panose="020B0502040204020203" pitchFamily="34" charset="0"/>
              </a:rPr>
              <a:t>below</a:t>
            </a:r>
            <a:r>
              <a:rPr lang="fr-BE" sz="1400" dirty="0">
                <a:latin typeface="Segoe UI Light" panose="020B0502040204020203" pitchFamily="34" charset="0"/>
                <a:cs typeface="Segoe UI Light" panose="020B0502040204020203" pitchFamily="34" charset="0"/>
              </a:rPr>
              <a:t> </a:t>
            </a:r>
            <a:r>
              <a:rPr lang="en-GB" sz="1400" dirty="0">
                <a:latin typeface="Segoe UI Light" panose="020B0502040204020203" pitchFamily="34" charset="0"/>
                <a:cs typeface="Segoe UI Light" panose="020B0502040204020203" pitchFamily="34" charset="0"/>
              </a:rPr>
              <a:t>presented</a:t>
            </a:r>
            <a:r>
              <a:rPr lang="fr-BE" sz="1400" dirty="0">
                <a:latin typeface="Segoe UI Light" panose="020B0502040204020203" pitchFamily="34" charset="0"/>
                <a:cs typeface="Segoe UI Light" panose="020B0502040204020203" pitchFamily="34" charset="0"/>
              </a:rPr>
              <a:t> </a:t>
            </a:r>
            <a:r>
              <a:rPr lang="en-GB" sz="1400" dirty="0">
                <a:latin typeface="Segoe UI Light" panose="020B0502040204020203" pitchFamily="34" charset="0"/>
                <a:cs typeface="Segoe UI Light" panose="020B0502040204020203" pitchFamily="34" charset="0"/>
              </a:rPr>
              <a:t>results</a:t>
            </a:r>
            <a:r>
              <a:rPr lang="fr-BE" sz="1400" dirty="0">
                <a:latin typeface="Segoe UI Light" panose="020B0502040204020203" pitchFamily="34" charset="0"/>
                <a:cs typeface="Segoe UI Light" panose="020B0502040204020203" pitchFamily="34" charset="0"/>
              </a:rPr>
              <a:t> of PCA show the </a:t>
            </a:r>
            <a:r>
              <a:rPr lang="en-GB" sz="1400" dirty="0">
                <a:latin typeface="Segoe UI Light" panose="020B0502040204020203" pitchFamily="34" charset="0"/>
                <a:cs typeface="Segoe UI Light" panose="020B0502040204020203" pitchFamily="34" charset="0"/>
              </a:rPr>
              <a:t>quality</a:t>
            </a:r>
            <a:r>
              <a:rPr lang="fr-BE" sz="1400" dirty="0">
                <a:latin typeface="Segoe UI Light" panose="020B0502040204020203" pitchFamily="34" charset="0"/>
                <a:cs typeface="Segoe UI Light" panose="020B0502040204020203" pitchFamily="34" charset="0"/>
              </a:rPr>
              <a:t> of </a:t>
            </a:r>
            <a:r>
              <a:rPr lang="en-GB" sz="1400" dirty="0">
                <a:latin typeface="Segoe UI Light" panose="020B0502040204020203" pitchFamily="34" charset="0"/>
                <a:cs typeface="Segoe UI Light" panose="020B0502040204020203" pitchFamily="34" charset="0"/>
              </a:rPr>
              <a:t>representation</a:t>
            </a:r>
            <a:r>
              <a:rPr lang="fr-BE" sz="1400" dirty="0">
                <a:latin typeface="Segoe UI Light" panose="020B0502040204020203" pitchFamily="34" charset="0"/>
                <a:cs typeface="Segoe UI Light" panose="020B0502040204020203" pitchFamily="34" charset="0"/>
              </a:rPr>
              <a:t> (cos2) of the countries and variables on PC1 and PC2. </a:t>
            </a:r>
            <a:r>
              <a:rPr lang="en-GB" sz="1400" dirty="0">
                <a:latin typeface="Segoe UI Light" panose="020B0502040204020203" pitchFamily="34" charset="0"/>
                <a:cs typeface="Segoe UI Light" panose="020B0502040204020203" pitchFamily="34" charset="0"/>
              </a:rPr>
              <a:t>Finally, this dimensionality reduction has a clustering impact on Happiness Score of countries. This trend starts from left middle to upper right of the Biplot. </a:t>
            </a:r>
            <a:endParaRPr lang="fr-BE" sz="1400" dirty="0">
              <a:latin typeface="Segoe UI Light" panose="020B0502040204020203" pitchFamily="34" charset="0"/>
              <a:cs typeface="Segoe UI Light" panose="020B0502040204020203" pitchFamily="34" charset="0"/>
            </a:endParaRPr>
          </a:p>
        </p:txBody>
      </p:sp>
      <p:sp>
        <p:nvSpPr>
          <p:cNvPr id="81" name="Textfeld 80">
            <a:extLst>
              <a:ext uri="{FF2B5EF4-FFF2-40B4-BE49-F238E27FC236}">
                <a16:creationId xmlns:a16="http://schemas.microsoft.com/office/drawing/2014/main" id="{A9600A04-A50C-4B1C-ACF6-8A3C8FB22A35}"/>
              </a:ext>
            </a:extLst>
          </p:cNvPr>
          <p:cNvSpPr txBox="1"/>
          <p:nvPr/>
        </p:nvSpPr>
        <p:spPr>
          <a:xfrm>
            <a:off x="15259849" y="5724031"/>
            <a:ext cx="4469599" cy="307777"/>
          </a:xfrm>
          <a:prstGeom prst="rect">
            <a:avLst/>
          </a:prstGeom>
          <a:noFill/>
        </p:spPr>
        <p:txBody>
          <a:bodyPr wrap="square" rtlCol="0">
            <a:spAutoFit/>
          </a:bodyPr>
          <a:lstStyle/>
          <a:p>
            <a:r>
              <a:rPr lang="en-GB" sz="1400" b="1" dirty="0">
                <a:latin typeface="Segoe UI Light" panose="020B0502040204020203" pitchFamily="34" charset="0"/>
                <a:cs typeface="Segoe UI Light" panose="020B0502040204020203" pitchFamily="34" charset="0"/>
              </a:rPr>
              <a:t>PCA Interpretation</a:t>
            </a:r>
          </a:p>
        </p:txBody>
      </p:sp>
      <p:sp>
        <p:nvSpPr>
          <p:cNvPr id="52" name="Textfeld 51">
            <a:extLst>
              <a:ext uri="{FF2B5EF4-FFF2-40B4-BE49-F238E27FC236}">
                <a16:creationId xmlns:a16="http://schemas.microsoft.com/office/drawing/2014/main" id="{B84592CF-F25C-4FED-870B-E7E24FA58AEA}"/>
              </a:ext>
            </a:extLst>
          </p:cNvPr>
          <p:cNvSpPr txBox="1"/>
          <p:nvPr/>
        </p:nvSpPr>
        <p:spPr>
          <a:xfrm>
            <a:off x="11945740" y="17990085"/>
            <a:ext cx="5926976" cy="138499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Performing Recursive Feature Elimination (RFE) to obtain Variable Importance provides a ranking of the variables. It shows their level of explanation in regard to the target variable Happiness Score. The first 4 variables predict happiness with R² = 70%. One can conclude, that the higher the GDP, Internet Usage, Electricity Access and Health Life Expectancy, the happier the people living in a country.</a:t>
            </a:r>
          </a:p>
        </p:txBody>
      </p:sp>
      <p:pic>
        <p:nvPicPr>
          <p:cNvPr id="57" name="Grafik 56">
            <a:extLst>
              <a:ext uri="{FF2B5EF4-FFF2-40B4-BE49-F238E27FC236}">
                <a16:creationId xmlns:a16="http://schemas.microsoft.com/office/drawing/2014/main" id="{40CB14E3-7617-4268-A302-C88AFD35C55A}"/>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701675" y="19989281"/>
            <a:ext cx="606508" cy="606508"/>
          </a:xfrm>
          <a:prstGeom prst="rect">
            <a:avLst/>
          </a:prstGeom>
        </p:spPr>
      </p:pic>
      <p:sp>
        <p:nvSpPr>
          <p:cNvPr id="88" name="Textfeld 87">
            <a:extLst>
              <a:ext uri="{FF2B5EF4-FFF2-40B4-BE49-F238E27FC236}">
                <a16:creationId xmlns:a16="http://schemas.microsoft.com/office/drawing/2014/main" id="{4A738AE2-9073-40EB-A42B-84727F69259C}"/>
              </a:ext>
            </a:extLst>
          </p:cNvPr>
          <p:cNvSpPr txBox="1"/>
          <p:nvPr/>
        </p:nvSpPr>
        <p:spPr>
          <a:xfrm>
            <a:off x="18607992" y="12474665"/>
            <a:ext cx="4849486"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Simple Linear Regression with 1 Principal Component</a:t>
            </a:r>
          </a:p>
        </p:txBody>
      </p:sp>
      <p:sp>
        <p:nvSpPr>
          <p:cNvPr id="95" name="Textfeld 94">
            <a:extLst>
              <a:ext uri="{FF2B5EF4-FFF2-40B4-BE49-F238E27FC236}">
                <a16:creationId xmlns:a16="http://schemas.microsoft.com/office/drawing/2014/main" id="{D3BCF549-CC0C-445D-ABD8-B69B09AF603F}"/>
              </a:ext>
            </a:extLst>
          </p:cNvPr>
          <p:cNvSpPr txBox="1"/>
          <p:nvPr/>
        </p:nvSpPr>
        <p:spPr>
          <a:xfrm>
            <a:off x="24860646" y="12664616"/>
            <a:ext cx="4409590" cy="5401479"/>
          </a:xfrm>
          <a:prstGeom prst="rect">
            <a:avLst/>
          </a:prstGeom>
          <a:noFill/>
        </p:spPr>
        <p:txBody>
          <a:bodyPr wrap="square" rtlCol="0">
            <a:spAutoFit/>
          </a:bodyPr>
          <a:lstStyle/>
          <a:p>
            <a:pPr algn="just">
              <a:spcBef>
                <a:spcPts val="600"/>
              </a:spcBef>
            </a:pPr>
            <a:r>
              <a:rPr lang="en-GB" sz="1400" dirty="0">
                <a:latin typeface="Segoe UI Light" panose="020B0502040204020203" pitchFamily="34" charset="0"/>
                <a:cs typeface="Segoe UI Light" panose="020B0502040204020203" pitchFamily="34" charset="0"/>
              </a:rPr>
              <a:t>United Nations assigns a Happiness Scoring to countries:</a:t>
            </a:r>
          </a:p>
          <a:p>
            <a:pPr algn="just">
              <a:spcBef>
                <a:spcPts val="600"/>
              </a:spcBef>
            </a:pPr>
            <a:endParaRPr lang="en-GB" sz="1400" dirty="0">
              <a:latin typeface="Segoe UI Light" panose="020B0502040204020203" pitchFamily="34" charset="0"/>
              <a:cs typeface="Segoe UI Light" panose="020B0502040204020203" pitchFamily="34" charset="0"/>
            </a:endParaRPr>
          </a:p>
          <a:p>
            <a:pPr algn="just">
              <a:spcBef>
                <a:spcPts val="600"/>
              </a:spcBef>
            </a:pPr>
            <a:r>
              <a:rPr lang="en-GB" sz="1400" dirty="0">
                <a:latin typeface="Segoe UI Light" panose="020B0502040204020203" pitchFamily="34" charset="0"/>
                <a:cs typeface="Segoe UI Light" panose="020B0502040204020203" pitchFamily="34" charset="0"/>
              </a:rPr>
              <a:t>Factors related to this “Happiness Score” given:</a:t>
            </a:r>
          </a:p>
          <a:p>
            <a:pPr algn="just">
              <a:spcBef>
                <a:spcPts val="600"/>
              </a:spcBef>
            </a:pPr>
            <a:endParaRPr lang="en-GB" sz="1400" dirty="0">
              <a:latin typeface="Segoe UI Light" panose="020B0502040204020203" pitchFamily="34" charset="0"/>
              <a:cs typeface="Segoe UI Light" panose="020B0502040204020203" pitchFamily="34" charset="0"/>
            </a:endParaRPr>
          </a:p>
          <a:p>
            <a:pPr marL="285750" indent="-285750" algn="just">
              <a:spcBef>
                <a:spcPts val="600"/>
              </a:spcBef>
              <a:buFontTx/>
              <a:buChar char="-"/>
            </a:pPr>
            <a:r>
              <a:rPr lang="en-GB" sz="1400" dirty="0">
                <a:latin typeface="Segoe UI Light" panose="020B0502040204020203" pitchFamily="34" charset="0"/>
                <a:cs typeface="Segoe UI Light" panose="020B0502040204020203" pitchFamily="34" charset="0"/>
              </a:rPr>
              <a:t>Variables such as Economy, Health and Infrastructure do have a considerable higher impact on this Happiness than variables like Suicide, Population Size and Compulsory Education</a:t>
            </a:r>
          </a:p>
          <a:p>
            <a:pPr marL="285750" indent="-285750" algn="just">
              <a:spcBef>
                <a:spcPts val="600"/>
              </a:spcBef>
              <a:buFontTx/>
              <a:buChar char="-"/>
            </a:pPr>
            <a:r>
              <a:rPr lang="en-GB" sz="1400" dirty="0">
                <a:latin typeface="Segoe UI Light" panose="020B0502040204020203" pitchFamily="34" charset="0"/>
                <a:cs typeface="Segoe UI Light" panose="020B0502040204020203" pitchFamily="34" charset="0"/>
              </a:rPr>
              <a:t>Geographical pattern in Happiness around the world</a:t>
            </a:r>
          </a:p>
          <a:p>
            <a:pPr marL="285750" indent="-285750" algn="just">
              <a:spcBef>
                <a:spcPts val="600"/>
              </a:spcBef>
              <a:buFontTx/>
              <a:buChar char="-"/>
            </a:pPr>
            <a:endParaRPr lang="en-GB" sz="1400" dirty="0">
              <a:latin typeface="Segoe UI Light" panose="020B0502040204020203" pitchFamily="34" charset="0"/>
              <a:cs typeface="Segoe UI Light" panose="020B0502040204020203" pitchFamily="34" charset="0"/>
            </a:endParaRPr>
          </a:p>
          <a:p>
            <a:pPr algn="just">
              <a:spcBef>
                <a:spcPts val="600"/>
              </a:spcBef>
            </a:pPr>
            <a:r>
              <a:rPr lang="en-GB" sz="1400" dirty="0">
                <a:latin typeface="Segoe UI Light" panose="020B0502040204020203" pitchFamily="34" charset="0"/>
                <a:cs typeface="Segoe UI Light" panose="020B0502040204020203" pitchFamily="34" charset="0"/>
              </a:rPr>
              <a:t>By taking into account the linear combination of a set of variables, we can enhance interpretability:</a:t>
            </a:r>
          </a:p>
          <a:p>
            <a:pPr marL="285750" indent="-285750" algn="just">
              <a:spcBef>
                <a:spcPts val="600"/>
              </a:spcBef>
              <a:buFontTx/>
              <a:buChar char="-"/>
            </a:pPr>
            <a:endParaRPr lang="en-GB" sz="1400" dirty="0">
              <a:latin typeface="Segoe UI Light" panose="020B0502040204020203" pitchFamily="34" charset="0"/>
              <a:cs typeface="Segoe UI Light" panose="020B0502040204020203" pitchFamily="34" charset="0"/>
            </a:endParaRPr>
          </a:p>
          <a:p>
            <a:pPr marL="285750" indent="-285750" algn="just">
              <a:spcBef>
                <a:spcPts val="600"/>
              </a:spcBef>
              <a:buFontTx/>
              <a:buChar char="-"/>
            </a:pPr>
            <a:r>
              <a:rPr lang="en-GB" sz="1400" dirty="0">
                <a:latin typeface="Segoe UI Light" panose="020B0502040204020203" pitchFamily="34" charset="0"/>
                <a:cs typeface="Segoe UI Light" panose="020B0502040204020203" pitchFamily="34" charset="0"/>
              </a:rPr>
              <a:t>Visual inspection of components to derive trends and clusters</a:t>
            </a:r>
          </a:p>
          <a:p>
            <a:pPr marL="285750" indent="-285750" algn="just">
              <a:spcBef>
                <a:spcPts val="600"/>
              </a:spcBef>
              <a:buFontTx/>
              <a:buChar char="-"/>
            </a:pPr>
            <a:r>
              <a:rPr lang="en-GB" sz="1400" dirty="0">
                <a:latin typeface="Segoe UI Light" panose="020B0502040204020203" pitchFamily="34" charset="0"/>
                <a:cs typeface="Segoe UI Light" panose="020B0502040204020203" pitchFamily="34" charset="0"/>
              </a:rPr>
              <a:t>Predictive model proves its efficiency on Happiness</a:t>
            </a:r>
          </a:p>
          <a:p>
            <a:pPr algn="just">
              <a:spcBef>
                <a:spcPts val="600"/>
              </a:spcBef>
            </a:pPr>
            <a:endParaRPr lang="en-GB" sz="1400" dirty="0">
              <a:latin typeface="Segoe UI Light" panose="020B0502040204020203" pitchFamily="34" charset="0"/>
              <a:cs typeface="Segoe UI Light" panose="020B0502040204020203" pitchFamily="34" charset="0"/>
            </a:endParaRPr>
          </a:p>
          <a:p>
            <a:pPr algn="just">
              <a:spcBef>
                <a:spcPts val="600"/>
              </a:spcBef>
            </a:pPr>
            <a:endParaRPr lang="en-GB" sz="1400" dirty="0">
              <a:latin typeface="Segoe UI Light" panose="020B0502040204020203" pitchFamily="34" charset="0"/>
              <a:cs typeface="Segoe UI Light" panose="020B0502040204020203" pitchFamily="34" charset="0"/>
            </a:endParaRPr>
          </a:p>
          <a:p>
            <a:pPr algn="just">
              <a:spcBef>
                <a:spcPts val="600"/>
              </a:spcBef>
            </a:pPr>
            <a:r>
              <a:rPr lang="en-GB" sz="1400" dirty="0">
                <a:latin typeface="Segoe UI Light" panose="020B0502040204020203" pitchFamily="34" charset="0"/>
                <a:cs typeface="Segoe UI Light" panose="020B0502040204020203" pitchFamily="34" charset="0"/>
              </a:rPr>
              <a:t>But… In the end, happiness is something you can not measure accurately. </a:t>
            </a:r>
          </a:p>
        </p:txBody>
      </p:sp>
      <p:pic>
        <p:nvPicPr>
          <p:cNvPr id="9" name="Grafik 8">
            <a:extLst>
              <a:ext uri="{FF2B5EF4-FFF2-40B4-BE49-F238E27FC236}">
                <a16:creationId xmlns:a16="http://schemas.microsoft.com/office/drawing/2014/main" id="{E81CE317-DF19-468E-B1AC-E56979EE6C9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394503" y="6825273"/>
            <a:ext cx="3268574" cy="2071340"/>
          </a:xfrm>
          <a:prstGeom prst="rect">
            <a:avLst/>
          </a:prstGeom>
        </p:spPr>
      </p:pic>
      <p:sp>
        <p:nvSpPr>
          <p:cNvPr id="94" name="Textfeld 93">
            <a:extLst>
              <a:ext uri="{FF2B5EF4-FFF2-40B4-BE49-F238E27FC236}">
                <a16:creationId xmlns:a16="http://schemas.microsoft.com/office/drawing/2014/main" id="{CE4CDDBD-9899-4627-86E4-93F458BF63DC}"/>
              </a:ext>
            </a:extLst>
          </p:cNvPr>
          <p:cNvSpPr txBox="1"/>
          <p:nvPr/>
        </p:nvSpPr>
        <p:spPr>
          <a:xfrm>
            <a:off x="1069751" y="6791600"/>
            <a:ext cx="39683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Q-Q Plot – Assessment of multivariate normality</a:t>
            </a:r>
          </a:p>
        </p:txBody>
      </p:sp>
      <p:sp>
        <p:nvSpPr>
          <p:cNvPr id="96" name="Textfeld 95">
            <a:extLst>
              <a:ext uri="{FF2B5EF4-FFF2-40B4-BE49-F238E27FC236}">
                <a16:creationId xmlns:a16="http://schemas.microsoft.com/office/drawing/2014/main" id="{A46978B6-AC43-474A-88B5-7AD2ED3381F1}"/>
              </a:ext>
            </a:extLst>
          </p:cNvPr>
          <p:cNvSpPr txBox="1"/>
          <p:nvPr/>
        </p:nvSpPr>
        <p:spPr>
          <a:xfrm>
            <a:off x="1082351" y="8876585"/>
            <a:ext cx="39683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Q-Q Plot – Normalized data</a:t>
            </a:r>
          </a:p>
        </p:txBody>
      </p:sp>
      <p:pic>
        <p:nvPicPr>
          <p:cNvPr id="73" name="Grafik 72">
            <a:extLst>
              <a:ext uri="{FF2B5EF4-FFF2-40B4-BE49-F238E27FC236}">
                <a16:creationId xmlns:a16="http://schemas.microsoft.com/office/drawing/2014/main" id="{19898755-75B3-4109-AE19-F95FA5991D2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766286" y="7725965"/>
            <a:ext cx="252000" cy="252000"/>
          </a:xfrm>
          <a:prstGeom prst="rect">
            <a:avLst/>
          </a:prstGeom>
        </p:spPr>
      </p:pic>
      <p:pic>
        <p:nvPicPr>
          <p:cNvPr id="76" name="Grafik 75">
            <a:extLst>
              <a:ext uri="{FF2B5EF4-FFF2-40B4-BE49-F238E27FC236}">
                <a16:creationId xmlns:a16="http://schemas.microsoft.com/office/drawing/2014/main" id="{6EBA92B0-28E5-4F5B-85D9-82F92119E61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117523" y="6934994"/>
            <a:ext cx="252000" cy="252000"/>
          </a:xfrm>
          <a:prstGeom prst="rect">
            <a:avLst/>
          </a:prstGeom>
        </p:spPr>
      </p:pic>
      <p:pic>
        <p:nvPicPr>
          <p:cNvPr id="79" name="Grafik 78">
            <a:extLst>
              <a:ext uri="{FF2B5EF4-FFF2-40B4-BE49-F238E27FC236}">
                <a16:creationId xmlns:a16="http://schemas.microsoft.com/office/drawing/2014/main" id="{71777D5D-D0CE-4308-AAE7-E90F8B80034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796481" y="7376944"/>
            <a:ext cx="252000" cy="252000"/>
          </a:xfrm>
          <a:prstGeom prst="rect">
            <a:avLst/>
          </a:prstGeom>
        </p:spPr>
      </p:pic>
      <p:pic>
        <p:nvPicPr>
          <p:cNvPr id="82" name="Grafik 81">
            <a:extLst>
              <a:ext uri="{FF2B5EF4-FFF2-40B4-BE49-F238E27FC236}">
                <a16:creationId xmlns:a16="http://schemas.microsoft.com/office/drawing/2014/main" id="{3F016134-33DC-4F0E-BC29-B7CCD22EE63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591337" y="8793713"/>
            <a:ext cx="252000" cy="252000"/>
          </a:xfrm>
          <a:prstGeom prst="rect">
            <a:avLst/>
          </a:prstGeom>
        </p:spPr>
      </p:pic>
      <p:pic>
        <p:nvPicPr>
          <p:cNvPr id="38" name="Grafik 37">
            <a:extLst>
              <a:ext uri="{FF2B5EF4-FFF2-40B4-BE49-F238E27FC236}">
                <a16:creationId xmlns:a16="http://schemas.microsoft.com/office/drawing/2014/main" id="{F9FDDEE7-F8DB-4B82-860E-E9599A61BAA5}"/>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504165" y="8096911"/>
            <a:ext cx="252000" cy="252000"/>
          </a:xfrm>
          <a:prstGeom prst="rect">
            <a:avLst/>
          </a:prstGeom>
        </p:spPr>
      </p:pic>
      <p:pic>
        <p:nvPicPr>
          <p:cNvPr id="45" name="Grafik 44">
            <a:extLst>
              <a:ext uri="{FF2B5EF4-FFF2-40B4-BE49-F238E27FC236}">
                <a16:creationId xmlns:a16="http://schemas.microsoft.com/office/drawing/2014/main" id="{90EA813E-FB93-4CB5-94D6-158F93874C4E}"/>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632666" y="8866135"/>
            <a:ext cx="252000" cy="252000"/>
          </a:xfrm>
          <a:prstGeom prst="rect">
            <a:avLst/>
          </a:prstGeom>
        </p:spPr>
      </p:pic>
      <p:pic>
        <p:nvPicPr>
          <p:cNvPr id="106" name="Grafik 105">
            <a:extLst>
              <a:ext uri="{FF2B5EF4-FFF2-40B4-BE49-F238E27FC236}">
                <a16:creationId xmlns:a16="http://schemas.microsoft.com/office/drawing/2014/main" id="{CFC619DF-3390-42A3-BAD1-E9AEA3ACCC49}"/>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647388" y="5774900"/>
            <a:ext cx="162000" cy="162000"/>
          </a:xfrm>
          <a:prstGeom prst="rect">
            <a:avLst/>
          </a:prstGeom>
        </p:spPr>
      </p:pic>
      <p:pic>
        <p:nvPicPr>
          <p:cNvPr id="107" name="Grafik 106">
            <a:extLst>
              <a:ext uri="{FF2B5EF4-FFF2-40B4-BE49-F238E27FC236}">
                <a16:creationId xmlns:a16="http://schemas.microsoft.com/office/drawing/2014/main" id="{4BC2ADAD-809D-4408-AD9E-D1DF6F9678D1}"/>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647388" y="5556824"/>
            <a:ext cx="162000" cy="162000"/>
          </a:xfrm>
          <a:prstGeom prst="rect">
            <a:avLst/>
          </a:prstGeom>
        </p:spPr>
      </p:pic>
      <p:sp>
        <p:nvSpPr>
          <p:cNvPr id="72" name="Textfeld 71">
            <a:extLst>
              <a:ext uri="{FF2B5EF4-FFF2-40B4-BE49-F238E27FC236}">
                <a16:creationId xmlns:a16="http://schemas.microsoft.com/office/drawing/2014/main" id="{D5EF76CC-33D3-48A7-8C05-59C9B393CD5D}"/>
              </a:ext>
            </a:extLst>
          </p:cNvPr>
          <p:cNvSpPr txBox="1"/>
          <p:nvPr/>
        </p:nvSpPr>
        <p:spPr>
          <a:xfrm>
            <a:off x="19662614" y="2782741"/>
            <a:ext cx="1991342" cy="3734356"/>
          </a:xfrm>
          <a:prstGeom prst="rect">
            <a:avLst/>
          </a:prstGeom>
          <a:noFill/>
        </p:spPr>
        <p:txBody>
          <a:bodyPr wrap="square" rtlCol="0">
            <a:spAutoFit/>
          </a:bodyPr>
          <a:lstStyle/>
          <a:p>
            <a:pPr algn="r">
              <a:spcBef>
                <a:spcPts val="500"/>
              </a:spcBef>
            </a:pPr>
            <a:r>
              <a:rPr lang="en-GB" sz="1000" dirty="0">
                <a:latin typeface="Segoe UI Light" panose="020B0502040204020203" pitchFamily="34" charset="0"/>
                <a:cs typeface="Segoe UI Light" panose="020B0502040204020203" pitchFamily="34" charset="0"/>
              </a:rPr>
              <a:t>Internet Usage</a:t>
            </a:r>
          </a:p>
          <a:p>
            <a:pPr algn="r">
              <a:spcBef>
                <a:spcPts val="500"/>
              </a:spcBef>
            </a:pPr>
            <a:r>
              <a:rPr lang="en-GB" sz="1000" dirty="0">
                <a:latin typeface="Segoe UI Light" panose="020B0502040204020203" pitchFamily="34" charset="0"/>
                <a:cs typeface="Segoe UI Light" panose="020B0502040204020203" pitchFamily="34" charset="0"/>
              </a:rPr>
              <a:t>Economy GDP per Capita</a:t>
            </a:r>
          </a:p>
          <a:p>
            <a:pPr algn="r">
              <a:spcBef>
                <a:spcPts val="500"/>
              </a:spcBef>
            </a:pPr>
            <a:r>
              <a:rPr lang="en-GB" sz="1000" dirty="0">
                <a:latin typeface="Segoe UI Light" panose="020B0502040204020203" pitchFamily="34" charset="0"/>
                <a:cs typeface="Segoe UI Light" panose="020B0502040204020203" pitchFamily="34" charset="0"/>
              </a:rPr>
              <a:t>Health Life Expectancy</a:t>
            </a:r>
          </a:p>
          <a:p>
            <a:pPr algn="r">
              <a:spcBef>
                <a:spcPts val="500"/>
              </a:spcBef>
            </a:pPr>
            <a:r>
              <a:rPr lang="en-GB" sz="1000" dirty="0">
                <a:latin typeface="Segoe UI Light" panose="020B0502040204020203" pitchFamily="34" charset="0"/>
                <a:cs typeface="Segoe UI Light" panose="020B0502040204020203" pitchFamily="34" charset="0"/>
              </a:rPr>
              <a:t>Clean Water</a:t>
            </a:r>
          </a:p>
          <a:p>
            <a:pPr algn="r">
              <a:spcBef>
                <a:spcPts val="500"/>
              </a:spcBef>
            </a:pPr>
            <a:r>
              <a:rPr lang="en-GB" sz="1000" dirty="0">
                <a:latin typeface="Segoe UI Light" panose="020B0502040204020203" pitchFamily="34" charset="0"/>
                <a:cs typeface="Segoe UI Light" panose="020B0502040204020203" pitchFamily="34" charset="0"/>
              </a:rPr>
              <a:t>Electricity Access</a:t>
            </a:r>
          </a:p>
          <a:p>
            <a:pPr algn="r">
              <a:spcBef>
                <a:spcPts val="500"/>
              </a:spcBef>
            </a:pPr>
            <a:r>
              <a:rPr lang="en-GB" sz="1000" dirty="0">
                <a:latin typeface="Segoe UI Light" panose="020B0502040204020203" pitchFamily="34" charset="0"/>
                <a:cs typeface="Segoe UI Light" panose="020B0502040204020203" pitchFamily="34" charset="0"/>
              </a:rPr>
              <a:t>Urban Population</a:t>
            </a:r>
          </a:p>
          <a:p>
            <a:pPr algn="r">
              <a:spcBef>
                <a:spcPts val="500"/>
              </a:spcBef>
            </a:pPr>
            <a:r>
              <a:rPr lang="en-GB" sz="1000" dirty="0">
                <a:latin typeface="Segoe UI Light" panose="020B0502040204020203" pitchFamily="34" charset="0"/>
                <a:cs typeface="Segoe UI Light" panose="020B0502040204020203" pitchFamily="34" charset="0"/>
              </a:rPr>
              <a:t>Family</a:t>
            </a:r>
          </a:p>
          <a:p>
            <a:pPr algn="r">
              <a:spcBef>
                <a:spcPts val="500"/>
              </a:spcBef>
            </a:pPr>
            <a:r>
              <a:rPr lang="en-GB" sz="1000" dirty="0">
                <a:latin typeface="Segoe UI Light" panose="020B0502040204020203" pitchFamily="34" charset="0"/>
                <a:cs typeface="Segoe UI Light" panose="020B0502040204020203" pitchFamily="34" charset="0"/>
              </a:rPr>
              <a:t>Cellular Subscriber</a:t>
            </a:r>
          </a:p>
          <a:p>
            <a:pPr algn="r">
              <a:spcBef>
                <a:spcPts val="500"/>
              </a:spcBef>
            </a:pPr>
            <a:r>
              <a:rPr lang="en-GB" sz="1000" dirty="0">
                <a:latin typeface="Segoe UI Light" panose="020B0502040204020203" pitchFamily="34" charset="0"/>
                <a:cs typeface="Segoe UI Light" panose="020B0502040204020203" pitchFamily="34" charset="0"/>
              </a:rPr>
              <a:t>Infant Immunization Measles</a:t>
            </a:r>
          </a:p>
          <a:p>
            <a:pPr algn="r">
              <a:spcBef>
                <a:spcPts val="500"/>
              </a:spcBef>
            </a:pPr>
            <a:r>
              <a:rPr lang="en-GB" sz="1000" dirty="0">
                <a:latin typeface="Segoe UI Light" panose="020B0502040204020203" pitchFamily="34" charset="0"/>
                <a:cs typeface="Segoe UI Light" panose="020B0502040204020203" pitchFamily="34" charset="0"/>
              </a:rPr>
              <a:t>Entrepreneurship Cost</a:t>
            </a:r>
          </a:p>
          <a:p>
            <a:pPr algn="r">
              <a:spcBef>
                <a:spcPts val="500"/>
              </a:spcBef>
            </a:pPr>
            <a:r>
              <a:rPr lang="en-GB" sz="1000" dirty="0">
                <a:latin typeface="Segoe UI Light" panose="020B0502040204020203" pitchFamily="34" charset="0"/>
                <a:cs typeface="Segoe UI Light" panose="020B0502040204020203" pitchFamily="34" charset="0"/>
              </a:rPr>
              <a:t>Birth Rate</a:t>
            </a:r>
          </a:p>
          <a:p>
            <a:pPr algn="r">
              <a:spcBef>
                <a:spcPts val="500"/>
              </a:spcBef>
            </a:pPr>
            <a:r>
              <a:rPr lang="en-GB" sz="1000" dirty="0">
                <a:latin typeface="Segoe UI Light" panose="020B0502040204020203" pitchFamily="34" charset="0"/>
                <a:cs typeface="Segoe UI Light" panose="020B0502040204020203" pitchFamily="34" charset="0"/>
              </a:rPr>
              <a:t>Automotive Mortality</a:t>
            </a:r>
          </a:p>
          <a:p>
            <a:pPr algn="r">
              <a:spcBef>
                <a:spcPts val="500"/>
              </a:spcBef>
            </a:pPr>
            <a:r>
              <a:rPr lang="en-GB" sz="1000" dirty="0">
                <a:latin typeface="Segoe UI Light" panose="020B0502040204020203" pitchFamily="34" charset="0"/>
                <a:cs typeface="Segoe UI Light" panose="020B0502040204020203" pitchFamily="34" charset="0"/>
              </a:rPr>
              <a:t>Child Mortality</a:t>
            </a:r>
          </a:p>
          <a:p>
            <a:pPr algn="r">
              <a:spcBef>
                <a:spcPts val="500"/>
              </a:spcBef>
            </a:pPr>
            <a:r>
              <a:rPr lang="en-GB" sz="1000" dirty="0">
                <a:latin typeface="Segoe UI Light" panose="020B0502040204020203" pitchFamily="34" charset="0"/>
                <a:cs typeface="Segoe UI Light" panose="020B0502040204020203" pitchFamily="34" charset="0"/>
              </a:rPr>
              <a:t>Trust Government (Corruption)</a:t>
            </a:r>
          </a:p>
          <a:p>
            <a:pPr algn="r">
              <a:spcBef>
                <a:spcPts val="500"/>
              </a:spcBef>
            </a:pPr>
            <a:r>
              <a:rPr lang="en-GB" sz="1000" dirty="0">
                <a:latin typeface="Segoe UI Light" panose="020B0502040204020203" pitchFamily="34" charset="0"/>
                <a:cs typeface="Segoe UI Light" panose="020B0502040204020203" pitchFamily="34" charset="0"/>
              </a:rPr>
              <a:t>Freedom</a:t>
            </a:r>
          </a:p>
          <a:p>
            <a:pPr algn="r">
              <a:spcBef>
                <a:spcPts val="500"/>
              </a:spcBef>
            </a:pPr>
            <a:r>
              <a:rPr lang="en-GB" sz="1000" dirty="0">
                <a:latin typeface="Segoe UI Light" panose="020B0502040204020203" pitchFamily="34" charset="0"/>
                <a:cs typeface="Segoe UI Light" panose="020B0502040204020203" pitchFamily="34" charset="0"/>
              </a:rPr>
              <a:t>Obesity</a:t>
            </a:r>
          </a:p>
          <a:p>
            <a:pPr algn="r">
              <a:spcBef>
                <a:spcPts val="500"/>
              </a:spcBef>
            </a:pPr>
            <a:r>
              <a:rPr lang="en-GB" sz="1000" dirty="0">
                <a:latin typeface="Segoe UI Light" panose="020B0502040204020203" pitchFamily="34" charset="0"/>
                <a:cs typeface="Segoe UI Light" panose="020B0502040204020203" pitchFamily="34" charset="0"/>
              </a:rPr>
              <a:t>Air Pollution</a:t>
            </a:r>
          </a:p>
        </p:txBody>
      </p:sp>
      <p:sp>
        <p:nvSpPr>
          <p:cNvPr id="102" name="Rechteck 101">
            <a:extLst>
              <a:ext uri="{FF2B5EF4-FFF2-40B4-BE49-F238E27FC236}">
                <a16:creationId xmlns:a16="http://schemas.microsoft.com/office/drawing/2014/main" id="{EE214473-7542-4913-A2A5-C8D5E3345B32}"/>
              </a:ext>
            </a:extLst>
          </p:cNvPr>
          <p:cNvSpPr/>
          <p:nvPr/>
        </p:nvSpPr>
        <p:spPr>
          <a:xfrm rot="19682437">
            <a:off x="21494680" y="2214252"/>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Segoe UI Light" panose="020B0502040204020203" pitchFamily="34" charset="0"/>
                <a:cs typeface="Segoe UI Light" panose="020B0502040204020203" pitchFamily="34" charset="0"/>
              </a:rPr>
              <a:t>Country Development</a:t>
            </a:r>
          </a:p>
        </p:txBody>
      </p:sp>
      <p:sp>
        <p:nvSpPr>
          <p:cNvPr id="104" name="Rechteck 103">
            <a:extLst>
              <a:ext uri="{FF2B5EF4-FFF2-40B4-BE49-F238E27FC236}">
                <a16:creationId xmlns:a16="http://schemas.microsoft.com/office/drawing/2014/main" id="{55BBC88D-9C6D-4EC6-A43D-52EE4910216A}"/>
              </a:ext>
            </a:extLst>
          </p:cNvPr>
          <p:cNvSpPr/>
          <p:nvPr/>
        </p:nvSpPr>
        <p:spPr>
          <a:xfrm rot="19638671">
            <a:off x="22119729" y="2189241"/>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Segoe UI Light" panose="020B0502040204020203" pitchFamily="34" charset="0"/>
                <a:cs typeface="Segoe UI Light" panose="020B0502040204020203" pitchFamily="34" charset="0"/>
              </a:rPr>
              <a:t>Freedom &amp; Corruption</a:t>
            </a:r>
          </a:p>
        </p:txBody>
      </p:sp>
      <p:sp>
        <p:nvSpPr>
          <p:cNvPr id="105" name="Rechteck 104">
            <a:extLst>
              <a:ext uri="{FF2B5EF4-FFF2-40B4-BE49-F238E27FC236}">
                <a16:creationId xmlns:a16="http://schemas.microsoft.com/office/drawing/2014/main" id="{3FA6D8C5-F014-4805-951D-B5F7A4B65C57}"/>
              </a:ext>
            </a:extLst>
          </p:cNvPr>
          <p:cNvSpPr/>
          <p:nvPr/>
        </p:nvSpPr>
        <p:spPr>
          <a:xfrm rot="19648419">
            <a:off x="22468956" y="2340861"/>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Segoe UI Light" panose="020B0502040204020203" pitchFamily="34" charset="0"/>
                <a:cs typeface="Segoe UI Light" panose="020B0502040204020203" pitchFamily="34" charset="0"/>
              </a:rPr>
              <a:t>Air Pollution</a:t>
            </a:r>
          </a:p>
        </p:txBody>
      </p:sp>
      <p:sp>
        <p:nvSpPr>
          <p:cNvPr id="124" name="Textfeld 123">
            <a:extLst>
              <a:ext uri="{FF2B5EF4-FFF2-40B4-BE49-F238E27FC236}">
                <a16:creationId xmlns:a16="http://schemas.microsoft.com/office/drawing/2014/main" id="{C393C8C4-076C-42F8-9EC6-0D479387351C}"/>
              </a:ext>
            </a:extLst>
          </p:cNvPr>
          <p:cNvSpPr txBox="1"/>
          <p:nvPr/>
        </p:nvSpPr>
        <p:spPr>
          <a:xfrm>
            <a:off x="15269234" y="3000733"/>
            <a:ext cx="3159932"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PCA Scree Plot</a:t>
            </a:r>
            <a:endParaRPr lang="en-GB" b="1" dirty="0">
              <a:latin typeface="Segoe UI Light" panose="020B0502040204020203" pitchFamily="34" charset="0"/>
              <a:cs typeface="Segoe UI Light" panose="020B0502040204020203" pitchFamily="34" charset="0"/>
            </a:endParaRPr>
          </a:p>
        </p:txBody>
      </p:sp>
      <p:sp>
        <p:nvSpPr>
          <p:cNvPr id="125" name="Textfeld 124">
            <a:extLst>
              <a:ext uri="{FF2B5EF4-FFF2-40B4-BE49-F238E27FC236}">
                <a16:creationId xmlns:a16="http://schemas.microsoft.com/office/drawing/2014/main" id="{0B02C4DB-84B4-430E-89D6-521A4D506778}"/>
              </a:ext>
            </a:extLst>
          </p:cNvPr>
          <p:cNvSpPr txBox="1"/>
          <p:nvPr/>
        </p:nvSpPr>
        <p:spPr>
          <a:xfrm>
            <a:off x="20165524" y="2484907"/>
            <a:ext cx="1525961"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PCA Loadings</a:t>
            </a:r>
            <a:endParaRPr lang="en-GB" b="1" dirty="0">
              <a:latin typeface="Segoe UI Light" panose="020B0502040204020203" pitchFamily="34" charset="0"/>
              <a:cs typeface="Segoe UI Light" panose="020B0502040204020203" pitchFamily="34" charset="0"/>
            </a:endParaRPr>
          </a:p>
        </p:txBody>
      </p:sp>
      <p:pic>
        <p:nvPicPr>
          <p:cNvPr id="129" name="Grafik 128">
            <a:extLst>
              <a:ext uri="{FF2B5EF4-FFF2-40B4-BE49-F238E27FC236}">
                <a16:creationId xmlns:a16="http://schemas.microsoft.com/office/drawing/2014/main" id="{73836794-D855-4E68-8E7C-F0571193AB2F}"/>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4111655" y="3059004"/>
            <a:ext cx="1630202" cy="2608323"/>
          </a:xfrm>
          <a:prstGeom prst="rect">
            <a:avLst/>
          </a:prstGeom>
        </p:spPr>
      </p:pic>
      <p:sp>
        <p:nvSpPr>
          <p:cNvPr id="130" name="Textfeld 129">
            <a:extLst>
              <a:ext uri="{FF2B5EF4-FFF2-40B4-BE49-F238E27FC236}">
                <a16:creationId xmlns:a16="http://schemas.microsoft.com/office/drawing/2014/main" id="{FE88A252-AE06-467F-BD9C-2E7D09AEFE88}"/>
              </a:ext>
            </a:extLst>
          </p:cNvPr>
          <p:cNvSpPr txBox="1"/>
          <p:nvPr/>
        </p:nvSpPr>
        <p:spPr>
          <a:xfrm>
            <a:off x="24052040" y="2738120"/>
            <a:ext cx="13695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FA Scree Plot</a:t>
            </a:r>
            <a:endParaRPr lang="en-GB" b="1" dirty="0">
              <a:latin typeface="Segoe UI Light" panose="020B0502040204020203" pitchFamily="34" charset="0"/>
              <a:cs typeface="Segoe UI Light" panose="020B0502040204020203" pitchFamily="34" charset="0"/>
            </a:endParaRPr>
          </a:p>
        </p:txBody>
      </p:sp>
      <p:sp>
        <p:nvSpPr>
          <p:cNvPr id="131" name="Textfeld 130">
            <a:extLst>
              <a:ext uri="{FF2B5EF4-FFF2-40B4-BE49-F238E27FC236}">
                <a16:creationId xmlns:a16="http://schemas.microsoft.com/office/drawing/2014/main" id="{904AB503-0041-4415-8C23-D95E73B3B08C}"/>
              </a:ext>
            </a:extLst>
          </p:cNvPr>
          <p:cNvSpPr txBox="1"/>
          <p:nvPr/>
        </p:nvSpPr>
        <p:spPr>
          <a:xfrm rot="16200000">
            <a:off x="23450353" y="4212502"/>
            <a:ext cx="2139996" cy="253916"/>
          </a:xfrm>
          <a:prstGeom prst="rect">
            <a:avLst/>
          </a:prstGeom>
          <a:noFill/>
        </p:spPr>
        <p:txBody>
          <a:bodyPr wrap="square" rtlCol="0">
            <a:spAutoFit/>
          </a:bodyPr>
          <a:lstStyle/>
          <a:p>
            <a:r>
              <a:rPr lang="en-GB" sz="900" b="1" dirty="0">
                <a:latin typeface="Segoe UI Light" panose="020B0502040204020203" pitchFamily="34" charset="0"/>
                <a:cs typeface="Segoe UI Light" panose="020B0502040204020203" pitchFamily="34" charset="0"/>
              </a:rPr>
              <a:t>Country</a:t>
            </a:r>
            <a:r>
              <a:rPr lang="en-GB" sz="1050" b="1" dirty="0"/>
              <a:t> </a:t>
            </a:r>
            <a:r>
              <a:rPr lang="en-GB" sz="900" b="1" dirty="0">
                <a:latin typeface="Segoe UI Light" panose="020B0502040204020203" pitchFamily="34" charset="0"/>
                <a:cs typeface="Segoe UI Light" panose="020B0502040204020203" pitchFamily="34" charset="0"/>
              </a:rPr>
              <a:t>Development</a:t>
            </a:r>
          </a:p>
        </p:txBody>
      </p:sp>
      <p:sp>
        <p:nvSpPr>
          <p:cNvPr id="132" name="Textfeld 131">
            <a:extLst>
              <a:ext uri="{FF2B5EF4-FFF2-40B4-BE49-F238E27FC236}">
                <a16:creationId xmlns:a16="http://schemas.microsoft.com/office/drawing/2014/main" id="{2D15AA6D-7002-4E92-A03C-F2FA7A57CDEB}"/>
              </a:ext>
            </a:extLst>
          </p:cNvPr>
          <p:cNvSpPr txBox="1"/>
          <p:nvPr/>
        </p:nvSpPr>
        <p:spPr>
          <a:xfrm rot="16200000">
            <a:off x="24379051" y="4697031"/>
            <a:ext cx="1194022" cy="230832"/>
          </a:xfrm>
          <a:prstGeom prst="rect">
            <a:avLst/>
          </a:prstGeom>
          <a:noFill/>
        </p:spPr>
        <p:txBody>
          <a:bodyPr wrap="square" rtlCol="0">
            <a:spAutoFit/>
          </a:bodyPr>
          <a:lstStyle/>
          <a:p>
            <a:r>
              <a:rPr lang="en-GB" sz="900" b="1" dirty="0">
                <a:latin typeface="Segoe UI Light" panose="020B0502040204020203" pitchFamily="34" charset="0"/>
                <a:cs typeface="Segoe UI Light" panose="020B0502040204020203" pitchFamily="34" charset="0"/>
              </a:rPr>
              <a:t>Quality of Life</a:t>
            </a:r>
          </a:p>
        </p:txBody>
      </p:sp>
      <p:sp>
        <p:nvSpPr>
          <p:cNvPr id="133" name="Textfeld 132">
            <a:extLst>
              <a:ext uri="{FF2B5EF4-FFF2-40B4-BE49-F238E27FC236}">
                <a16:creationId xmlns:a16="http://schemas.microsoft.com/office/drawing/2014/main" id="{05CAF5C1-652F-4C19-A180-009E7E1C4B5B}"/>
              </a:ext>
            </a:extLst>
          </p:cNvPr>
          <p:cNvSpPr txBox="1"/>
          <p:nvPr/>
        </p:nvSpPr>
        <p:spPr>
          <a:xfrm rot="16200000">
            <a:off x="25120935" y="4975903"/>
            <a:ext cx="636278" cy="230832"/>
          </a:xfrm>
          <a:prstGeom prst="rect">
            <a:avLst/>
          </a:prstGeom>
          <a:noFill/>
        </p:spPr>
        <p:txBody>
          <a:bodyPr wrap="square" rtlCol="0">
            <a:spAutoFit/>
          </a:bodyPr>
          <a:lstStyle/>
          <a:p>
            <a:r>
              <a:rPr lang="en-GB" sz="900" b="1" dirty="0">
                <a:latin typeface="Segoe UI Light" panose="020B0502040204020203" pitchFamily="34" charset="0"/>
                <a:cs typeface="Segoe UI Light" panose="020B0502040204020203" pitchFamily="34" charset="0"/>
              </a:rPr>
              <a:t>Freedom</a:t>
            </a:r>
          </a:p>
        </p:txBody>
      </p:sp>
      <p:pic>
        <p:nvPicPr>
          <p:cNvPr id="135" name="Grafik 134">
            <a:extLst>
              <a:ext uri="{FF2B5EF4-FFF2-40B4-BE49-F238E27FC236}">
                <a16:creationId xmlns:a16="http://schemas.microsoft.com/office/drawing/2014/main" id="{7C457359-AD83-4209-BAE2-5BD055181557}"/>
              </a:ext>
            </a:extLst>
          </p:cNvPr>
          <p:cNvPicPr>
            <a:picLocks noChangeAspect="1"/>
          </p:cNvPicPr>
          <p:nvPr/>
        </p:nvPicPr>
        <p:blipFill rotWithShape="1">
          <a:blip r:embed="rId29">
            <a:extLst>
              <a:ext uri="{28A0092B-C50C-407E-A947-70E740481C1C}">
                <a14:useLocalDpi xmlns:a14="http://schemas.microsoft.com/office/drawing/2010/main" val="0"/>
              </a:ext>
            </a:extLst>
          </a:blip>
          <a:srcRect l="91134" t="2430" b="94348"/>
          <a:stretch/>
        </p:blipFill>
        <p:spPr>
          <a:xfrm>
            <a:off x="12982996" y="9108082"/>
            <a:ext cx="1064780" cy="257779"/>
          </a:xfrm>
          <a:prstGeom prst="rect">
            <a:avLst/>
          </a:prstGeom>
        </p:spPr>
      </p:pic>
      <p:sp>
        <p:nvSpPr>
          <p:cNvPr id="136" name="Textfeld 135">
            <a:extLst>
              <a:ext uri="{FF2B5EF4-FFF2-40B4-BE49-F238E27FC236}">
                <a16:creationId xmlns:a16="http://schemas.microsoft.com/office/drawing/2014/main" id="{F0A1C01D-0D4D-443E-9D5D-93354FFF4F12}"/>
              </a:ext>
            </a:extLst>
          </p:cNvPr>
          <p:cNvSpPr txBox="1"/>
          <p:nvPr/>
        </p:nvSpPr>
        <p:spPr>
          <a:xfrm>
            <a:off x="13045587" y="8937991"/>
            <a:ext cx="902209" cy="215444"/>
          </a:xfrm>
          <a:prstGeom prst="rect">
            <a:avLst/>
          </a:prstGeom>
          <a:noFill/>
        </p:spPr>
        <p:txBody>
          <a:bodyPr wrap="square" rtlCol="0">
            <a:spAutoFit/>
          </a:bodyPr>
          <a:lstStyle/>
          <a:p>
            <a:r>
              <a:rPr lang="en-GB" sz="800" dirty="0">
                <a:solidFill>
                  <a:schemeClr val="tx1">
                    <a:lumMod val="50000"/>
                    <a:lumOff val="50000"/>
                  </a:schemeClr>
                </a:solidFill>
                <a:latin typeface="Segoe UI Light" panose="020B0502040204020203" pitchFamily="34" charset="0"/>
                <a:cs typeface="Segoe UI Light" panose="020B0502040204020203" pitchFamily="34" charset="0"/>
              </a:rPr>
              <a:t>Happiness Score</a:t>
            </a:r>
            <a:endParaRPr lang="en-GB" sz="800" dirty="0">
              <a:solidFill>
                <a:schemeClr val="tx1">
                  <a:lumMod val="50000"/>
                  <a:lumOff val="50000"/>
                </a:schemeClr>
              </a:solidFill>
            </a:endParaRPr>
          </a:p>
        </p:txBody>
      </p:sp>
      <p:sp>
        <p:nvSpPr>
          <p:cNvPr id="141" name="Textfeld 140">
            <a:extLst>
              <a:ext uri="{FF2B5EF4-FFF2-40B4-BE49-F238E27FC236}">
                <a16:creationId xmlns:a16="http://schemas.microsoft.com/office/drawing/2014/main" id="{3DDF8AEB-3236-4953-B89D-CB4D6D95804E}"/>
              </a:ext>
            </a:extLst>
          </p:cNvPr>
          <p:cNvSpPr txBox="1"/>
          <p:nvPr/>
        </p:nvSpPr>
        <p:spPr>
          <a:xfrm>
            <a:off x="1200141" y="12798132"/>
            <a:ext cx="4469599" cy="338554"/>
          </a:xfrm>
          <a:prstGeom prst="rect">
            <a:avLst/>
          </a:prstGeom>
          <a:noFill/>
        </p:spPr>
        <p:txBody>
          <a:bodyPr wrap="square" rtlCol="0">
            <a:spAutoFit/>
          </a:bodyPr>
          <a:lstStyle/>
          <a:p>
            <a:r>
              <a:rPr lang="en-GB" sz="1600" dirty="0">
                <a:latin typeface="Segoe UI Light" panose="020B0502040204020203" pitchFamily="34" charset="0"/>
                <a:cs typeface="Segoe UI Light" panose="020B0502040204020203" pitchFamily="34" charset="0"/>
              </a:rPr>
              <a:t>Cluster Dendrogram</a:t>
            </a:r>
          </a:p>
        </p:txBody>
      </p:sp>
      <p:sp>
        <p:nvSpPr>
          <p:cNvPr id="142" name="Textfeld 141">
            <a:extLst>
              <a:ext uri="{FF2B5EF4-FFF2-40B4-BE49-F238E27FC236}">
                <a16:creationId xmlns:a16="http://schemas.microsoft.com/office/drawing/2014/main" id="{1C0DA642-AE1B-4F39-9BBA-485BD41FBD77}"/>
              </a:ext>
            </a:extLst>
          </p:cNvPr>
          <p:cNvSpPr txBox="1"/>
          <p:nvPr/>
        </p:nvSpPr>
        <p:spPr>
          <a:xfrm>
            <a:off x="1178126" y="12482320"/>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Hierarchical Clustering on Principal Components</a:t>
            </a:r>
          </a:p>
        </p:txBody>
      </p:sp>
      <p:sp>
        <p:nvSpPr>
          <p:cNvPr id="84" name="Textfeld 83">
            <a:extLst>
              <a:ext uri="{FF2B5EF4-FFF2-40B4-BE49-F238E27FC236}">
                <a16:creationId xmlns:a16="http://schemas.microsoft.com/office/drawing/2014/main" id="{7B8F039E-53BE-4743-A125-4436A25EC159}"/>
              </a:ext>
            </a:extLst>
          </p:cNvPr>
          <p:cNvSpPr txBox="1"/>
          <p:nvPr/>
        </p:nvSpPr>
        <p:spPr>
          <a:xfrm>
            <a:off x="3396553" y="13082645"/>
            <a:ext cx="7770275" cy="95410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According to the results of the Dendrogram, 3 clusters seem to make the most accurate division among the countries. To proof the optimal number of clusters, we also perform Elbow and Silhouette methods. The results confirm number of clusters equal to 3. The distance measure used is Euclidean Distance.</a:t>
            </a:r>
          </a:p>
        </p:txBody>
      </p:sp>
      <p:sp>
        <p:nvSpPr>
          <p:cNvPr id="145" name="Textfeld 144">
            <a:extLst>
              <a:ext uri="{FF2B5EF4-FFF2-40B4-BE49-F238E27FC236}">
                <a16:creationId xmlns:a16="http://schemas.microsoft.com/office/drawing/2014/main" id="{34D30FB4-BE51-4485-AF66-F6D96553E976}"/>
              </a:ext>
            </a:extLst>
          </p:cNvPr>
          <p:cNvSpPr txBox="1"/>
          <p:nvPr/>
        </p:nvSpPr>
        <p:spPr>
          <a:xfrm>
            <a:off x="6547198" y="18472105"/>
            <a:ext cx="4013600" cy="2031325"/>
          </a:xfrm>
          <a:prstGeom prst="rect">
            <a:avLst/>
          </a:prstGeom>
          <a:ln>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1400" b="1" dirty="0">
                <a:solidFill>
                  <a:schemeClr val="accent1"/>
                </a:solidFill>
                <a:latin typeface="Segoe UI Light" panose="020B0502040204020203" pitchFamily="34" charset="0"/>
                <a:cs typeface="Segoe UI Light" panose="020B0502040204020203" pitchFamily="34" charset="0"/>
              </a:rPr>
              <a:t>Africa</a:t>
            </a:r>
            <a:r>
              <a:rPr lang="en-GB" sz="1400" dirty="0">
                <a:latin typeface="Segoe UI Light" panose="020B0502040204020203" pitchFamily="34" charset="0"/>
                <a:cs typeface="Segoe UI Light" panose="020B0502040204020203" pitchFamily="34" charset="0"/>
              </a:rPr>
              <a:t> </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lower Country Development</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mid to higher Freedom &amp; Trust in Government </a:t>
            </a:r>
          </a:p>
          <a:p>
            <a:r>
              <a:rPr lang="en-GB" sz="1400" b="1" dirty="0">
                <a:solidFill>
                  <a:schemeClr val="accent4">
                    <a:lumMod val="60000"/>
                    <a:lumOff val="40000"/>
                  </a:schemeClr>
                </a:solidFill>
                <a:latin typeface="Segoe UI Light" panose="020B0502040204020203" pitchFamily="34" charset="0"/>
                <a:cs typeface="Segoe UI Light" panose="020B0502040204020203" pitchFamily="34" charset="0"/>
              </a:rPr>
              <a:t>Western Europe, North America, Australia</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higher Country Development</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mid to higher Freedom &amp; Trust in Government</a:t>
            </a:r>
          </a:p>
          <a:p>
            <a:r>
              <a:rPr lang="en-GB" sz="1400" b="1" dirty="0">
                <a:solidFill>
                  <a:schemeClr val="bg2">
                    <a:lumMod val="50000"/>
                  </a:schemeClr>
                </a:solidFill>
                <a:latin typeface="Segoe UI Light" panose="020B0502040204020203" pitchFamily="34" charset="0"/>
                <a:cs typeface="Segoe UI Light" panose="020B0502040204020203" pitchFamily="34" charset="0"/>
              </a:rPr>
              <a:t>Asia, South America, Eastern Europe</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mid Country Development</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lower to mid Freedom &amp; Trust in Government</a:t>
            </a:r>
          </a:p>
        </p:txBody>
      </p:sp>
      <p:pic>
        <p:nvPicPr>
          <p:cNvPr id="147" name="Grafik 146">
            <a:extLst>
              <a:ext uri="{FF2B5EF4-FFF2-40B4-BE49-F238E27FC236}">
                <a16:creationId xmlns:a16="http://schemas.microsoft.com/office/drawing/2014/main" id="{F027AAC7-FA58-4FBC-84D7-CCA364127D1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45011" y="16872405"/>
            <a:ext cx="5308212" cy="3942474"/>
          </a:xfrm>
          <a:prstGeom prst="rect">
            <a:avLst/>
          </a:prstGeom>
        </p:spPr>
      </p:pic>
      <p:sp>
        <p:nvSpPr>
          <p:cNvPr id="5" name="Rechteck: abgerundete Ecken 4">
            <a:extLst>
              <a:ext uri="{FF2B5EF4-FFF2-40B4-BE49-F238E27FC236}">
                <a16:creationId xmlns:a16="http://schemas.microsoft.com/office/drawing/2014/main" id="{DBC15CEA-203F-4297-B616-17213A939DD1}"/>
              </a:ext>
            </a:extLst>
          </p:cNvPr>
          <p:cNvSpPr/>
          <p:nvPr/>
        </p:nvSpPr>
        <p:spPr>
          <a:xfrm>
            <a:off x="777587" y="11751111"/>
            <a:ext cx="10626968" cy="90506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6" name="Rechteck: abgerundete Ecken 15">
            <a:extLst>
              <a:ext uri="{FF2B5EF4-FFF2-40B4-BE49-F238E27FC236}">
                <a16:creationId xmlns:a16="http://schemas.microsoft.com/office/drawing/2014/main" id="{652A2633-20E2-4516-8EAE-564AF76EC450}"/>
              </a:ext>
            </a:extLst>
          </p:cNvPr>
          <p:cNvSpPr/>
          <p:nvPr/>
        </p:nvSpPr>
        <p:spPr>
          <a:xfrm>
            <a:off x="1362090" y="11476022"/>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Cluster Analysis</a:t>
            </a:r>
          </a:p>
        </p:txBody>
      </p:sp>
      <p:sp>
        <p:nvSpPr>
          <p:cNvPr id="148" name="Textfeld 147">
            <a:extLst>
              <a:ext uri="{FF2B5EF4-FFF2-40B4-BE49-F238E27FC236}">
                <a16:creationId xmlns:a16="http://schemas.microsoft.com/office/drawing/2014/main" id="{F2BE75D9-1725-458A-8CCB-3CFE2D56D08D}"/>
              </a:ext>
            </a:extLst>
          </p:cNvPr>
          <p:cNvSpPr txBox="1"/>
          <p:nvPr/>
        </p:nvSpPr>
        <p:spPr>
          <a:xfrm>
            <a:off x="1016062" y="15978181"/>
            <a:ext cx="4291991" cy="98488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clusters show a geographical pattern among the grouped countries. Looking at the </a:t>
            </a:r>
            <a:r>
              <a:rPr lang="en-GB" sz="1600" dirty="0">
                <a:latin typeface="Segoe UI Light" panose="020B0502040204020203" pitchFamily="34" charset="0"/>
                <a:cs typeface="Segoe UI Light" panose="020B0502040204020203" pitchFamily="34" charset="0"/>
              </a:rPr>
              <a:t>Phylogenic Tree</a:t>
            </a:r>
            <a:r>
              <a:rPr lang="en-GB" sz="1400" dirty="0">
                <a:latin typeface="Segoe UI Light" panose="020B0502040204020203" pitchFamily="34" charset="0"/>
                <a:cs typeface="Segoe UI Light" panose="020B0502040204020203" pitchFamily="34" charset="0"/>
              </a:rPr>
              <a:t>, we can see that countries in the same branches tend to be geographically close to each other.</a:t>
            </a:r>
          </a:p>
        </p:txBody>
      </p:sp>
      <p:sp>
        <p:nvSpPr>
          <p:cNvPr id="126" name="Textfeld 125">
            <a:extLst>
              <a:ext uri="{FF2B5EF4-FFF2-40B4-BE49-F238E27FC236}">
                <a16:creationId xmlns:a16="http://schemas.microsoft.com/office/drawing/2014/main" id="{9B0A9526-F16D-425B-A1A4-841ED2698123}"/>
              </a:ext>
            </a:extLst>
          </p:cNvPr>
          <p:cNvSpPr txBox="1"/>
          <p:nvPr/>
        </p:nvSpPr>
        <p:spPr>
          <a:xfrm>
            <a:off x="1112722" y="2685164"/>
            <a:ext cx="6039905" cy="1492716"/>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Data Source</a:t>
            </a:r>
          </a:p>
          <a:p>
            <a:endParaRPr lang="en-GB" sz="500" b="1" dirty="0">
              <a:latin typeface="Segoe UI Light" panose="020B0502040204020203" pitchFamily="34" charset="0"/>
              <a:cs typeface="Segoe UI Light" panose="020B0502040204020203" pitchFamily="34" charset="0"/>
            </a:endParaRPr>
          </a:p>
          <a:p>
            <a:pPr lvl="0" fontAlgn="ctr"/>
            <a:r>
              <a:rPr lang="en-GB" sz="1400" dirty="0">
                <a:latin typeface="Segoe UI Light" panose="020B0502040204020203" pitchFamily="34" charset="0"/>
                <a:cs typeface="Segoe UI Light" panose="020B0502040204020203" pitchFamily="34" charset="0"/>
              </a:rPr>
              <a:t>Merging different datasets:</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United Nations Report</a:t>
            </a:r>
            <a:endParaRPr lang="en-GB"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Our World in Data</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World Bank</a:t>
            </a:r>
          </a:p>
          <a:p>
            <a:pPr lvl="0" fontAlgn="ctr"/>
            <a:r>
              <a:rPr lang="en-GB" sz="1400" dirty="0">
                <a:latin typeface="Segoe UI Light" panose="020B0502040204020203" pitchFamily="34" charset="0"/>
                <a:cs typeface="Segoe UI Light" panose="020B0502040204020203" pitchFamily="34" charset="0"/>
              </a:rPr>
              <a:t>32 variables, 132 countries</a:t>
            </a:r>
          </a:p>
        </p:txBody>
      </p:sp>
      <p:pic>
        <p:nvPicPr>
          <p:cNvPr id="26" name="Grafik 25">
            <a:extLst>
              <a:ext uri="{FF2B5EF4-FFF2-40B4-BE49-F238E27FC236}">
                <a16:creationId xmlns:a16="http://schemas.microsoft.com/office/drawing/2014/main" id="{239B00D5-24D2-46F4-B02F-83DBE25D6B4C}"/>
              </a:ext>
            </a:extLst>
          </p:cNvPr>
          <p:cNvPicPr>
            <a:picLocks noChangeAspect="1"/>
          </p:cNvPicPr>
          <p:nvPr/>
        </p:nvPicPr>
        <p:blipFill rotWithShape="1">
          <a:blip r:embed="rId31">
            <a:extLst>
              <a:ext uri="{28A0092B-C50C-407E-A947-70E740481C1C}">
                <a14:useLocalDpi xmlns:a14="http://schemas.microsoft.com/office/drawing/2010/main" val="0"/>
              </a:ext>
            </a:extLst>
          </a:blip>
          <a:srcRect t="8805" r="21487"/>
          <a:stretch/>
        </p:blipFill>
        <p:spPr>
          <a:xfrm>
            <a:off x="25554490" y="6986666"/>
            <a:ext cx="3841024" cy="4022168"/>
          </a:xfrm>
          <a:prstGeom prst="rect">
            <a:avLst/>
          </a:prstGeom>
        </p:spPr>
      </p:pic>
      <p:pic>
        <p:nvPicPr>
          <p:cNvPr id="40" name="Grafik 39">
            <a:extLst>
              <a:ext uri="{FF2B5EF4-FFF2-40B4-BE49-F238E27FC236}">
                <a16:creationId xmlns:a16="http://schemas.microsoft.com/office/drawing/2014/main" id="{D9BC263C-9946-4799-90D8-071242917C86}"/>
              </a:ext>
            </a:extLst>
          </p:cNvPr>
          <p:cNvPicPr>
            <a:picLocks noChangeAspect="1"/>
          </p:cNvPicPr>
          <p:nvPr/>
        </p:nvPicPr>
        <p:blipFill rotWithShape="1">
          <a:blip r:embed="rId31">
            <a:extLst>
              <a:ext uri="{28A0092B-C50C-407E-A947-70E740481C1C}">
                <a14:useLocalDpi xmlns:a14="http://schemas.microsoft.com/office/drawing/2010/main" val="0"/>
              </a:ext>
            </a:extLst>
          </a:blip>
          <a:srcRect l="79517" t="36721" b="37742"/>
          <a:stretch/>
        </p:blipFill>
        <p:spPr>
          <a:xfrm>
            <a:off x="25554490" y="9525274"/>
            <a:ext cx="1164139" cy="1308462"/>
          </a:xfrm>
          <a:prstGeom prst="rect">
            <a:avLst/>
          </a:prstGeom>
        </p:spPr>
      </p:pic>
      <p:sp>
        <p:nvSpPr>
          <p:cNvPr id="4" name="Rechteck: abgerundete Ecken 3">
            <a:extLst>
              <a:ext uri="{FF2B5EF4-FFF2-40B4-BE49-F238E27FC236}">
                <a16:creationId xmlns:a16="http://schemas.microsoft.com/office/drawing/2014/main" id="{4B4796D8-9834-4939-B5D2-7BA2DA855B38}"/>
              </a:ext>
            </a:extLst>
          </p:cNvPr>
          <p:cNvSpPr/>
          <p:nvPr/>
        </p:nvSpPr>
        <p:spPr>
          <a:xfrm>
            <a:off x="14984144" y="1855541"/>
            <a:ext cx="14604337" cy="9217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4" name="Rechteck: abgerundete Ecken 13">
            <a:extLst>
              <a:ext uri="{FF2B5EF4-FFF2-40B4-BE49-F238E27FC236}">
                <a16:creationId xmlns:a16="http://schemas.microsoft.com/office/drawing/2014/main" id="{C9448E25-4DFB-417F-9427-887A0EB7343A}"/>
              </a:ext>
            </a:extLst>
          </p:cNvPr>
          <p:cNvSpPr/>
          <p:nvPr/>
        </p:nvSpPr>
        <p:spPr>
          <a:xfrm>
            <a:off x="15672921" y="1654031"/>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Dimension Reduction</a:t>
            </a:r>
          </a:p>
        </p:txBody>
      </p:sp>
      <p:sp>
        <p:nvSpPr>
          <p:cNvPr id="59" name="Textfeld 58">
            <a:extLst>
              <a:ext uri="{FF2B5EF4-FFF2-40B4-BE49-F238E27FC236}">
                <a16:creationId xmlns:a16="http://schemas.microsoft.com/office/drawing/2014/main" id="{E132089D-43B6-49D8-A9C5-FA4D081BC2C7}"/>
              </a:ext>
            </a:extLst>
          </p:cNvPr>
          <p:cNvSpPr txBox="1"/>
          <p:nvPr/>
        </p:nvSpPr>
        <p:spPr>
          <a:xfrm>
            <a:off x="18597290" y="17306897"/>
            <a:ext cx="5522908"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Multiple Linear Regression with 2 Principal Components</a:t>
            </a:r>
          </a:p>
        </p:txBody>
      </p:sp>
      <p:pic>
        <p:nvPicPr>
          <p:cNvPr id="61" name="Grafik 60">
            <a:extLst>
              <a:ext uri="{FF2B5EF4-FFF2-40B4-BE49-F238E27FC236}">
                <a16:creationId xmlns:a16="http://schemas.microsoft.com/office/drawing/2014/main" id="{CE634F89-F6F3-4CD9-A49D-39FEE2733C30}"/>
              </a:ext>
            </a:extLst>
          </p:cNvPr>
          <p:cNvPicPr>
            <a:picLocks noChangeAspect="1"/>
          </p:cNvPicPr>
          <p:nvPr/>
        </p:nvPicPr>
        <p:blipFill rotWithShape="1">
          <a:blip r:embed="rId32">
            <a:extLst>
              <a:ext uri="{28A0092B-C50C-407E-A947-70E740481C1C}">
                <a14:useLocalDpi xmlns:a14="http://schemas.microsoft.com/office/drawing/2010/main" val="0"/>
              </a:ext>
            </a:extLst>
          </a:blip>
          <a:srcRect l="37535" r="1"/>
          <a:stretch/>
        </p:blipFill>
        <p:spPr>
          <a:xfrm>
            <a:off x="13587591" y="12595408"/>
            <a:ext cx="4558204" cy="5419754"/>
          </a:xfrm>
          <a:prstGeom prst="rect">
            <a:avLst/>
          </a:prstGeom>
        </p:spPr>
      </p:pic>
      <p:sp>
        <p:nvSpPr>
          <p:cNvPr id="134" name="Textfeld 133">
            <a:extLst>
              <a:ext uri="{FF2B5EF4-FFF2-40B4-BE49-F238E27FC236}">
                <a16:creationId xmlns:a16="http://schemas.microsoft.com/office/drawing/2014/main" id="{61F3957C-4900-4375-8611-C6DFE473BF97}"/>
              </a:ext>
            </a:extLst>
          </p:cNvPr>
          <p:cNvSpPr txBox="1"/>
          <p:nvPr/>
        </p:nvSpPr>
        <p:spPr>
          <a:xfrm>
            <a:off x="11448283" y="13028367"/>
            <a:ext cx="2190786" cy="4555093"/>
          </a:xfrm>
          <a:prstGeom prst="rect">
            <a:avLst/>
          </a:prstGeom>
          <a:noFill/>
        </p:spPr>
        <p:txBody>
          <a:bodyPr wrap="square" rtlCol="0">
            <a:spAutoFit/>
          </a:bodyPr>
          <a:lstStyle/>
          <a:p>
            <a:pPr algn="r"/>
            <a:r>
              <a:rPr lang="en-GB" sz="1000" b="1" dirty="0">
                <a:latin typeface="Segoe UI Light" panose="020B0502040204020203" pitchFamily="34" charset="0"/>
                <a:cs typeface="Segoe UI Light" panose="020B0502040204020203" pitchFamily="34" charset="0"/>
              </a:rPr>
              <a:t>Economy GDP Per Capita</a:t>
            </a:r>
          </a:p>
          <a:p>
            <a:pPr algn="r"/>
            <a:r>
              <a:rPr lang="en-GB" sz="1000" b="1" dirty="0">
                <a:latin typeface="Segoe UI Light" panose="020B0502040204020203" pitchFamily="34" charset="0"/>
                <a:cs typeface="Segoe UI Light" panose="020B0502040204020203" pitchFamily="34" charset="0"/>
              </a:rPr>
              <a:t>Internet Usage</a:t>
            </a:r>
          </a:p>
          <a:p>
            <a:pPr algn="r"/>
            <a:r>
              <a:rPr lang="en-GB" sz="1000" b="1" dirty="0">
                <a:latin typeface="Segoe UI Light" panose="020B0502040204020203" pitchFamily="34" charset="0"/>
                <a:cs typeface="Segoe UI Light" panose="020B0502040204020203" pitchFamily="34" charset="0"/>
              </a:rPr>
              <a:t>Electricity Access</a:t>
            </a:r>
          </a:p>
          <a:p>
            <a:pPr algn="r"/>
            <a:r>
              <a:rPr lang="en-GB" sz="1000" b="1" dirty="0">
                <a:latin typeface="Segoe UI Light" panose="020B0502040204020203" pitchFamily="34" charset="0"/>
                <a:cs typeface="Segoe UI Light" panose="020B0502040204020203" pitchFamily="34" charset="0"/>
              </a:rPr>
              <a:t>Health Life Expectancy</a:t>
            </a:r>
          </a:p>
          <a:p>
            <a:pPr algn="r"/>
            <a:r>
              <a:rPr lang="en-GB" sz="1000" dirty="0">
                <a:latin typeface="Segoe UI Light" panose="020B0502040204020203" pitchFamily="34" charset="0"/>
                <a:cs typeface="Segoe UI Light" panose="020B0502040204020203" pitchFamily="34" charset="0"/>
              </a:rPr>
              <a:t>Child Mortality</a:t>
            </a:r>
          </a:p>
          <a:p>
            <a:pPr algn="r"/>
            <a:r>
              <a:rPr lang="en-GB" sz="1000" dirty="0">
                <a:latin typeface="Segoe UI Light" panose="020B0502040204020203" pitchFamily="34" charset="0"/>
                <a:cs typeface="Segoe UI Light" panose="020B0502040204020203" pitchFamily="34" charset="0"/>
              </a:rPr>
              <a:t>Clean Water</a:t>
            </a:r>
          </a:p>
          <a:p>
            <a:pPr algn="r"/>
            <a:r>
              <a:rPr lang="en-GB" sz="1000" dirty="0">
                <a:latin typeface="Segoe UI Light" panose="020B0502040204020203" pitchFamily="34" charset="0"/>
                <a:cs typeface="Segoe UI Light" panose="020B0502040204020203" pitchFamily="34" charset="0"/>
              </a:rPr>
              <a:t>Urban Population %</a:t>
            </a:r>
          </a:p>
          <a:p>
            <a:pPr algn="r"/>
            <a:r>
              <a:rPr lang="en-GB" sz="1000" dirty="0">
                <a:latin typeface="Segoe UI Light" panose="020B0502040204020203" pitchFamily="34" charset="0"/>
                <a:cs typeface="Segoe UI Light" panose="020B0502040204020203" pitchFamily="34" charset="0"/>
              </a:rPr>
              <a:t>Automotive Mortality</a:t>
            </a:r>
          </a:p>
          <a:p>
            <a:pPr algn="r"/>
            <a:r>
              <a:rPr lang="en-GB" sz="1000" dirty="0">
                <a:latin typeface="Segoe UI Light" panose="020B0502040204020203" pitchFamily="34" charset="0"/>
                <a:cs typeface="Segoe UI Light" panose="020B0502040204020203" pitchFamily="34" charset="0"/>
              </a:rPr>
              <a:t>Birth Rate</a:t>
            </a:r>
          </a:p>
          <a:p>
            <a:pPr algn="r"/>
            <a:r>
              <a:rPr lang="en-GB" sz="1000" dirty="0">
                <a:latin typeface="Segoe UI Light" panose="020B0502040204020203" pitchFamily="34" charset="0"/>
                <a:cs typeface="Segoe UI Light" panose="020B0502040204020203" pitchFamily="34" charset="0"/>
              </a:rPr>
              <a:t>Entrepreneurship Cost</a:t>
            </a:r>
          </a:p>
          <a:p>
            <a:pPr algn="r"/>
            <a:r>
              <a:rPr lang="en-GB" sz="1000" dirty="0">
                <a:latin typeface="Segoe UI Light" panose="020B0502040204020203" pitchFamily="34" charset="0"/>
                <a:cs typeface="Segoe UI Light" panose="020B0502040204020203" pitchFamily="34" charset="0"/>
              </a:rPr>
              <a:t>Cellular Subscriber</a:t>
            </a:r>
          </a:p>
          <a:p>
            <a:pPr algn="r"/>
            <a:r>
              <a:rPr lang="en-GB" sz="1000" dirty="0">
                <a:latin typeface="Segoe UI Light" panose="020B0502040204020203" pitchFamily="34" charset="0"/>
                <a:cs typeface="Segoe UI Light" panose="020B0502040204020203" pitchFamily="34" charset="0"/>
              </a:rPr>
              <a:t>Family</a:t>
            </a:r>
          </a:p>
          <a:p>
            <a:pPr algn="r"/>
            <a:r>
              <a:rPr lang="en-GB" sz="1000" dirty="0">
                <a:latin typeface="Segoe UI Light" panose="020B0502040204020203" pitchFamily="34" charset="0"/>
                <a:cs typeface="Segoe UI Light" panose="020B0502040204020203" pitchFamily="34" charset="0"/>
              </a:rPr>
              <a:t>Obesity</a:t>
            </a:r>
          </a:p>
          <a:p>
            <a:pPr algn="r"/>
            <a:r>
              <a:rPr lang="en-GB" sz="1000" dirty="0">
                <a:latin typeface="Segoe UI Light" panose="020B0502040204020203" pitchFamily="34" charset="0"/>
                <a:cs typeface="Segoe UI Light" panose="020B0502040204020203" pitchFamily="34" charset="0"/>
              </a:rPr>
              <a:t>Population Growth Rate</a:t>
            </a:r>
          </a:p>
          <a:p>
            <a:pPr algn="r"/>
            <a:r>
              <a:rPr lang="en-GB" sz="1000" dirty="0">
                <a:latin typeface="Segoe UI Light" panose="020B0502040204020203" pitchFamily="34" charset="0"/>
                <a:cs typeface="Segoe UI Light" panose="020B0502040204020203" pitchFamily="34" charset="0"/>
              </a:rPr>
              <a:t>Infant Immunization Measles</a:t>
            </a:r>
          </a:p>
          <a:p>
            <a:pPr algn="r"/>
            <a:r>
              <a:rPr lang="en-GB" sz="1000" dirty="0">
                <a:latin typeface="Segoe UI Light" panose="020B0502040204020203" pitchFamily="34" charset="0"/>
                <a:cs typeface="Segoe UI Light" panose="020B0502040204020203" pitchFamily="34" charset="0"/>
              </a:rPr>
              <a:t>Trust Government (Corruption)</a:t>
            </a:r>
          </a:p>
          <a:p>
            <a:pPr algn="r"/>
            <a:r>
              <a:rPr lang="en-GB" sz="1000" dirty="0">
                <a:latin typeface="Segoe UI Light" panose="020B0502040204020203" pitchFamily="34" charset="0"/>
                <a:cs typeface="Segoe UI Light" panose="020B0502040204020203" pitchFamily="34" charset="0"/>
              </a:rPr>
              <a:t>Freedom</a:t>
            </a:r>
          </a:p>
          <a:p>
            <a:pPr algn="r"/>
            <a:r>
              <a:rPr lang="en-GB" sz="1000" dirty="0">
                <a:latin typeface="Segoe UI Light" panose="020B0502040204020203" pitchFamily="34" charset="0"/>
                <a:cs typeface="Segoe UI Light" panose="020B0502040204020203" pitchFamily="34" charset="0"/>
              </a:rPr>
              <a:t>Air Pollution</a:t>
            </a:r>
          </a:p>
          <a:p>
            <a:pPr algn="r"/>
            <a:r>
              <a:rPr lang="en-GB" sz="1000" dirty="0">
                <a:latin typeface="Segoe UI Light" panose="020B0502040204020203" pitchFamily="34" charset="0"/>
                <a:cs typeface="Segoe UI Light" panose="020B0502040204020203" pitchFamily="34" charset="0"/>
              </a:rPr>
              <a:t>HIV Disease</a:t>
            </a:r>
          </a:p>
          <a:p>
            <a:pPr algn="r"/>
            <a:r>
              <a:rPr lang="en-GB" sz="1000" dirty="0">
                <a:latin typeface="Segoe UI Light" panose="020B0502040204020203" pitchFamily="34" charset="0"/>
                <a:cs typeface="Segoe UI Light" panose="020B0502040204020203" pitchFamily="34" charset="0"/>
              </a:rPr>
              <a:t>Mental and Substance Disorder</a:t>
            </a:r>
          </a:p>
          <a:p>
            <a:pPr algn="r"/>
            <a:r>
              <a:rPr lang="en-GB" sz="1000" dirty="0">
                <a:latin typeface="Segoe UI Light" panose="020B0502040204020203" pitchFamily="34" charset="0"/>
                <a:cs typeface="Segoe UI Light" panose="020B0502040204020203" pitchFamily="34" charset="0"/>
              </a:rPr>
              <a:t>Alcohol Consumption</a:t>
            </a:r>
          </a:p>
          <a:p>
            <a:pPr algn="r"/>
            <a:r>
              <a:rPr lang="en-GB" sz="1000" dirty="0">
                <a:latin typeface="Segoe UI Light" panose="020B0502040204020203" pitchFamily="34" charset="0"/>
                <a:cs typeface="Segoe UI Light" panose="020B0502040204020203" pitchFamily="34" charset="0"/>
              </a:rPr>
              <a:t>Agricultural Land %</a:t>
            </a:r>
          </a:p>
          <a:p>
            <a:pPr algn="r"/>
            <a:r>
              <a:rPr lang="en-GB" sz="1000" dirty="0">
                <a:latin typeface="Segoe UI Light" panose="020B0502040204020203" pitchFamily="34" charset="0"/>
                <a:cs typeface="Segoe UI Light" panose="020B0502040204020203" pitchFamily="34" charset="0"/>
              </a:rPr>
              <a:t>Generosity</a:t>
            </a:r>
          </a:p>
          <a:p>
            <a:pPr algn="r"/>
            <a:r>
              <a:rPr lang="en-GB" sz="1000" dirty="0">
                <a:latin typeface="Segoe UI Light" panose="020B0502040204020203" pitchFamily="34" charset="0"/>
                <a:cs typeface="Segoe UI Light" panose="020B0502040204020203" pitchFamily="34" charset="0"/>
              </a:rPr>
              <a:t>Compulsory Education</a:t>
            </a:r>
          </a:p>
          <a:p>
            <a:pPr algn="r"/>
            <a:r>
              <a:rPr lang="en-GB" sz="1000" dirty="0">
                <a:latin typeface="Segoe UI Light" panose="020B0502040204020203" pitchFamily="34" charset="0"/>
                <a:cs typeface="Segoe UI Light" panose="020B0502040204020203" pitchFamily="34" charset="0"/>
              </a:rPr>
              <a:t>Forest Area Land %</a:t>
            </a:r>
          </a:p>
          <a:p>
            <a:pPr algn="r"/>
            <a:r>
              <a:rPr lang="en-GB" sz="1000" dirty="0">
                <a:latin typeface="Segoe UI Light" panose="020B0502040204020203" pitchFamily="34" charset="0"/>
                <a:cs typeface="Segoe UI Light" panose="020B0502040204020203" pitchFamily="34" charset="0"/>
              </a:rPr>
              <a:t>Total Population</a:t>
            </a:r>
          </a:p>
          <a:p>
            <a:pPr algn="r"/>
            <a:r>
              <a:rPr lang="en-GB" sz="1000" dirty="0">
                <a:latin typeface="Segoe UI Light" panose="020B0502040204020203" pitchFamily="34" charset="0"/>
                <a:cs typeface="Segoe UI Light" panose="020B0502040204020203" pitchFamily="34" charset="0"/>
              </a:rPr>
              <a:t>Suicide</a:t>
            </a:r>
          </a:p>
          <a:p>
            <a:pPr algn="r"/>
            <a:r>
              <a:rPr lang="en-GB" sz="1000" dirty="0">
                <a:latin typeface="Segoe UI Light" panose="020B0502040204020203" pitchFamily="34" charset="0"/>
                <a:cs typeface="Segoe UI Light" panose="020B0502040204020203" pitchFamily="34" charset="0"/>
              </a:rPr>
              <a:t>Legal Rights</a:t>
            </a:r>
          </a:p>
        </p:txBody>
      </p:sp>
      <p:sp>
        <p:nvSpPr>
          <p:cNvPr id="87" name="Textfeld 86">
            <a:extLst>
              <a:ext uri="{FF2B5EF4-FFF2-40B4-BE49-F238E27FC236}">
                <a16:creationId xmlns:a16="http://schemas.microsoft.com/office/drawing/2014/main" id="{832B9877-46F0-48C5-AFC9-33CEF009BE88}"/>
              </a:ext>
            </a:extLst>
          </p:cNvPr>
          <p:cNvSpPr txBox="1"/>
          <p:nvPr/>
        </p:nvSpPr>
        <p:spPr>
          <a:xfrm>
            <a:off x="12177273" y="12482934"/>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 Importance on Happiness Score</a:t>
            </a:r>
          </a:p>
        </p:txBody>
      </p:sp>
      <p:pic>
        <p:nvPicPr>
          <p:cNvPr id="63" name="Grafik 62">
            <a:extLst>
              <a:ext uri="{FF2B5EF4-FFF2-40B4-BE49-F238E27FC236}">
                <a16:creationId xmlns:a16="http://schemas.microsoft.com/office/drawing/2014/main" id="{D471C9B5-2D71-43DE-98A7-D6BD71AC98EE}"/>
              </a:ext>
            </a:extLst>
          </p:cNvPr>
          <p:cNvPicPr>
            <a:picLocks noChangeAspect="1"/>
          </p:cNvPicPr>
          <p:nvPr/>
        </p:nvPicPr>
        <p:blipFill rotWithShape="1">
          <a:blip r:embed="rId33">
            <a:extLst>
              <a:ext uri="{28A0092B-C50C-407E-A947-70E740481C1C}">
                <a14:useLocalDpi xmlns:a14="http://schemas.microsoft.com/office/drawing/2010/main" val="0"/>
              </a:ext>
            </a:extLst>
          </a:blip>
          <a:srcRect t="4443" b="-1"/>
          <a:stretch/>
        </p:blipFill>
        <p:spPr>
          <a:xfrm>
            <a:off x="18588516" y="12898382"/>
            <a:ext cx="5240503" cy="4262276"/>
          </a:xfrm>
          <a:prstGeom prst="rect">
            <a:avLst/>
          </a:prstGeom>
        </p:spPr>
      </p:pic>
      <p:cxnSp>
        <p:nvCxnSpPr>
          <p:cNvPr id="65" name="Gerader Verbinder 64">
            <a:extLst>
              <a:ext uri="{FF2B5EF4-FFF2-40B4-BE49-F238E27FC236}">
                <a16:creationId xmlns:a16="http://schemas.microsoft.com/office/drawing/2014/main" id="{462CA3B6-2D8E-4583-84AC-6633B4A23268}"/>
              </a:ext>
            </a:extLst>
          </p:cNvPr>
          <p:cNvCxnSpPr>
            <a:cxnSpLocks/>
          </p:cNvCxnSpPr>
          <p:nvPr/>
        </p:nvCxnSpPr>
        <p:spPr>
          <a:xfrm>
            <a:off x="18252475" y="12304022"/>
            <a:ext cx="1" cy="8259818"/>
          </a:xfrm>
          <a:prstGeom prst="line">
            <a:avLst/>
          </a:prstGeom>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41B86FA-2993-4E82-8A34-BAEF63DC6EF3}"/>
                  </a:ext>
                </a:extLst>
              </p:cNvPr>
              <p:cNvSpPr txBox="1"/>
              <p:nvPr/>
            </p:nvSpPr>
            <p:spPr>
              <a:xfrm>
                <a:off x="18693196" y="17699639"/>
                <a:ext cx="5171208" cy="29790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 </m:t>
                          </m:r>
                          <m:r>
                            <a:rPr lang="en-GB" i="1">
                              <a:latin typeface="Cambria Math" panose="02040503050406030204" pitchFamily="18" charset="0"/>
                            </a:rPr>
                            <m:t>𝑦</m:t>
                          </m:r>
                        </m:e>
                        <m:sub>
                          <m:r>
                            <a:rPr lang="en-GB" i="1">
                              <a:latin typeface="Cambria Math" panose="02040503050406030204" pitchFamily="18" charset="0"/>
                            </a:rPr>
                            <m:t>𝑖</m:t>
                          </m:r>
                          <m:r>
                            <a:rPr lang="fr-BE" i="1">
                              <a:latin typeface="Cambria Math" panose="02040503050406030204" pitchFamily="18" charset="0"/>
                            </a:rPr>
                            <m:t>  =  </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US" sz="1400" i="1">
                                  <a:latin typeface="Cambria Math" panose="02040503050406030204" pitchFamily="18" charset="0"/>
                                </a:rPr>
                                <m:t>𝛽</m:t>
                              </m:r>
                            </m:e>
                            <m:sub>
                              <m:r>
                                <a:rPr lang="en-US" sz="1400">
                                  <a:latin typeface="Cambria Math" panose="02040503050406030204" pitchFamily="18" charset="0"/>
                                </a:rPr>
                                <m:t>1</m:t>
                              </m:r>
                            </m:sub>
                          </m:sSub>
                          <m:r>
                            <a:rPr lang="en-US" sz="1400">
                              <a:latin typeface="Cambria Math" panose="02040503050406030204" pitchFamily="18" charset="0"/>
                            </a:rPr>
                            <m:t>+</m:t>
                          </m:r>
                          <m:sSub>
                            <m:sSubPr>
                              <m:ctrlPr>
                                <a:rPr lang="en-GB" sz="1400" i="1">
                                  <a:latin typeface="Cambria Math" panose="02040503050406030204" pitchFamily="18" charset="0"/>
                                </a:rPr>
                              </m:ctrlPr>
                            </m:sSubPr>
                            <m:e>
                              <m:r>
                                <a:rPr lang="en-US" sz="1400" i="1">
                                  <a:latin typeface="Cambria Math" panose="02040503050406030204" pitchFamily="18" charset="0"/>
                                </a:rPr>
                                <m:t>𝛽</m:t>
                              </m:r>
                            </m:e>
                            <m:sub>
                              <m:r>
                                <a:rPr lang="en-US" sz="1400">
                                  <a:latin typeface="Cambria Math" panose="02040503050406030204" pitchFamily="18" charset="0"/>
                                </a:rPr>
                                <m:t>2</m:t>
                              </m:r>
                            </m:sub>
                          </m:sSub>
                          <m:sSub>
                            <m:sSubPr>
                              <m:ctrlPr>
                                <a:rPr lang="en-GB"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r>
                                <a:rPr lang="en-US" sz="1400" i="1">
                                  <a:latin typeface="Cambria Math" panose="02040503050406030204" pitchFamily="18" charset="0"/>
                                </a:rPr>
                                <m:t>2</m:t>
                              </m:r>
                            </m:sub>
                          </m:sSub>
                          <m:r>
                            <a:rPr lang="fr-BE" sz="1400">
                              <a:latin typeface="Cambria Math" panose="02040503050406030204" pitchFamily="18" charset="0"/>
                            </a:rPr>
                            <m:t>+</m:t>
                          </m:r>
                          <m:sSub>
                            <m:sSubPr>
                              <m:ctrlPr>
                                <a:rPr lang="en-GB" sz="1400" i="1">
                                  <a:latin typeface="Cambria Math" panose="02040503050406030204" pitchFamily="18" charset="0"/>
                                </a:rPr>
                              </m:ctrlPr>
                            </m:sSubPr>
                            <m:e>
                              <m:r>
                                <a:rPr lang="en-US" sz="1400" i="1">
                                  <a:latin typeface="Cambria Math" panose="02040503050406030204" pitchFamily="18" charset="0"/>
                                </a:rPr>
                                <m:t>𝛽</m:t>
                              </m:r>
                            </m:e>
                            <m:sub>
                              <m:r>
                                <a:rPr lang="fr-BE" sz="1400">
                                  <a:latin typeface="Cambria Math" panose="02040503050406030204" pitchFamily="18" charset="0"/>
                                </a:rPr>
                                <m:t>3</m:t>
                              </m:r>
                            </m:sub>
                          </m:sSub>
                          <m:sSub>
                            <m:sSubPr>
                              <m:ctrlPr>
                                <a:rPr lang="en-GB"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r>
                                <a:rPr lang="fr-BE" sz="1400" i="1">
                                  <a:latin typeface="Cambria Math" panose="02040503050406030204" pitchFamily="18" charset="0"/>
                                </a:rPr>
                                <m:t>3</m:t>
                              </m:r>
                            </m:sub>
                          </m:sSub>
                          <m:r>
                            <a:rPr lang="en-US"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𝜀</m:t>
                              </m:r>
                            </m:e>
                            <m:sub>
                              <m:r>
                                <a:rPr lang="en-GB" sz="1400" i="1">
                                  <a:latin typeface="Cambria Math" panose="02040503050406030204" pitchFamily="18" charset="0"/>
                                </a:rPr>
                                <m:t>𝑖</m:t>
                              </m:r>
                            </m:sub>
                          </m:sSub>
                          <m:r>
                            <a:rPr lang="fr-BE" sz="1400">
                              <a:latin typeface="Cambria Math" panose="02040503050406030204" pitchFamily="18" charset="0"/>
                            </a:rPr>
                            <m:t>          </m:t>
                          </m:r>
                          <m:r>
                            <m:rPr>
                              <m:sty m:val="p"/>
                            </m:rPr>
                            <a:rPr lang="en-US" sz="1400">
                              <a:latin typeface="Cambria Math" panose="02040503050406030204" pitchFamily="18" charset="0"/>
                            </a:rPr>
                            <m:t>i</m:t>
                          </m:r>
                          <m:r>
                            <a:rPr lang="en-US" sz="1400">
                              <a:latin typeface="Cambria Math" panose="02040503050406030204" pitchFamily="18" charset="0"/>
                            </a:rPr>
                            <m:t>=1,2,…,</m:t>
                          </m:r>
                          <m:r>
                            <a:rPr lang="en-GB" sz="1400" b="0" i="1" smtClean="0">
                              <a:latin typeface="Cambria Math" panose="02040503050406030204" pitchFamily="18" charset="0"/>
                            </a:rPr>
                            <m:t>132</m:t>
                          </m:r>
                        </m:e>
                        <m:sub>
                          <m:r>
                            <a:rPr lang="en-GB" sz="1400" i="1">
                              <a:latin typeface="Cambria Math" panose="02040503050406030204" pitchFamily="18" charset="0"/>
                            </a:rPr>
                            <m:t> </m:t>
                          </m:r>
                        </m:sub>
                      </m:sSub>
                    </m:oMath>
                  </m:oMathPara>
                </a14:m>
                <a:endParaRPr lang="fr-BE" sz="1600" dirty="0"/>
              </a:p>
              <a:p>
                <a:endParaRPr lang="fr-BE" sz="1600" dirty="0"/>
              </a:p>
              <a:p>
                <a:r>
                  <a:rPr lang="en-GB" sz="1400" dirty="0">
                    <a:latin typeface="Segoe UI Light" panose="020B0502040204020203" pitchFamily="34" charset="0"/>
                    <a:cs typeface="Segoe UI Light" panose="020B0502040204020203" pitchFamily="34" charset="0"/>
                  </a:rPr>
                  <a:t>R-squared: 75% </a:t>
                </a:r>
              </a:p>
              <a:p>
                <a:r>
                  <a:rPr lang="en-GB" sz="1400" dirty="0">
                    <a:latin typeface="Segoe UI Light" panose="020B0502040204020203" pitchFamily="34" charset="0"/>
                    <a:cs typeface="Segoe UI Light" panose="020B0502040204020203" pitchFamily="34" charset="0"/>
                  </a:rPr>
                  <a:t>Significance: PC1 and PC2 are highly significant on Happiness Score. </a:t>
                </a:r>
              </a:p>
              <a:p>
                <a:br>
                  <a:rPr lang="en-GB" sz="1400" dirty="0">
                    <a:latin typeface="Segoe UI Light" panose="020B0502040204020203" pitchFamily="34" charset="0"/>
                    <a:cs typeface="Segoe UI Light" panose="020B0502040204020203" pitchFamily="34" charset="0"/>
                  </a:rPr>
                </a:br>
                <a:r>
                  <a:rPr lang="en-GB" sz="1400" dirty="0">
                    <a:latin typeface="Segoe UI Light" panose="020B0502040204020203" pitchFamily="34" charset="0"/>
                    <a:cs typeface="Segoe UI Light" panose="020B0502040204020203" pitchFamily="34" charset="0"/>
                  </a:rPr>
                  <a:t>Assumptions of the model:</a:t>
                </a:r>
              </a:p>
              <a:p>
                <a:pPr marL="742950" lvl="1" indent="-285750">
                  <a:buFont typeface="Wingdings" panose="05000000000000000000" pitchFamily="2" charset="2"/>
                  <a:buChar char="ü"/>
                </a:pPr>
                <a:r>
                  <a:rPr lang="en-GB" sz="1400" dirty="0">
                    <a:latin typeface="Segoe UI Light" panose="020B0502040204020203" pitchFamily="34" charset="0"/>
                    <a:cs typeface="Segoe UI Light" panose="020B0502040204020203" pitchFamily="34" charset="0"/>
                  </a:rPr>
                  <a:t>Linear in parameters</a:t>
                </a:r>
              </a:p>
              <a:p>
                <a:pPr marL="742950" lvl="1" indent="-285750">
                  <a:buFont typeface="Wingdings" panose="05000000000000000000" pitchFamily="2" charset="2"/>
                  <a:buChar char="ü"/>
                </a:pPr>
                <a:r>
                  <a:rPr lang="en-GB" sz="1400" dirty="0">
                    <a:latin typeface="Segoe UI Light" panose="020B0502040204020203" pitchFamily="34" charset="0"/>
                    <a:cs typeface="Segoe UI Light" panose="020B0502040204020203" pitchFamily="34" charset="0"/>
                  </a:rPr>
                  <a:t>No perfect collinearity</a:t>
                </a:r>
              </a:p>
              <a:p>
                <a:pPr marL="742950" lvl="1" indent="-285750">
                  <a:buFont typeface="Wingdings" panose="05000000000000000000" pitchFamily="2" charset="2"/>
                  <a:buChar char="ü"/>
                </a:pPr>
                <a:r>
                  <a:rPr lang="en-GB" sz="1400" dirty="0">
                    <a:latin typeface="Segoe UI Light" panose="020B0502040204020203" pitchFamily="34" charset="0"/>
                    <a:cs typeface="Segoe UI Light" panose="020B0502040204020203" pitchFamily="34" charset="0"/>
                  </a:rPr>
                  <a:t>Zero Conditional Mean</a:t>
                </a:r>
              </a:p>
              <a:p>
                <a:pPr marL="742950" lvl="1" indent="-285750">
                  <a:buFont typeface="Wingdings" panose="05000000000000000000" pitchFamily="2" charset="2"/>
                  <a:buChar char="ü"/>
                </a:pPr>
                <a:r>
                  <a:rPr lang="en-GB" sz="1400" dirty="0">
                    <a:latin typeface="Segoe UI Light" panose="020B0502040204020203" pitchFamily="34" charset="0"/>
                    <a:cs typeface="Segoe UI Light" panose="020B0502040204020203" pitchFamily="34" charset="0"/>
                  </a:rPr>
                  <a:t>Homoscedasticity</a:t>
                </a:r>
              </a:p>
              <a:p>
                <a:pPr marL="742950" lvl="1" indent="-285750">
                  <a:buFont typeface="Wingdings" panose="05000000000000000000" pitchFamily="2" charset="2"/>
                  <a:buChar char="ü"/>
                </a:pPr>
                <a:r>
                  <a:rPr lang="en-GB" sz="1400" dirty="0">
                    <a:latin typeface="Segoe UI Light" panose="020B0502040204020203" pitchFamily="34" charset="0"/>
                    <a:cs typeface="Segoe UI Light" panose="020B0502040204020203" pitchFamily="34" charset="0"/>
                  </a:rPr>
                  <a:t>No correlation of the errors</a:t>
                </a:r>
              </a:p>
              <a:p>
                <a:pPr marL="742950" lvl="1" indent="-285750">
                  <a:buFont typeface="Wingdings" panose="05000000000000000000" pitchFamily="2" charset="2"/>
                  <a:buChar char="ü"/>
                </a:pPr>
                <a:r>
                  <a:rPr lang="en-GB" sz="1400" dirty="0">
                    <a:latin typeface="Segoe UI Light" panose="020B0502040204020203" pitchFamily="34" charset="0"/>
                    <a:cs typeface="Segoe UI Light" panose="020B0502040204020203" pitchFamily="34" charset="0"/>
                  </a:rPr>
                  <a:t>Normality</a:t>
                </a:r>
              </a:p>
            </p:txBody>
          </p:sp>
        </mc:Choice>
        <mc:Fallback>
          <p:sp>
            <p:nvSpPr>
              <p:cNvPr id="7" name="TextBox 6">
                <a:extLst>
                  <a:ext uri="{FF2B5EF4-FFF2-40B4-BE49-F238E27FC236}">
                    <a16:creationId xmlns:a16="http://schemas.microsoft.com/office/drawing/2014/main" id="{341B86FA-2993-4E82-8A34-BAEF63DC6EF3}"/>
                  </a:ext>
                </a:extLst>
              </p:cNvPr>
              <p:cNvSpPr txBox="1">
                <a:spLocks noRot="1" noChangeAspect="1" noMove="1" noResize="1" noEditPoints="1" noAdjustHandles="1" noChangeArrowheads="1" noChangeShapeType="1" noTextEdit="1"/>
              </p:cNvSpPr>
              <p:nvPr/>
            </p:nvSpPr>
            <p:spPr>
              <a:xfrm>
                <a:off x="18693196" y="17699639"/>
                <a:ext cx="5171208" cy="2979085"/>
              </a:xfrm>
              <a:prstGeom prst="rect">
                <a:avLst/>
              </a:prstGeom>
              <a:blipFill>
                <a:blip r:embed="rId34"/>
                <a:stretch>
                  <a:fillRect l="-353" b="-1022"/>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960819CD-697B-427E-8630-9DC66BE674D3}"/>
              </a:ext>
            </a:extLst>
          </p:cNvPr>
          <p:cNvSpPr txBox="1"/>
          <p:nvPr/>
        </p:nvSpPr>
        <p:spPr>
          <a:xfrm>
            <a:off x="24570703" y="18895395"/>
            <a:ext cx="5017778" cy="369332"/>
          </a:xfrm>
          <a:prstGeom prst="rect">
            <a:avLst/>
          </a:prstGeom>
          <a:noFill/>
        </p:spPr>
        <p:txBody>
          <a:bodyPr wrap="square" rtlCol="0">
            <a:spAutoFit/>
          </a:bodyPr>
          <a:lstStyle/>
          <a:p>
            <a:pPr algn="ctr"/>
            <a:r>
              <a:rPr lang="en-GB" dirty="0">
                <a:latin typeface="Segoe UI Light" panose="020B0502040204020203" pitchFamily="34" charset="0"/>
                <a:cs typeface="Segoe UI Light" panose="020B0502040204020203" pitchFamily="34" charset="0"/>
              </a:rPr>
              <a:t>What is Happiness for you?</a:t>
            </a:r>
          </a:p>
        </p:txBody>
      </p:sp>
      <p:grpSp>
        <p:nvGrpSpPr>
          <p:cNvPr id="109" name="Gruppieren 108">
            <a:extLst>
              <a:ext uri="{FF2B5EF4-FFF2-40B4-BE49-F238E27FC236}">
                <a16:creationId xmlns:a16="http://schemas.microsoft.com/office/drawing/2014/main" id="{88A3B0B1-506C-4E23-9E35-02E65216527F}"/>
              </a:ext>
            </a:extLst>
          </p:cNvPr>
          <p:cNvGrpSpPr/>
          <p:nvPr/>
        </p:nvGrpSpPr>
        <p:grpSpPr>
          <a:xfrm>
            <a:off x="25777970" y="2661283"/>
            <a:ext cx="3323160" cy="2970044"/>
            <a:chOff x="6823474" y="5540934"/>
            <a:chExt cx="3323160" cy="2970044"/>
          </a:xfrm>
        </p:grpSpPr>
        <p:cxnSp>
          <p:nvCxnSpPr>
            <p:cNvPr id="110" name="Gerade Verbindung mit Pfeil 109">
              <a:extLst>
                <a:ext uri="{FF2B5EF4-FFF2-40B4-BE49-F238E27FC236}">
                  <a16:creationId xmlns:a16="http://schemas.microsoft.com/office/drawing/2014/main" id="{E965F1B9-4475-4141-ADBF-693C85E94C36}"/>
                </a:ext>
              </a:extLst>
            </p:cNvPr>
            <p:cNvCxnSpPr>
              <a:cxnSpLocks/>
              <a:endCxn id="111" idx="1"/>
            </p:cNvCxnSpPr>
            <p:nvPr/>
          </p:nvCxnSpPr>
          <p:spPr>
            <a:xfrm>
              <a:off x="8814816" y="5669280"/>
              <a:ext cx="930746" cy="737946"/>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11" name="Rechteck 110">
              <a:extLst>
                <a:ext uri="{FF2B5EF4-FFF2-40B4-BE49-F238E27FC236}">
                  <a16:creationId xmlns:a16="http://schemas.microsoft.com/office/drawing/2014/main" id="{E9A97EAD-1008-4131-A612-F0B00F26DBA1}"/>
                </a:ext>
              </a:extLst>
            </p:cNvPr>
            <p:cNvSpPr/>
            <p:nvPr/>
          </p:nvSpPr>
          <p:spPr>
            <a:xfrm>
              <a:off x="9745562" y="6284115"/>
              <a:ext cx="381836" cy="24622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GB" sz="1000" dirty="0">
                  <a:latin typeface="Segoe UI Light" panose="020B0502040204020203" pitchFamily="34" charset="0"/>
                  <a:cs typeface="Segoe UI Light" panose="020B0502040204020203" pitchFamily="34" charset="0"/>
                </a:rPr>
                <a:t>RC1</a:t>
              </a:r>
              <a:endParaRPr lang="en-GB" dirty="0"/>
            </a:p>
          </p:txBody>
        </p:sp>
        <p:cxnSp>
          <p:nvCxnSpPr>
            <p:cNvPr id="112" name="Gerade Verbindung mit Pfeil 111">
              <a:extLst>
                <a:ext uri="{FF2B5EF4-FFF2-40B4-BE49-F238E27FC236}">
                  <a16:creationId xmlns:a16="http://schemas.microsoft.com/office/drawing/2014/main" id="{3202475A-4EEE-47A8-B1A1-44F926F89AF1}"/>
                </a:ext>
              </a:extLst>
            </p:cNvPr>
            <p:cNvCxnSpPr>
              <a:cxnSpLocks/>
              <a:endCxn id="111" idx="1"/>
            </p:cNvCxnSpPr>
            <p:nvPr/>
          </p:nvCxnSpPr>
          <p:spPr>
            <a:xfrm>
              <a:off x="8814816" y="5823679"/>
              <a:ext cx="930746" cy="583547"/>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13" name="Gerade Verbindung mit Pfeil 112">
              <a:extLst>
                <a:ext uri="{FF2B5EF4-FFF2-40B4-BE49-F238E27FC236}">
                  <a16:creationId xmlns:a16="http://schemas.microsoft.com/office/drawing/2014/main" id="{BFD82FBD-AE7B-4FD5-A9C4-34116F5D9BBC}"/>
                </a:ext>
              </a:extLst>
            </p:cNvPr>
            <p:cNvCxnSpPr>
              <a:cxnSpLocks/>
              <a:endCxn id="111" idx="1"/>
            </p:cNvCxnSpPr>
            <p:nvPr/>
          </p:nvCxnSpPr>
          <p:spPr>
            <a:xfrm>
              <a:off x="8814816" y="5981075"/>
              <a:ext cx="930746" cy="426151"/>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114" name="Textfeld 113">
              <a:extLst>
                <a:ext uri="{FF2B5EF4-FFF2-40B4-BE49-F238E27FC236}">
                  <a16:creationId xmlns:a16="http://schemas.microsoft.com/office/drawing/2014/main" id="{B1742E5F-72E4-4047-BEFD-83E6B16DEF8C}"/>
                </a:ext>
              </a:extLst>
            </p:cNvPr>
            <p:cNvSpPr txBox="1"/>
            <p:nvPr/>
          </p:nvSpPr>
          <p:spPr>
            <a:xfrm>
              <a:off x="6823474" y="5540934"/>
              <a:ext cx="1991342" cy="2970044"/>
            </a:xfrm>
            <a:prstGeom prst="rect">
              <a:avLst/>
            </a:prstGeom>
            <a:noFill/>
          </p:spPr>
          <p:txBody>
            <a:bodyPr wrap="square" rtlCol="0">
              <a:spAutoFit/>
            </a:bodyPr>
            <a:lstStyle/>
            <a:p>
              <a:pPr algn="r"/>
              <a:r>
                <a:rPr lang="en-GB" sz="1100" dirty="0">
                  <a:latin typeface="Segoe UI Light" panose="020B0502040204020203" pitchFamily="34" charset="0"/>
                  <a:cs typeface="Segoe UI Light" panose="020B0502040204020203" pitchFamily="34" charset="0"/>
                </a:rPr>
                <a:t>Child Mortality</a:t>
              </a:r>
            </a:p>
            <a:p>
              <a:pPr algn="r"/>
              <a:r>
                <a:rPr lang="en-GB" sz="1100" dirty="0">
                  <a:latin typeface="Segoe UI Light" panose="020B0502040204020203" pitchFamily="34" charset="0"/>
                  <a:cs typeface="Segoe UI Light" panose="020B0502040204020203" pitchFamily="34" charset="0"/>
                </a:rPr>
                <a:t>Birth Rate</a:t>
              </a:r>
            </a:p>
            <a:p>
              <a:pPr algn="r"/>
              <a:r>
                <a:rPr lang="en-GB" sz="1100" dirty="0">
                  <a:latin typeface="Segoe UI Light" panose="020B0502040204020203" pitchFamily="34" charset="0"/>
                  <a:cs typeface="Segoe UI Light" panose="020B0502040204020203" pitchFamily="34" charset="0"/>
                </a:rPr>
                <a:t>Health Life Expectancy</a:t>
              </a:r>
            </a:p>
            <a:p>
              <a:pPr algn="r"/>
              <a:r>
                <a:rPr lang="en-GB" sz="1100" dirty="0">
                  <a:latin typeface="Segoe UI Light" panose="020B0502040204020203" pitchFamily="34" charset="0"/>
                  <a:cs typeface="Segoe UI Light" panose="020B0502040204020203" pitchFamily="34" charset="0"/>
                </a:rPr>
                <a:t>Automotive Mortality</a:t>
              </a:r>
            </a:p>
            <a:p>
              <a:pPr algn="r"/>
              <a:r>
                <a:rPr lang="en-GB" sz="1100" dirty="0">
                  <a:latin typeface="Segoe UI Light" panose="020B0502040204020203" pitchFamily="34" charset="0"/>
                  <a:cs typeface="Segoe UI Light" panose="020B0502040204020203" pitchFamily="34" charset="0"/>
                </a:rPr>
                <a:t>Electricity Access</a:t>
              </a:r>
            </a:p>
            <a:p>
              <a:pPr algn="r"/>
              <a:r>
                <a:rPr lang="en-GB" sz="1100" dirty="0">
                  <a:latin typeface="Segoe UI Light" panose="020B0502040204020203" pitchFamily="34" charset="0"/>
                  <a:cs typeface="Segoe UI Light" panose="020B0502040204020203" pitchFamily="34" charset="0"/>
                </a:rPr>
                <a:t>Clean Water</a:t>
              </a:r>
            </a:p>
            <a:p>
              <a:pPr algn="r"/>
              <a:r>
                <a:rPr lang="en-GB" sz="1100" dirty="0">
                  <a:latin typeface="Segoe UI Light" panose="020B0502040204020203" pitchFamily="34" charset="0"/>
                  <a:cs typeface="Segoe UI Light" panose="020B0502040204020203" pitchFamily="34" charset="0"/>
                </a:rPr>
                <a:t>Internet Usage</a:t>
              </a:r>
            </a:p>
            <a:p>
              <a:pPr algn="r"/>
              <a:r>
                <a:rPr lang="en-GB" sz="1100" dirty="0">
                  <a:latin typeface="Segoe UI Light" panose="020B0502040204020203" pitchFamily="34" charset="0"/>
                  <a:cs typeface="Segoe UI Light" panose="020B0502040204020203" pitchFamily="34" charset="0"/>
                </a:rPr>
                <a:t>Entrepreneurship Cost</a:t>
              </a:r>
            </a:p>
            <a:p>
              <a:pPr algn="r"/>
              <a:r>
                <a:rPr lang="en-GB" sz="1100" dirty="0">
                  <a:latin typeface="Segoe UI Light" panose="020B0502040204020203" pitchFamily="34" charset="0"/>
                  <a:cs typeface="Segoe UI Light" panose="020B0502040204020203" pitchFamily="34" charset="0"/>
                </a:rPr>
                <a:t>Economy GDP per Capita</a:t>
              </a:r>
            </a:p>
            <a:p>
              <a:pPr algn="r"/>
              <a:r>
                <a:rPr lang="en-GB" sz="1100" dirty="0">
                  <a:latin typeface="Segoe UI Light" panose="020B0502040204020203" pitchFamily="34" charset="0"/>
                  <a:cs typeface="Segoe UI Light" panose="020B0502040204020203" pitchFamily="34" charset="0"/>
                </a:rPr>
                <a:t>Air Pollution</a:t>
              </a:r>
            </a:p>
            <a:p>
              <a:pPr algn="r"/>
              <a:r>
                <a:rPr lang="en-GB" sz="1100" dirty="0">
                  <a:latin typeface="Segoe UI Light" panose="020B0502040204020203" pitchFamily="34" charset="0"/>
                  <a:cs typeface="Segoe UI Light" panose="020B0502040204020203" pitchFamily="34" charset="0"/>
                </a:rPr>
                <a:t>Family</a:t>
              </a:r>
            </a:p>
            <a:p>
              <a:pPr algn="r"/>
              <a:r>
                <a:rPr lang="en-GB" sz="1100" dirty="0">
                  <a:latin typeface="Segoe UI Light" panose="020B0502040204020203" pitchFamily="34" charset="0"/>
                  <a:cs typeface="Segoe UI Light" panose="020B0502040204020203" pitchFamily="34" charset="0"/>
                </a:rPr>
                <a:t>Infant Immunization Measles</a:t>
              </a:r>
            </a:p>
            <a:p>
              <a:pPr algn="r"/>
              <a:r>
                <a:rPr lang="en-GB" sz="1100" dirty="0">
                  <a:latin typeface="Segoe UI Light" panose="020B0502040204020203" pitchFamily="34" charset="0"/>
                  <a:cs typeface="Segoe UI Light" panose="020B0502040204020203" pitchFamily="34" charset="0"/>
                </a:rPr>
                <a:t>Obesity</a:t>
              </a:r>
            </a:p>
            <a:p>
              <a:pPr algn="r"/>
              <a:r>
                <a:rPr lang="en-GB" sz="1100" dirty="0">
                  <a:latin typeface="Segoe UI Light" panose="020B0502040204020203" pitchFamily="34" charset="0"/>
                  <a:cs typeface="Segoe UI Light" panose="020B0502040204020203" pitchFamily="34" charset="0"/>
                </a:rPr>
                <a:t>Urban Population</a:t>
              </a:r>
            </a:p>
            <a:p>
              <a:pPr algn="r"/>
              <a:r>
                <a:rPr lang="en-GB" sz="1100" dirty="0">
                  <a:latin typeface="Segoe UI Light" panose="020B0502040204020203" pitchFamily="34" charset="0"/>
                  <a:cs typeface="Segoe UI Light" panose="020B0502040204020203" pitchFamily="34" charset="0"/>
                </a:rPr>
                <a:t>Cellular Subscriber</a:t>
              </a:r>
            </a:p>
            <a:p>
              <a:pPr algn="r"/>
              <a:r>
                <a:rPr lang="en-GB" sz="1100" dirty="0">
                  <a:latin typeface="Segoe UI Light" panose="020B0502040204020203" pitchFamily="34" charset="0"/>
                  <a:cs typeface="Segoe UI Light" panose="020B0502040204020203" pitchFamily="34" charset="0"/>
                </a:rPr>
                <a:t>Freedom</a:t>
              </a:r>
            </a:p>
            <a:p>
              <a:pPr algn="r"/>
              <a:r>
                <a:rPr lang="en-GB" sz="1100" dirty="0">
                  <a:latin typeface="Segoe UI Light" panose="020B0502040204020203" pitchFamily="34" charset="0"/>
                  <a:cs typeface="Segoe UI Light" panose="020B0502040204020203" pitchFamily="34" charset="0"/>
                </a:rPr>
                <a:t>Trust Government (Corruption)</a:t>
              </a:r>
            </a:p>
          </p:txBody>
        </p:sp>
        <p:sp>
          <p:nvSpPr>
            <p:cNvPr id="115" name="Textfeld 114">
              <a:extLst>
                <a:ext uri="{FF2B5EF4-FFF2-40B4-BE49-F238E27FC236}">
                  <a16:creationId xmlns:a16="http://schemas.microsoft.com/office/drawing/2014/main" id="{FD70CD7A-58D6-44E2-980D-CF8E21E9330F}"/>
                </a:ext>
              </a:extLst>
            </p:cNvPr>
            <p:cNvSpPr txBox="1"/>
            <p:nvPr/>
          </p:nvSpPr>
          <p:spPr>
            <a:xfrm>
              <a:off x="8814816" y="5700569"/>
              <a:ext cx="381835" cy="200055"/>
            </a:xfrm>
            <a:prstGeom prst="rect">
              <a:avLst/>
            </a:prstGeom>
            <a:noFill/>
            <a:ln>
              <a:noFill/>
            </a:ln>
          </p:spPr>
          <p:txBody>
            <a:bodyPr wrap="square" rtlCol="0">
              <a:spAutoFit/>
            </a:bodyPr>
            <a:lstStyle/>
            <a:p>
              <a:r>
                <a:rPr lang="en-GB" sz="700" dirty="0">
                  <a:solidFill>
                    <a:srgbClr val="C00000"/>
                  </a:solidFill>
                </a:rPr>
                <a:t>-0.9</a:t>
              </a:r>
            </a:p>
          </p:txBody>
        </p:sp>
        <p:sp>
          <p:nvSpPr>
            <p:cNvPr id="116" name="Textfeld 115">
              <a:extLst>
                <a:ext uri="{FF2B5EF4-FFF2-40B4-BE49-F238E27FC236}">
                  <a16:creationId xmlns:a16="http://schemas.microsoft.com/office/drawing/2014/main" id="{F1D12411-D8CC-481B-AB71-274FCADE379D}"/>
                </a:ext>
              </a:extLst>
            </p:cNvPr>
            <p:cNvSpPr txBox="1"/>
            <p:nvPr/>
          </p:nvSpPr>
          <p:spPr>
            <a:xfrm>
              <a:off x="8814816" y="5822643"/>
              <a:ext cx="381835" cy="200055"/>
            </a:xfrm>
            <a:prstGeom prst="rect">
              <a:avLst/>
            </a:prstGeom>
            <a:noFill/>
            <a:ln>
              <a:noFill/>
            </a:ln>
          </p:spPr>
          <p:txBody>
            <a:bodyPr wrap="square" rtlCol="0">
              <a:spAutoFit/>
            </a:bodyPr>
            <a:lstStyle/>
            <a:p>
              <a:r>
                <a:rPr lang="en-GB" sz="700" dirty="0">
                  <a:solidFill>
                    <a:srgbClr val="C00000"/>
                  </a:solidFill>
                </a:rPr>
                <a:t>-0.8</a:t>
              </a:r>
            </a:p>
          </p:txBody>
        </p:sp>
        <p:sp>
          <p:nvSpPr>
            <p:cNvPr id="117" name="Textfeld 116">
              <a:extLst>
                <a:ext uri="{FF2B5EF4-FFF2-40B4-BE49-F238E27FC236}">
                  <a16:creationId xmlns:a16="http://schemas.microsoft.com/office/drawing/2014/main" id="{A8879E64-DF6F-4E0A-8E9D-64EE54EA2FB7}"/>
                </a:ext>
              </a:extLst>
            </p:cNvPr>
            <p:cNvSpPr txBox="1"/>
            <p:nvPr/>
          </p:nvSpPr>
          <p:spPr>
            <a:xfrm>
              <a:off x="8814815" y="5954995"/>
              <a:ext cx="381835" cy="200055"/>
            </a:xfrm>
            <a:prstGeom prst="rect">
              <a:avLst/>
            </a:prstGeom>
            <a:noFill/>
            <a:ln>
              <a:noFill/>
            </a:ln>
          </p:spPr>
          <p:txBody>
            <a:bodyPr wrap="square" rtlCol="0">
              <a:spAutoFit/>
            </a:bodyPr>
            <a:lstStyle/>
            <a:p>
              <a:r>
                <a:rPr lang="en-GB" sz="700" dirty="0"/>
                <a:t> 0.8</a:t>
              </a:r>
            </a:p>
          </p:txBody>
        </p:sp>
        <p:cxnSp>
          <p:nvCxnSpPr>
            <p:cNvPr id="118" name="Gerade Verbindung mit Pfeil 117">
              <a:extLst>
                <a:ext uri="{FF2B5EF4-FFF2-40B4-BE49-F238E27FC236}">
                  <a16:creationId xmlns:a16="http://schemas.microsoft.com/office/drawing/2014/main" id="{61350D4F-B9C3-4FB3-8B11-65D97838674A}"/>
                </a:ext>
              </a:extLst>
            </p:cNvPr>
            <p:cNvCxnSpPr>
              <a:cxnSpLocks/>
              <a:endCxn id="111" idx="1"/>
            </p:cNvCxnSpPr>
            <p:nvPr/>
          </p:nvCxnSpPr>
          <p:spPr>
            <a:xfrm>
              <a:off x="8814814" y="6177008"/>
              <a:ext cx="930748" cy="230218"/>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19" name="Gerade Verbindung mit Pfeil 118">
              <a:extLst>
                <a:ext uri="{FF2B5EF4-FFF2-40B4-BE49-F238E27FC236}">
                  <a16:creationId xmlns:a16="http://schemas.microsoft.com/office/drawing/2014/main" id="{0B88BAC3-A2A6-4AFB-A20D-6F0B6166DF24}"/>
                </a:ext>
              </a:extLst>
            </p:cNvPr>
            <p:cNvCxnSpPr>
              <a:cxnSpLocks/>
              <a:endCxn id="111" idx="1"/>
            </p:cNvCxnSpPr>
            <p:nvPr/>
          </p:nvCxnSpPr>
          <p:spPr>
            <a:xfrm>
              <a:off x="8814813" y="6308413"/>
              <a:ext cx="930749" cy="98813"/>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20" name="Gerade Verbindung mit Pfeil 119">
              <a:extLst>
                <a:ext uri="{FF2B5EF4-FFF2-40B4-BE49-F238E27FC236}">
                  <a16:creationId xmlns:a16="http://schemas.microsoft.com/office/drawing/2014/main" id="{B3C5F836-3193-48C0-8AE9-DE97542C6FA6}"/>
                </a:ext>
              </a:extLst>
            </p:cNvPr>
            <p:cNvCxnSpPr>
              <a:cxnSpLocks/>
              <a:endCxn id="111" idx="1"/>
            </p:cNvCxnSpPr>
            <p:nvPr/>
          </p:nvCxnSpPr>
          <p:spPr>
            <a:xfrm flipV="1">
              <a:off x="8814813" y="6407226"/>
              <a:ext cx="930749" cy="100206"/>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21" name="Gerade Verbindung mit Pfeil 120">
              <a:extLst>
                <a:ext uri="{FF2B5EF4-FFF2-40B4-BE49-F238E27FC236}">
                  <a16:creationId xmlns:a16="http://schemas.microsoft.com/office/drawing/2014/main" id="{21799AA7-11BE-4284-961C-BA01A19FF720}"/>
                </a:ext>
              </a:extLst>
            </p:cNvPr>
            <p:cNvCxnSpPr>
              <a:cxnSpLocks/>
              <a:endCxn id="111" idx="1"/>
            </p:cNvCxnSpPr>
            <p:nvPr/>
          </p:nvCxnSpPr>
          <p:spPr>
            <a:xfrm flipV="1">
              <a:off x="8814813" y="6407226"/>
              <a:ext cx="930749" cy="285716"/>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22" name="Gerade Verbindung mit Pfeil 121">
              <a:extLst>
                <a:ext uri="{FF2B5EF4-FFF2-40B4-BE49-F238E27FC236}">
                  <a16:creationId xmlns:a16="http://schemas.microsoft.com/office/drawing/2014/main" id="{2F71E4DE-C0F5-458C-AC22-AF84D8673D6F}"/>
                </a:ext>
              </a:extLst>
            </p:cNvPr>
            <p:cNvCxnSpPr>
              <a:cxnSpLocks/>
              <a:endCxn id="111" idx="1"/>
            </p:cNvCxnSpPr>
            <p:nvPr/>
          </p:nvCxnSpPr>
          <p:spPr>
            <a:xfrm flipV="1">
              <a:off x="8814812" y="6407226"/>
              <a:ext cx="930750" cy="426150"/>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23" name="Gerade Verbindung mit Pfeil 122">
              <a:extLst>
                <a:ext uri="{FF2B5EF4-FFF2-40B4-BE49-F238E27FC236}">
                  <a16:creationId xmlns:a16="http://schemas.microsoft.com/office/drawing/2014/main" id="{BF854EE4-5FC5-4ADB-BD7F-37C8E2C00F28}"/>
                </a:ext>
              </a:extLst>
            </p:cNvPr>
            <p:cNvCxnSpPr>
              <a:cxnSpLocks/>
              <a:endCxn id="111" idx="1"/>
            </p:cNvCxnSpPr>
            <p:nvPr/>
          </p:nvCxnSpPr>
          <p:spPr>
            <a:xfrm flipV="1">
              <a:off x="8814811" y="6407226"/>
              <a:ext cx="930751" cy="762244"/>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27" name="Gerade Verbindung mit Pfeil 126">
              <a:extLst>
                <a:ext uri="{FF2B5EF4-FFF2-40B4-BE49-F238E27FC236}">
                  <a16:creationId xmlns:a16="http://schemas.microsoft.com/office/drawing/2014/main" id="{B0DD4883-EA1A-458C-9BD5-B6B0FB815FF1}"/>
                </a:ext>
              </a:extLst>
            </p:cNvPr>
            <p:cNvCxnSpPr>
              <a:cxnSpLocks/>
              <a:stCxn id="114" idx="3"/>
              <a:endCxn id="111" idx="1"/>
            </p:cNvCxnSpPr>
            <p:nvPr/>
          </p:nvCxnSpPr>
          <p:spPr>
            <a:xfrm flipV="1">
              <a:off x="8814816" y="6407226"/>
              <a:ext cx="930746" cy="618730"/>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28" name="Gerade Verbindung mit Pfeil 127">
              <a:extLst>
                <a:ext uri="{FF2B5EF4-FFF2-40B4-BE49-F238E27FC236}">
                  <a16:creationId xmlns:a16="http://schemas.microsoft.com/office/drawing/2014/main" id="{E3E64964-259F-432E-9C61-EB7AB7CD93B7}"/>
                </a:ext>
              </a:extLst>
            </p:cNvPr>
            <p:cNvCxnSpPr>
              <a:cxnSpLocks/>
              <a:endCxn id="111" idx="1"/>
            </p:cNvCxnSpPr>
            <p:nvPr/>
          </p:nvCxnSpPr>
          <p:spPr>
            <a:xfrm flipV="1">
              <a:off x="8814810" y="6407226"/>
              <a:ext cx="930752" cy="932752"/>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137" name="Textfeld 136">
              <a:extLst>
                <a:ext uri="{FF2B5EF4-FFF2-40B4-BE49-F238E27FC236}">
                  <a16:creationId xmlns:a16="http://schemas.microsoft.com/office/drawing/2014/main" id="{7E79440F-8A85-434E-B8A9-FB0B47975C78}"/>
                </a:ext>
              </a:extLst>
            </p:cNvPr>
            <p:cNvSpPr txBox="1"/>
            <p:nvPr/>
          </p:nvSpPr>
          <p:spPr>
            <a:xfrm>
              <a:off x="8814815" y="6103149"/>
              <a:ext cx="381835" cy="200055"/>
            </a:xfrm>
            <a:prstGeom prst="rect">
              <a:avLst/>
            </a:prstGeom>
            <a:noFill/>
            <a:ln>
              <a:noFill/>
            </a:ln>
          </p:spPr>
          <p:txBody>
            <a:bodyPr wrap="square" rtlCol="0">
              <a:spAutoFit/>
            </a:bodyPr>
            <a:lstStyle/>
            <a:p>
              <a:r>
                <a:rPr lang="en-GB" sz="700" dirty="0">
                  <a:solidFill>
                    <a:srgbClr val="C00000"/>
                  </a:solidFill>
                </a:rPr>
                <a:t>-0.8</a:t>
              </a:r>
            </a:p>
          </p:txBody>
        </p:sp>
        <p:sp>
          <p:nvSpPr>
            <p:cNvPr id="138" name="Textfeld 137">
              <a:extLst>
                <a:ext uri="{FF2B5EF4-FFF2-40B4-BE49-F238E27FC236}">
                  <a16:creationId xmlns:a16="http://schemas.microsoft.com/office/drawing/2014/main" id="{421B6858-0010-4012-872C-F5EE1E0B87B8}"/>
                </a:ext>
              </a:extLst>
            </p:cNvPr>
            <p:cNvSpPr txBox="1"/>
            <p:nvPr/>
          </p:nvSpPr>
          <p:spPr>
            <a:xfrm>
              <a:off x="8814809" y="6228909"/>
              <a:ext cx="381835" cy="200055"/>
            </a:xfrm>
            <a:prstGeom prst="rect">
              <a:avLst/>
            </a:prstGeom>
            <a:noFill/>
            <a:ln>
              <a:noFill/>
            </a:ln>
          </p:spPr>
          <p:txBody>
            <a:bodyPr wrap="square" rtlCol="0">
              <a:spAutoFit/>
            </a:bodyPr>
            <a:lstStyle/>
            <a:p>
              <a:r>
                <a:rPr lang="en-GB" sz="700" dirty="0"/>
                <a:t> 0.8</a:t>
              </a:r>
            </a:p>
          </p:txBody>
        </p:sp>
        <p:sp>
          <p:nvSpPr>
            <p:cNvPr id="139" name="Textfeld 138">
              <a:extLst>
                <a:ext uri="{FF2B5EF4-FFF2-40B4-BE49-F238E27FC236}">
                  <a16:creationId xmlns:a16="http://schemas.microsoft.com/office/drawing/2014/main" id="{9674EE78-D368-4554-8B16-BC13C6D6DE11}"/>
                </a:ext>
              </a:extLst>
            </p:cNvPr>
            <p:cNvSpPr txBox="1"/>
            <p:nvPr/>
          </p:nvSpPr>
          <p:spPr>
            <a:xfrm>
              <a:off x="8814809" y="6392453"/>
              <a:ext cx="381835" cy="200055"/>
            </a:xfrm>
            <a:prstGeom prst="rect">
              <a:avLst/>
            </a:prstGeom>
            <a:noFill/>
            <a:ln>
              <a:noFill/>
            </a:ln>
          </p:spPr>
          <p:txBody>
            <a:bodyPr wrap="square" rtlCol="0">
              <a:spAutoFit/>
            </a:bodyPr>
            <a:lstStyle/>
            <a:p>
              <a:r>
                <a:rPr lang="en-GB" sz="700" dirty="0"/>
                <a:t>-0.8</a:t>
              </a:r>
            </a:p>
          </p:txBody>
        </p:sp>
        <p:sp>
          <p:nvSpPr>
            <p:cNvPr id="143" name="Textfeld 142">
              <a:extLst>
                <a:ext uri="{FF2B5EF4-FFF2-40B4-BE49-F238E27FC236}">
                  <a16:creationId xmlns:a16="http://schemas.microsoft.com/office/drawing/2014/main" id="{A6F2F6E8-B729-4853-8BB1-A8E79C1D4A34}"/>
                </a:ext>
              </a:extLst>
            </p:cNvPr>
            <p:cNvSpPr txBox="1"/>
            <p:nvPr/>
          </p:nvSpPr>
          <p:spPr>
            <a:xfrm>
              <a:off x="8814809" y="6531461"/>
              <a:ext cx="381835" cy="200055"/>
            </a:xfrm>
            <a:prstGeom prst="rect">
              <a:avLst/>
            </a:prstGeom>
            <a:noFill/>
            <a:ln>
              <a:noFill/>
            </a:ln>
          </p:spPr>
          <p:txBody>
            <a:bodyPr wrap="square" rtlCol="0">
              <a:spAutoFit/>
            </a:bodyPr>
            <a:lstStyle/>
            <a:p>
              <a:r>
                <a:rPr lang="en-GB" sz="700" dirty="0"/>
                <a:t> 0.7</a:t>
              </a:r>
            </a:p>
          </p:txBody>
        </p:sp>
        <p:sp>
          <p:nvSpPr>
            <p:cNvPr id="146" name="Textfeld 145">
              <a:extLst>
                <a:ext uri="{FF2B5EF4-FFF2-40B4-BE49-F238E27FC236}">
                  <a16:creationId xmlns:a16="http://schemas.microsoft.com/office/drawing/2014/main" id="{BA5321F8-1087-458D-8623-A8FFB8944225}"/>
                </a:ext>
              </a:extLst>
            </p:cNvPr>
            <p:cNvSpPr txBox="1"/>
            <p:nvPr/>
          </p:nvSpPr>
          <p:spPr>
            <a:xfrm>
              <a:off x="8814808" y="6650410"/>
              <a:ext cx="381835" cy="200055"/>
            </a:xfrm>
            <a:prstGeom prst="rect">
              <a:avLst/>
            </a:prstGeom>
            <a:noFill/>
            <a:ln>
              <a:noFill/>
            </a:ln>
          </p:spPr>
          <p:txBody>
            <a:bodyPr wrap="square" rtlCol="0">
              <a:spAutoFit/>
            </a:bodyPr>
            <a:lstStyle/>
            <a:p>
              <a:r>
                <a:rPr lang="en-GB" sz="700" dirty="0">
                  <a:solidFill>
                    <a:srgbClr val="C00000"/>
                  </a:solidFill>
                </a:rPr>
                <a:t>-0.7</a:t>
              </a:r>
            </a:p>
          </p:txBody>
        </p:sp>
        <p:sp>
          <p:nvSpPr>
            <p:cNvPr id="150" name="Textfeld 149">
              <a:extLst>
                <a:ext uri="{FF2B5EF4-FFF2-40B4-BE49-F238E27FC236}">
                  <a16:creationId xmlns:a16="http://schemas.microsoft.com/office/drawing/2014/main" id="{D831C32B-0512-4DCD-B569-D2A84687244F}"/>
                </a:ext>
              </a:extLst>
            </p:cNvPr>
            <p:cNvSpPr txBox="1"/>
            <p:nvPr/>
          </p:nvSpPr>
          <p:spPr>
            <a:xfrm>
              <a:off x="8814807" y="6800457"/>
              <a:ext cx="381835" cy="200055"/>
            </a:xfrm>
            <a:prstGeom prst="rect">
              <a:avLst/>
            </a:prstGeom>
            <a:noFill/>
            <a:ln>
              <a:noFill/>
            </a:ln>
          </p:spPr>
          <p:txBody>
            <a:bodyPr wrap="square" rtlCol="0">
              <a:spAutoFit/>
            </a:bodyPr>
            <a:lstStyle/>
            <a:p>
              <a:r>
                <a:rPr lang="en-GB" sz="700" dirty="0"/>
                <a:t> 0.7</a:t>
              </a:r>
            </a:p>
          </p:txBody>
        </p:sp>
        <p:sp>
          <p:nvSpPr>
            <p:cNvPr id="151" name="Textfeld 150">
              <a:extLst>
                <a:ext uri="{FF2B5EF4-FFF2-40B4-BE49-F238E27FC236}">
                  <a16:creationId xmlns:a16="http://schemas.microsoft.com/office/drawing/2014/main" id="{0A1C87FC-F4CD-423B-B649-234A70B15E33}"/>
                </a:ext>
              </a:extLst>
            </p:cNvPr>
            <p:cNvSpPr txBox="1"/>
            <p:nvPr/>
          </p:nvSpPr>
          <p:spPr>
            <a:xfrm>
              <a:off x="8810783" y="7092820"/>
              <a:ext cx="381835" cy="200055"/>
            </a:xfrm>
            <a:prstGeom prst="rect">
              <a:avLst/>
            </a:prstGeom>
            <a:noFill/>
            <a:ln>
              <a:noFill/>
            </a:ln>
          </p:spPr>
          <p:txBody>
            <a:bodyPr wrap="square" rtlCol="0">
              <a:spAutoFit/>
            </a:bodyPr>
            <a:lstStyle/>
            <a:p>
              <a:r>
                <a:rPr lang="en-GB" sz="700" dirty="0"/>
                <a:t> 0.6</a:t>
              </a:r>
            </a:p>
          </p:txBody>
        </p:sp>
        <p:sp>
          <p:nvSpPr>
            <p:cNvPr id="152" name="Textfeld 151">
              <a:extLst>
                <a:ext uri="{FF2B5EF4-FFF2-40B4-BE49-F238E27FC236}">
                  <a16:creationId xmlns:a16="http://schemas.microsoft.com/office/drawing/2014/main" id="{2D45F578-2CF2-47A7-9F25-9F5084ABBFFA}"/>
                </a:ext>
              </a:extLst>
            </p:cNvPr>
            <p:cNvSpPr txBox="1"/>
            <p:nvPr/>
          </p:nvSpPr>
          <p:spPr>
            <a:xfrm>
              <a:off x="8810782" y="6943153"/>
              <a:ext cx="381835" cy="200055"/>
            </a:xfrm>
            <a:prstGeom prst="rect">
              <a:avLst/>
            </a:prstGeom>
            <a:noFill/>
            <a:ln>
              <a:noFill/>
            </a:ln>
          </p:spPr>
          <p:txBody>
            <a:bodyPr wrap="square" rtlCol="0">
              <a:spAutoFit/>
            </a:bodyPr>
            <a:lstStyle/>
            <a:p>
              <a:r>
                <a:rPr lang="en-GB" sz="700" dirty="0">
                  <a:solidFill>
                    <a:srgbClr val="C00000"/>
                  </a:solidFill>
                </a:rPr>
                <a:t>-0.6</a:t>
              </a:r>
            </a:p>
          </p:txBody>
        </p:sp>
        <p:sp>
          <p:nvSpPr>
            <p:cNvPr id="153" name="Rechteck 152">
              <a:extLst>
                <a:ext uri="{FF2B5EF4-FFF2-40B4-BE49-F238E27FC236}">
                  <a16:creationId xmlns:a16="http://schemas.microsoft.com/office/drawing/2014/main" id="{EAEDF553-08E5-490C-BCD6-B6B799F079EC}"/>
                </a:ext>
              </a:extLst>
            </p:cNvPr>
            <p:cNvSpPr/>
            <p:nvPr/>
          </p:nvSpPr>
          <p:spPr>
            <a:xfrm>
              <a:off x="9745562" y="7711471"/>
              <a:ext cx="401072" cy="24622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GB" sz="1000" dirty="0">
                  <a:latin typeface="Segoe UI Light" panose="020B0502040204020203" pitchFamily="34" charset="0"/>
                  <a:cs typeface="Segoe UI Light" panose="020B0502040204020203" pitchFamily="34" charset="0"/>
                </a:rPr>
                <a:t>RC2</a:t>
              </a:r>
              <a:endParaRPr lang="en-GB" dirty="0"/>
            </a:p>
          </p:txBody>
        </p:sp>
        <p:cxnSp>
          <p:nvCxnSpPr>
            <p:cNvPr id="154" name="Gerade Verbindung mit Pfeil 153">
              <a:extLst>
                <a:ext uri="{FF2B5EF4-FFF2-40B4-BE49-F238E27FC236}">
                  <a16:creationId xmlns:a16="http://schemas.microsoft.com/office/drawing/2014/main" id="{A60B1FC0-C114-4EE7-B7D5-EA30A1D6C9D2}"/>
                </a:ext>
              </a:extLst>
            </p:cNvPr>
            <p:cNvCxnSpPr>
              <a:cxnSpLocks/>
              <a:endCxn id="111" idx="1"/>
            </p:cNvCxnSpPr>
            <p:nvPr/>
          </p:nvCxnSpPr>
          <p:spPr>
            <a:xfrm flipV="1">
              <a:off x="8810782" y="6407226"/>
              <a:ext cx="934780" cy="1102050"/>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55" name="Gerade Verbindung mit Pfeil 154">
              <a:extLst>
                <a:ext uri="{FF2B5EF4-FFF2-40B4-BE49-F238E27FC236}">
                  <a16:creationId xmlns:a16="http://schemas.microsoft.com/office/drawing/2014/main" id="{A8B319BC-C916-4970-94E1-4BCCEC99D76B}"/>
                </a:ext>
              </a:extLst>
            </p:cNvPr>
            <p:cNvCxnSpPr>
              <a:cxnSpLocks/>
              <a:endCxn id="153" idx="1"/>
            </p:cNvCxnSpPr>
            <p:nvPr/>
          </p:nvCxnSpPr>
          <p:spPr>
            <a:xfrm>
              <a:off x="8810781" y="7673690"/>
              <a:ext cx="934781" cy="160892"/>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56" name="Gerade Verbindung mit Pfeil 155">
              <a:extLst>
                <a:ext uri="{FF2B5EF4-FFF2-40B4-BE49-F238E27FC236}">
                  <a16:creationId xmlns:a16="http://schemas.microsoft.com/office/drawing/2014/main" id="{0D76F69C-8216-4296-AFAC-3141A5F16EEA}"/>
                </a:ext>
              </a:extLst>
            </p:cNvPr>
            <p:cNvCxnSpPr>
              <a:cxnSpLocks/>
              <a:endCxn id="153" idx="1"/>
            </p:cNvCxnSpPr>
            <p:nvPr/>
          </p:nvCxnSpPr>
          <p:spPr>
            <a:xfrm flipV="1">
              <a:off x="8810781" y="7834582"/>
              <a:ext cx="934781" cy="4082"/>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157" name="Textfeld 156">
              <a:extLst>
                <a:ext uri="{FF2B5EF4-FFF2-40B4-BE49-F238E27FC236}">
                  <a16:creationId xmlns:a16="http://schemas.microsoft.com/office/drawing/2014/main" id="{DB21813C-31BB-4924-9361-0A06980A1A13}"/>
                </a:ext>
              </a:extLst>
            </p:cNvPr>
            <p:cNvSpPr txBox="1"/>
            <p:nvPr/>
          </p:nvSpPr>
          <p:spPr>
            <a:xfrm>
              <a:off x="8810781" y="7245378"/>
              <a:ext cx="381835" cy="200055"/>
            </a:xfrm>
            <a:prstGeom prst="rect">
              <a:avLst/>
            </a:prstGeom>
            <a:noFill/>
            <a:ln>
              <a:noFill/>
            </a:ln>
          </p:spPr>
          <p:txBody>
            <a:bodyPr wrap="square" rtlCol="0">
              <a:spAutoFit/>
            </a:bodyPr>
            <a:lstStyle/>
            <a:p>
              <a:r>
                <a:rPr lang="en-GB" sz="700" dirty="0"/>
                <a:t> 0.4</a:t>
              </a:r>
            </a:p>
          </p:txBody>
        </p:sp>
        <p:cxnSp>
          <p:nvCxnSpPr>
            <p:cNvPr id="158" name="Gerade Verbindung mit Pfeil 157">
              <a:extLst>
                <a:ext uri="{FF2B5EF4-FFF2-40B4-BE49-F238E27FC236}">
                  <a16:creationId xmlns:a16="http://schemas.microsoft.com/office/drawing/2014/main" id="{D441A91B-23CE-48A7-9333-8C59E8FBCEEC}"/>
                </a:ext>
              </a:extLst>
            </p:cNvPr>
            <p:cNvCxnSpPr>
              <a:cxnSpLocks/>
              <a:endCxn id="153" idx="1"/>
            </p:cNvCxnSpPr>
            <p:nvPr/>
          </p:nvCxnSpPr>
          <p:spPr>
            <a:xfrm flipV="1">
              <a:off x="8810781" y="7834582"/>
              <a:ext cx="934781" cy="179930"/>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159" name="Textfeld 158">
              <a:extLst>
                <a:ext uri="{FF2B5EF4-FFF2-40B4-BE49-F238E27FC236}">
                  <a16:creationId xmlns:a16="http://schemas.microsoft.com/office/drawing/2014/main" id="{0F12810A-FFB8-49F7-A7E5-B89F057D045F}"/>
                </a:ext>
              </a:extLst>
            </p:cNvPr>
            <p:cNvSpPr txBox="1"/>
            <p:nvPr/>
          </p:nvSpPr>
          <p:spPr>
            <a:xfrm>
              <a:off x="8810780" y="7597760"/>
              <a:ext cx="381835" cy="200055"/>
            </a:xfrm>
            <a:prstGeom prst="rect">
              <a:avLst/>
            </a:prstGeom>
            <a:noFill/>
            <a:ln>
              <a:noFill/>
            </a:ln>
          </p:spPr>
          <p:txBody>
            <a:bodyPr wrap="square" rtlCol="0">
              <a:spAutoFit/>
            </a:bodyPr>
            <a:lstStyle/>
            <a:p>
              <a:r>
                <a:rPr lang="en-GB" sz="700" dirty="0"/>
                <a:t> 0.8</a:t>
              </a:r>
            </a:p>
          </p:txBody>
        </p:sp>
        <p:sp>
          <p:nvSpPr>
            <p:cNvPr id="160" name="Textfeld 159">
              <a:extLst>
                <a:ext uri="{FF2B5EF4-FFF2-40B4-BE49-F238E27FC236}">
                  <a16:creationId xmlns:a16="http://schemas.microsoft.com/office/drawing/2014/main" id="{6E48A47D-3402-4660-B7D0-1B18A246795C}"/>
                </a:ext>
              </a:extLst>
            </p:cNvPr>
            <p:cNvSpPr txBox="1"/>
            <p:nvPr/>
          </p:nvSpPr>
          <p:spPr>
            <a:xfrm>
              <a:off x="8810780" y="7737171"/>
              <a:ext cx="381835" cy="200055"/>
            </a:xfrm>
            <a:prstGeom prst="rect">
              <a:avLst/>
            </a:prstGeom>
            <a:noFill/>
            <a:ln>
              <a:noFill/>
            </a:ln>
          </p:spPr>
          <p:txBody>
            <a:bodyPr wrap="square" rtlCol="0">
              <a:spAutoFit/>
            </a:bodyPr>
            <a:lstStyle/>
            <a:p>
              <a:r>
                <a:rPr lang="en-GB" sz="700" dirty="0"/>
                <a:t> 0.7</a:t>
              </a:r>
            </a:p>
          </p:txBody>
        </p:sp>
        <p:sp>
          <p:nvSpPr>
            <p:cNvPr id="161" name="Textfeld 160">
              <a:extLst>
                <a:ext uri="{FF2B5EF4-FFF2-40B4-BE49-F238E27FC236}">
                  <a16:creationId xmlns:a16="http://schemas.microsoft.com/office/drawing/2014/main" id="{38E956F3-5E74-4C61-93F3-445FD05FD966}"/>
                </a:ext>
              </a:extLst>
            </p:cNvPr>
            <p:cNvSpPr txBox="1"/>
            <p:nvPr/>
          </p:nvSpPr>
          <p:spPr>
            <a:xfrm>
              <a:off x="8810780" y="7889942"/>
              <a:ext cx="381835" cy="200055"/>
            </a:xfrm>
            <a:prstGeom prst="rect">
              <a:avLst/>
            </a:prstGeom>
            <a:noFill/>
            <a:ln>
              <a:noFill/>
            </a:ln>
          </p:spPr>
          <p:txBody>
            <a:bodyPr wrap="square" rtlCol="0">
              <a:spAutoFit/>
            </a:bodyPr>
            <a:lstStyle/>
            <a:p>
              <a:r>
                <a:rPr lang="en-GB" sz="700" dirty="0"/>
                <a:t> 0.7</a:t>
              </a:r>
            </a:p>
          </p:txBody>
        </p:sp>
        <p:sp>
          <p:nvSpPr>
            <p:cNvPr id="162" name="Rechteck 161">
              <a:extLst>
                <a:ext uri="{FF2B5EF4-FFF2-40B4-BE49-F238E27FC236}">
                  <a16:creationId xmlns:a16="http://schemas.microsoft.com/office/drawing/2014/main" id="{391FA96C-EB88-44E0-99AA-52626D45D9DF}"/>
                </a:ext>
              </a:extLst>
            </p:cNvPr>
            <p:cNvSpPr/>
            <p:nvPr/>
          </p:nvSpPr>
          <p:spPr>
            <a:xfrm>
              <a:off x="9745562" y="8118584"/>
              <a:ext cx="401072" cy="24622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GB" sz="1000" dirty="0">
                  <a:latin typeface="Segoe UI Light" panose="020B0502040204020203" pitchFamily="34" charset="0"/>
                  <a:cs typeface="Segoe UI Light" panose="020B0502040204020203" pitchFamily="34" charset="0"/>
                </a:rPr>
                <a:t>RC3</a:t>
              </a:r>
              <a:endParaRPr lang="en-GB" dirty="0"/>
            </a:p>
          </p:txBody>
        </p:sp>
        <p:cxnSp>
          <p:nvCxnSpPr>
            <p:cNvPr id="163" name="Gerade Verbindung mit Pfeil 162">
              <a:extLst>
                <a:ext uri="{FF2B5EF4-FFF2-40B4-BE49-F238E27FC236}">
                  <a16:creationId xmlns:a16="http://schemas.microsoft.com/office/drawing/2014/main" id="{86FCD8F1-FCB0-4683-8460-D2B5A45D9D75}"/>
                </a:ext>
              </a:extLst>
            </p:cNvPr>
            <p:cNvCxnSpPr>
              <a:cxnSpLocks/>
              <a:endCxn id="162" idx="1"/>
            </p:cNvCxnSpPr>
            <p:nvPr/>
          </p:nvCxnSpPr>
          <p:spPr>
            <a:xfrm>
              <a:off x="8810780" y="8165734"/>
              <a:ext cx="934782" cy="75961"/>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64" name="Gerade Verbindung mit Pfeil 163">
              <a:extLst>
                <a:ext uri="{FF2B5EF4-FFF2-40B4-BE49-F238E27FC236}">
                  <a16:creationId xmlns:a16="http://schemas.microsoft.com/office/drawing/2014/main" id="{C493B81C-A249-4610-A253-19C5C03AC64D}"/>
                </a:ext>
              </a:extLst>
            </p:cNvPr>
            <p:cNvCxnSpPr>
              <a:cxnSpLocks/>
              <a:endCxn id="162" idx="1"/>
            </p:cNvCxnSpPr>
            <p:nvPr/>
          </p:nvCxnSpPr>
          <p:spPr>
            <a:xfrm flipV="1">
              <a:off x="8825484" y="8241695"/>
              <a:ext cx="920078" cy="103535"/>
            </a:xfrm>
            <a:prstGeom prst="straightConnector1">
              <a:avLst/>
            </a:prstGeom>
            <a:ln>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165" name="Textfeld 164">
              <a:extLst>
                <a:ext uri="{FF2B5EF4-FFF2-40B4-BE49-F238E27FC236}">
                  <a16:creationId xmlns:a16="http://schemas.microsoft.com/office/drawing/2014/main" id="{B709A520-341E-4CD3-B997-030FE5BFD5E8}"/>
                </a:ext>
              </a:extLst>
            </p:cNvPr>
            <p:cNvSpPr txBox="1"/>
            <p:nvPr/>
          </p:nvSpPr>
          <p:spPr>
            <a:xfrm>
              <a:off x="8810779" y="8231851"/>
              <a:ext cx="381835" cy="200055"/>
            </a:xfrm>
            <a:prstGeom prst="rect">
              <a:avLst/>
            </a:prstGeom>
            <a:noFill/>
            <a:ln>
              <a:noFill/>
            </a:ln>
          </p:spPr>
          <p:txBody>
            <a:bodyPr wrap="square" rtlCol="0">
              <a:spAutoFit/>
            </a:bodyPr>
            <a:lstStyle/>
            <a:p>
              <a:r>
                <a:rPr lang="en-GB" sz="700" dirty="0"/>
                <a:t> 0.8</a:t>
              </a:r>
            </a:p>
          </p:txBody>
        </p:sp>
        <p:sp>
          <p:nvSpPr>
            <p:cNvPr id="166" name="Textfeld 165">
              <a:extLst>
                <a:ext uri="{FF2B5EF4-FFF2-40B4-BE49-F238E27FC236}">
                  <a16:creationId xmlns:a16="http://schemas.microsoft.com/office/drawing/2014/main" id="{6D849327-4F8A-4388-B6E8-8BFE84AB59FD}"/>
                </a:ext>
              </a:extLst>
            </p:cNvPr>
            <p:cNvSpPr txBox="1"/>
            <p:nvPr/>
          </p:nvSpPr>
          <p:spPr>
            <a:xfrm>
              <a:off x="8810779" y="8079524"/>
              <a:ext cx="381835" cy="200055"/>
            </a:xfrm>
            <a:prstGeom prst="rect">
              <a:avLst/>
            </a:prstGeom>
            <a:noFill/>
            <a:ln>
              <a:noFill/>
            </a:ln>
          </p:spPr>
          <p:txBody>
            <a:bodyPr wrap="square" rtlCol="0">
              <a:spAutoFit/>
            </a:bodyPr>
            <a:lstStyle/>
            <a:p>
              <a:r>
                <a:rPr lang="en-GB" sz="700" dirty="0"/>
                <a:t> 0.8</a:t>
              </a:r>
            </a:p>
          </p:txBody>
        </p:sp>
      </p:grpSp>
      <p:pic>
        <p:nvPicPr>
          <p:cNvPr id="167" name="Grafik 166">
            <a:extLst>
              <a:ext uri="{FF2B5EF4-FFF2-40B4-BE49-F238E27FC236}">
                <a16:creationId xmlns:a16="http://schemas.microsoft.com/office/drawing/2014/main" id="{3A1102E6-EFC4-43F8-B722-A1703F57A0F2}"/>
              </a:ext>
            </a:extLst>
          </p:cNvPr>
          <p:cNvPicPr>
            <a:picLocks noChangeAspect="1"/>
          </p:cNvPicPr>
          <p:nvPr/>
        </p:nvPicPr>
        <p:blipFill rotWithShape="1">
          <a:blip r:embed="rId9">
            <a:extLst>
              <a:ext uri="{28A0092B-C50C-407E-A947-70E740481C1C}">
                <a14:useLocalDpi xmlns:a14="http://schemas.microsoft.com/office/drawing/2010/main" val="0"/>
              </a:ext>
            </a:extLst>
          </a:blip>
          <a:srcRect l="88677" t="34773" r="-150" b="35554"/>
          <a:stretch/>
        </p:blipFill>
        <p:spPr>
          <a:xfrm>
            <a:off x="23379886" y="4039146"/>
            <a:ext cx="553398" cy="1291792"/>
          </a:xfrm>
          <a:prstGeom prst="rect">
            <a:avLst/>
          </a:prstGeom>
        </p:spPr>
      </p:pic>
      <p:grpSp>
        <p:nvGrpSpPr>
          <p:cNvPr id="33" name="Gruppieren 32">
            <a:extLst>
              <a:ext uri="{FF2B5EF4-FFF2-40B4-BE49-F238E27FC236}">
                <a16:creationId xmlns:a16="http://schemas.microsoft.com/office/drawing/2014/main" id="{C24EC5D6-2AA2-4AAD-95EA-8BD8EAAF12D2}"/>
              </a:ext>
            </a:extLst>
          </p:cNvPr>
          <p:cNvGrpSpPr/>
          <p:nvPr/>
        </p:nvGrpSpPr>
        <p:grpSpPr>
          <a:xfrm>
            <a:off x="16225641" y="19633091"/>
            <a:ext cx="770302" cy="784760"/>
            <a:chOff x="12846122" y="19608007"/>
            <a:chExt cx="770302" cy="784760"/>
          </a:xfrm>
        </p:grpSpPr>
        <p:pic>
          <p:nvPicPr>
            <p:cNvPr id="168" name="Grafik 167">
              <a:extLst>
                <a:ext uri="{FF2B5EF4-FFF2-40B4-BE49-F238E27FC236}">
                  <a16:creationId xmlns:a16="http://schemas.microsoft.com/office/drawing/2014/main" id="{1A40CE12-862B-4D92-8143-46DA610D7D8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994672" y="19608007"/>
              <a:ext cx="468000" cy="468000"/>
            </a:xfrm>
            <a:prstGeom prst="rect">
              <a:avLst/>
            </a:prstGeom>
          </p:spPr>
        </p:pic>
        <p:sp>
          <p:nvSpPr>
            <p:cNvPr id="169" name="Textfeld 168">
              <a:extLst>
                <a:ext uri="{FF2B5EF4-FFF2-40B4-BE49-F238E27FC236}">
                  <a16:creationId xmlns:a16="http://schemas.microsoft.com/office/drawing/2014/main" id="{0F8DE504-6C5A-4627-A8F4-64220CD1FCD2}"/>
                </a:ext>
              </a:extLst>
            </p:cNvPr>
            <p:cNvSpPr txBox="1"/>
            <p:nvPr/>
          </p:nvSpPr>
          <p:spPr>
            <a:xfrm>
              <a:off x="12846122" y="20084990"/>
              <a:ext cx="77030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Health</a:t>
              </a:r>
            </a:p>
          </p:txBody>
        </p:sp>
      </p:grpSp>
      <p:grpSp>
        <p:nvGrpSpPr>
          <p:cNvPr id="34" name="Gruppieren 33">
            <a:extLst>
              <a:ext uri="{FF2B5EF4-FFF2-40B4-BE49-F238E27FC236}">
                <a16:creationId xmlns:a16="http://schemas.microsoft.com/office/drawing/2014/main" id="{54E42994-1D85-4894-845A-031B749D21F6}"/>
              </a:ext>
            </a:extLst>
          </p:cNvPr>
          <p:cNvGrpSpPr/>
          <p:nvPr/>
        </p:nvGrpSpPr>
        <p:grpSpPr>
          <a:xfrm>
            <a:off x="14622525" y="19628627"/>
            <a:ext cx="1230938" cy="793689"/>
            <a:chOff x="14685539" y="19608007"/>
            <a:chExt cx="1230938" cy="793689"/>
          </a:xfrm>
        </p:grpSpPr>
        <p:pic>
          <p:nvPicPr>
            <p:cNvPr id="170" name="Grafik 169">
              <a:extLst>
                <a:ext uri="{FF2B5EF4-FFF2-40B4-BE49-F238E27FC236}">
                  <a16:creationId xmlns:a16="http://schemas.microsoft.com/office/drawing/2014/main" id="{6E327521-F32D-4D00-B1F4-7C7CD75F94C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067008" y="19608007"/>
              <a:ext cx="468000" cy="468000"/>
            </a:xfrm>
            <a:prstGeom prst="rect">
              <a:avLst/>
            </a:prstGeom>
          </p:spPr>
        </p:pic>
        <p:sp>
          <p:nvSpPr>
            <p:cNvPr id="171" name="Textfeld 170">
              <a:extLst>
                <a:ext uri="{FF2B5EF4-FFF2-40B4-BE49-F238E27FC236}">
                  <a16:creationId xmlns:a16="http://schemas.microsoft.com/office/drawing/2014/main" id="{DCF9F2A6-2DE1-4D22-B58C-F13687A36E10}"/>
                </a:ext>
              </a:extLst>
            </p:cNvPr>
            <p:cNvSpPr txBox="1"/>
            <p:nvPr/>
          </p:nvSpPr>
          <p:spPr>
            <a:xfrm>
              <a:off x="14685539" y="20093919"/>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Infrastructure</a:t>
              </a:r>
            </a:p>
          </p:txBody>
        </p:sp>
      </p:grpSp>
      <p:grpSp>
        <p:nvGrpSpPr>
          <p:cNvPr id="28" name="Gruppieren 27">
            <a:extLst>
              <a:ext uri="{FF2B5EF4-FFF2-40B4-BE49-F238E27FC236}">
                <a16:creationId xmlns:a16="http://schemas.microsoft.com/office/drawing/2014/main" id="{D43E5D29-72CB-4D92-BA53-9711A53234A0}"/>
              </a:ext>
            </a:extLst>
          </p:cNvPr>
          <p:cNvGrpSpPr/>
          <p:nvPr/>
        </p:nvGrpSpPr>
        <p:grpSpPr>
          <a:xfrm>
            <a:off x="13202848" y="19654155"/>
            <a:ext cx="1047500" cy="742632"/>
            <a:chOff x="13726593" y="20496937"/>
            <a:chExt cx="1047500" cy="742632"/>
          </a:xfrm>
        </p:grpSpPr>
        <p:pic>
          <p:nvPicPr>
            <p:cNvPr id="172" name="Grafik 171">
              <a:extLst>
                <a:ext uri="{FF2B5EF4-FFF2-40B4-BE49-F238E27FC236}">
                  <a16:creationId xmlns:a16="http://schemas.microsoft.com/office/drawing/2014/main" id="{0C47CEF8-430D-48BF-8A3A-19F40A24D5B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020567" y="20496937"/>
              <a:ext cx="468000" cy="468000"/>
            </a:xfrm>
            <a:prstGeom prst="rect">
              <a:avLst/>
            </a:prstGeom>
          </p:spPr>
        </p:pic>
        <p:sp>
          <p:nvSpPr>
            <p:cNvPr id="173" name="Textfeld 172">
              <a:extLst>
                <a:ext uri="{FF2B5EF4-FFF2-40B4-BE49-F238E27FC236}">
                  <a16:creationId xmlns:a16="http://schemas.microsoft.com/office/drawing/2014/main" id="{DCE5D5DB-7306-4138-AAD8-AAFDC8BD8A5E}"/>
                </a:ext>
              </a:extLst>
            </p:cNvPr>
            <p:cNvSpPr txBox="1"/>
            <p:nvPr/>
          </p:nvSpPr>
          <p:spPr>
            <a:xfrm>
              <a:off x="13726593" y="20931792"/>
              <a:ext cx="1047500"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Economy</a:t>
              </a:r>
            </a:p>
          </p:txBody>
        </p:sp>
      </p:grpSp>
      <p:sp>
        <p:nvSpPr>
          <p:cNvPr id="174" name="Textfeld 173">
            <a:extLst>
              <a:ext uri="{FF2B5EF4-FFF2-40B4-BE49-F238E27FC236}">
                <a16:creationId xmlns:a16="http://schemas.microsoft.com/office/drawing/2014/main" id="{89B37137-6234-4FF2-8ED4-EA18C2CFD6EC}"/>
              </a:ext>
            </a:extLst>
          </p:cNvPr>
          <p:cNvSpPr txBox="1"/>
          <p:nvPr/>
        </p:nvSpPr>
        <p:spPr>
          <a:xfrm>
            <a:off x="5619397" y="13906549"/>
            <a:ext cx="4469599" cy="338554"/>
          </a:xfrm>
          <a:prstGeom prst="rect">
            <a:avLst/>
          </a:prstGeom>
          <a:noFill/>
        </p:spPr>
        <p:txBody>
          <a:bodyPr wrap="square" rtlCol="0">
            <a:spAutoFit/>
          </a:bodyPr>
          <a:lstStyle/>
          <a:p>
            <a:r>
              <a:rPr lang="en-GB" sz="1600" dirty="0">
                <a:latin typeface="Segoe UI Light" panose="020B0502040204020203" pitchFamily="34" charset="0"/>
                <a:cs typeface="Segoe UI Light" panose="020B0502040204020203" pitchFamily="34" charset="0"/>
              </a:rPr>
              <a:t>Cluster Plot</a:t>
            </a:r>
          </a:p>
        </p:txBody>
      </p:sp>
      <p:sp>
        <p:nvSpPr>
          <p:cNvPr id="36" name="Textfeld 35">
            <a:extLst>
              <a:ext uri="{FF2B5EF4-FFF2-40B4-BE49-F238E27FC236}">
                <a16:creationId xmlns:a16="http://schemas.microsoft.com/office/drawing/2014/main" id="{D7809959-8E4C-4227-BE31-D8C2B686B5D9}"/>
              </a:ext>
            </a:extLst>
          </p:cNvPr>
          <p:cNvSpPr txBox="1"/>
          <p:nvPr/>
        </p:nvSpPr>
        <p:spPr>
          <a:xfrm>
            <a:off x="24944294" y="20094030"/>
            <a:ext cx="3672000" cy="430887"/>
          </a:xfrm>
          <a:prstGeom prst="rect">
            <a:avLst/>
          </a:prstGeom>
          <a:noFill/>
        </p:spPr>
        <p:txBody>
          <a:bodyPr wrap="square" rtlCol="0">
            <a:spAutoFit/>
          </a:bodyPr>
          <a:lstStyle/>
          <a:p>
            <a:pPr algn="r"/>
            <a:r>
              <a:rPr lang="en-GB" sz="1100" dirty="0">
                <a:latin typeface="Segoe UI Light" panose="020B0502040204020203" pitchFamily="34" charset="0"/>
                <a:cs typeface="Segoe UI Light" panose="020B0502040204020203" pitchFamily="34" charset="0"/>
              </a:rPr>
              <a:t>NOVA IMS – Descriptive Analytics, Spring Semester 2018</a:t>
            </a:r>
          </a:p>
          <a:p>
            <a:pPr algn="r"/>
            <a:r>
              <a:rPr lang="en-GB" sz="1100" dirty="0" err="1">
                <a:latin typeface="Segoe UI Light" panose="020B0502040204020203" pitchFamily="34" charset="0"/>
                <a:cs typeface="Segoe UI Light" panose="020B0502040204020203" pitchFamily="34" charset="0"/>
              </a:rPr>
              <a:t>Dahmane</a:t>
            </a:r>
            <a:r>
              <a:rPr lang="en-GB" sz="1100" dirty="0">
                <a:latin typeface="Segoe UI Light" panose="020B0502040204020203" pitchFamily="34" charset="0"/>
                <a:cs typeface="Segoe UI Light" panose="020B0502040204020203" pitchFamily="34" charset="0"/>
              </a:rPr>
              <a:t> Sheikh      Daniel Cooper     Maria Lechleitner</a:t>
            </a:r>
          </a:p>
        </p:txBody>
      </p:sp>
      <p:pic>
        <p:nvPicPr>
          <p:cNvPr id="56" name="Grafik 55">
            <a:extLst>
              <a:ext uri="{FF2B5EF4-FFF2-40B4-BE49-F238E27FC236}">
                <a16:creationId xmlns:a16="http://schemas.microsoft.com/office/drawing/2014/main" id="{EB1311B0-9A07-44C9-8644-6E73E75DC79B}"/>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24991474" y="20332338"/>
            <a:ext cx="144000" cy="144000"/>
          </a:xfrm>
          <a:prstGeom prst="rect">
            <a:avLst/>
          </a:prstGeom>
        </p:spPr>
      </p:pic>
      <p:pic>
        <p:nvPicPr>
          <p:cNvPr id="62" name="Grafik 61">
            <a:extLst>
              <a:ext uri="{FF2B5EF4-FFF2-40B4-BE49-F238E27FC236}">
                <a16:creationId xmlns:a16="http://schemas.microsoft.com/office/drawing/2014/main" id="{5D68D8E2-F244-4AF9-AC1B-2E0F6930EE6A}"/>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6338043" y="20316297"/>
            <a:ext cx="144000" cy="144000"/>
          </a:xfrm>
          <a:prstGeom prst="rect">
            <a:avLst/>
          </a:prstGeom>
        </p:spPr>
      </p:pic>
      <p:pic>
        <p:nvPicPr>
          <p:cNvPr id="67" name="Grafik 66">
            <a:extLst>
              <a:ext uri="{FF2B5EF4-FFF2-40B4-BE49-F238E27FC236}">
                <a16:creationId xmlns:a16="http://schemas.microsoft.com/office/drawing/2014/main" id="{875952FB-F347-4B6F-A8E5-79310C32B8F3}"/>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7378684" y="20308937"/>
            <a:ext cx="144000" cy="144000"/>
          </a:xfrm>
          <a:prstGeom prst="rect">
            <a:avLst/>
          </a:prstGeom>
        </p:spPr>
      </p:pic>
      <p:pic>
        <p:nvPicPr>
          <p:cNvPr id="90" name="Grafik 89">
            <a:extLst>
              <a:ext uri="{FF2B5EF4-FFF2-40B4-BE49-F238E27FC236}">
                <a16:creationId xmlns:a16="http://schemas.microsoft.com/office/drawing/2014/main" id="{CE030B0C-C639-41F8-92F1-2073C986D3C1}"/>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5122733" y="20335161"/>
            <a:ext cx="144000" cy="144000"/>
          </a:xfrm>
          <a:prstGeom prst="rect">
            <a:avLst/>
          </a:prstGeom>
        </p:spPr>
      </p:pic>
      <p:pic>
        <p:nvPicPr>
          <p:cNvPr id="92" name="Grafik 91">
            <a:extLst>
              <a:ext uri="{FF2B5EF4-FFF2-40B4-BE49-F238E27FC236}">
                <a16:creationId xmlns:a16="http://schemas.microsoft.com/office/drawing/2014/main" id="{573B6F8E-4864-4530-B997-E20281DEB50C}"/>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8369523" y="7966034"/>
            <a:ext cx="252000" cy="252000"/>
          </a:xfrm>
          <a:prstGeom prst="rect">
            <a:avLst/>
          </a:prstGeom>
        </p:spPr>
      </p:pic>
    </p:spTree>
    <p:extLst>
      <p:ext uri="{BB962C8B-B14F-4D97-AF65-F5344CB8AC3E}">
        <p14:creationId xmlns:p14="http://schemas.microsoft.com/office/powerpoint/2010/main" val="72799847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947</Words>
  <Application>Microsoft Office PowerPoint</Application>
  <PresentationFormat>Benutzerdefiniert</PresentationFormat>
  <Paragraphs>199</Paragraphs>
  <Slides>1</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Arial</vt:lpstr>
      <vt:lpstr>Calibri</vt:lpstr>
      <vt:lpstr>Calibri Light</vt:lpstr>
      <vt:lpstr>Cambria Math</vt:lpstr>
      <vt:lpstr>Segoe UI Light</vt:lpstr>
      <vt:lpstr>Wingdings</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Maria Lechleitner</dc:creator>
  <cp:lastModifiedBy>Maria Lechleitner</cp:lastModifiedBy>
  <cp:revision>174</cp:revision>
  <dcterms:created xsi:type="dcterms:W3CDTF">2018-05-31T15:47:13Z</dcterms:created>
  <dcterms:modified xsi:type="dcterms:W3CDTF">2018-06-06T16:13:57Z</dcterms:modified>
</cp:coreProperties>
</file>