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112" userDrawn="1">
          <p15:clr>
            <a:srgbClr val="A4A3A4"/>
          </p15:clr>
        </p15:guide>
        <p15:guide id="2" pos="19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33" d="100"/>
          <a:sy n="33" d="100"/>
        </p:scale>
        <p:origin x="758" y="-307"/>
      </p:cViewPr>
      <p:guideLst>
        <p:guide orient="horz" pos="11112"/>
        <p:guide pos="19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de-DE"/>
              <a:t>Mastertitelformat bearbeiten</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A4900D08-14C1-4468-B21E-48F4F1A4C0FB}" type="datetimeFigureOut">
              <a:rPr lang="en-GB" smtClean="0"/>
              <a:t>04/06/2018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1229381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A4900D08-14C1-4468-B21E-48F4F1A4C0FB}" type="datetimeFigureOut">
              <a:rPr lang="en-GB" smtClean="0"/>
              <a:t>04/06/2018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1615817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A4900D08-14C1-4468-B21E-48F4F1A4C0FB}" type="datetimeFigureOut">
              <a:rPr lang="en-GB" smtClean="0"/>
              <a:t>04/06/2018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909871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A4900D08-14C1-4468-B21E-48F4F1A4C0FB}" type="datetimeFigureOut">
              <a:rPr lang="en-GB" smtClean="0"/>
              <a:t>04/06/2018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1316410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de-DE"/>
              <a:t>Mastertitelformat bearbeiten</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A4900D08-14C1-4468-B21E-48F4F1A4C0FB}" type="datetimeFigureOut">
              <a:rPr lang="en-GB" smtClean="0"/>
              <a:t>04/06/2018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3098657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A4900D08-14C1-4468-B21E-48F4F1A4C0FB}" type="datetimeFigureOut">
              <a:rPr lang="en-GB" smtClean="0"/>
              <a:t>04/06/2018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1133881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de-DE"/>
              <a:t>Mastertitelformat bearbeiten</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de-DE"/>
              <a:t>Mastertextformat bearbeiten</a:t>
            </a:r>
          </a:p>
        </p:txBody>
      </p:sp>
      <p:sp>
        <p:nvSpPr>
          <p:cNvPr id="4" name="Content Placeholder 3"/>
          <p:cNvSpPr>
            <a:spLocks noGrp="1"/>
          </p:cNvSpPr>
          <p:nvPr>
            <p:ph sz="half" idx="2"/>
          </p:nvPr>
        </p:nvSpPr>
        <p:spPr>
          <a:xfrm>
            <a:off x="2085368" y="7810963"/>
            <a:ext cx="12807832" cy="1148875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de-DE"/>
              <a:t>Mastertextformat bearbeiten</a:t>
            </a:r>
          </a:p>
        </p:txBody>
      </p:sp>
      <p:sp>
        <p:nvSpPr>
          <p:cNvPr id="6" name="Content Placeholder 5"/>
          <p:cNvSpPr>
            <a:spLocks noGrp="1"/>
          </p:cNvSpPr>
          <p:nvPr>
            <p:ph sz="quarter" idx="4"/>
          </p:nvPr>
        </p:nvSpPr>
        <p:spPr>
          <a:xfrm>
            <a:off x="15326828" y="7810963"/>
            <a:ext cx="12870909" cy="1148875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A4900D08-14C1-4468-B21E-48F4F1A4C0FB}" type="datetimeFigureOut">
              <a:rPr lang="en-GB" smtClean="0"/>
              <a:t>04/06/2018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3802473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A4900D08-14C1-4468-B21E-48F4F1A4C0FB}" type="datetimeFigureOut">
              <a:rPr lang="en-GB" smtClean="0"/>
              <a:t>04/06/2018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222675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900D08-14C1-4468-B21E-48F4F1A4C0FB}" type="datetimeFigureOut">
              <a:rPr lang="en-GB" smtClean="0"/>
              <a:t>04/06/2018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2839018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de-DE"/>
              <a:t>Mastertitelformat bearbeiten</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de-DE"/>
              <a:t>Mastertextformat bearbeiten</a:t>
            </a:r>
          </a:p>
        </p:txBody>
      </p:sp>
      <p:sp>
        <p:nvSpPr>
          <p:cNvPr id="5" name="Date Placeholder 4"/>
          <p:cNvSpPr>
            <a:spLocks noGrp="1"/>
          </p:cNvSpPr>
          <p:nvPr>
            <p:ph type="dt" sz="half" idx="10"/>
          </p:nvPr>
        </p:nvSpPr>
        <p:spPr/>
        <p:txBody>
          <a:bodyPr/>
          <a:lstStyle/>
          <a:p>
            <a:fld id="{A4900D08-14C1-4468-B21E-48F4F1A4C0FB}" type="datetimeFigureOut">
              <a:rPr lang="en-GB" smtClean="0"/>
              <a:t>04/06/2018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3496101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de-DE"/>
              <a:t>Mastertitelformat bearbeiten</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de-DE"/>
              <a:t>Bild durch Klicken auf Symbol hinzufügen</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de-DE"/>
              <a:t>Mastertextformat bearbeiten</a:t>
            </a:r>
          </a:p>
        </p:txBody>
      </p:sp>
      <p:sp>
        <p:nvSpPr>
          <p:cNvPr id="5" name="Date Placeholder 4"/>
          <p:cNvSpPr>
            <a:spLocks noGrp="1"/>
          </p:cNvSpPr>
          <p:nvPr>
            <p:ph type="dt" sz="half" idx="10"/>
          </p:nvPr>
        </p:nvSpPr>
        <p:spPr/>
        <p:txBody>
          <a:bodyPr/>
          <a:lstStyle/>
          <a:p>
            <a:fld id="{A4900D08-14C1-4468-B21E-48F4F1A4C0FB}" type="datetimeFigureOut">
              <a:rPr lang="en-GB" smtClean="0"/>
              <a:t>04/06/2018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3564362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A4900D08-14C1-4468-B21E-48F4F1A4C0FB}" type="datetimeFigureOut">
              <a:rPr lang="en-GB" smtClean="0"/>
              <a:t>04/06/2018</a:t>
            </a:fld>
            <a:endParaRPr lang="en-GB"/>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B4E9E187-E9AE-4C41-BF00-E0E8ABCB38EE}" type="slidenum">
              <a:rPr lang="en-GB" smtClean="0"/>
              <a:t>‹Nr.›</a:t>
            </a:fld>
            <a:endParaRPr lang="en-GB"/>
          </a:p>
        </p:txBody>
      </p:sp>
    </p:spTree>
    <p:extLst>
      <p:ext uri="{BB962C8B-B14F-4D97-AF65-F5344CB8AC3E}">
        <p14:creationId xmlns:p14="http://schemas.microsoft.com/office/powerpoint/2010/main" val="34789642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jpe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jpe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abgerundete Ecken 1">
            <a:extLst>
              <a:ext uri="{FF2B5EF4-FFF2-40B4-BE49-F238E27FC236}">
                <a16:creationId xmlns:a16="http://schemas.microsoft.com/office/drawing/2014/main" id="{9EB4E38C-BB81-4B83-AA86-1A37E719DCA0}"/>
              </a:ext>
            </a:extLst>
          </p:cNvPr>
          <p:cNvSpPr/>
          <p:nvPr/>
        </p:nvSpPr>
        <p:spPr>
          <a:xfrm>
            <a:off x="720436" y="1949326"/>
            <a:ext cx="14417170" cy="921743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hteck: abgerundete Ecken 2">
            <a:extLst>
              <a:ext uri="{FF2B5EF4-FFF2-40B4-BE49-F238E27FC236}">
                <a16:creationId xmlns:a16="http://schemas.microsoft.com/office/drawing/2014/main" id="{9691E72A-ED8D-4C5F-9BC8-8FF7D16C230C}"/>
              </a:ext>
            </a:extLst>
          </p:cNvPr>
          <p:cNvSpPr/>
          <p:nvPr/>
        </p:nvSpPr>
        <p:spPr>
          <a:xfrm>
            <a:off x="15894195" y="11831782"/>
            <a:ext cx="6691485" cy="896994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4" name="Rechteck: abgerundete Ecken 3">
            <a:extLst>
              <a:ext uri="{FF2B5EF4-FFF2-40B4-BE49-F238E27FC236}">
                <a16:creationId xmlns:a16="http://schemas.microsoft.com/office/drawing/2014/main" id="{4B4796D8-9834-4939-B5D2-7BA2DA855B38}"/>
              </a:ext>
            </a:extLst>
          </p:cNvPr>
          <p:cNvSpPr/>
          <p:nvPr/>
        </p:nvSpPr>
        <p:spPr>
          <a:xfrm>
            <a:off x="15894196" y="2105889"/>
            <a:ext cx="13660582" cy="906087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5" name="Rechteck: abgerundete Ecken 4">
            <a:extLst>
              <a:ext uri="{FF2B5EF4-FFF2-40B4-BE49-F238E27FC236}">
                <a16:creationId xmlns:a16="http://schemas.microsoft.com/office/drawing/2014/main" id="{DBC15CEA-203F-4297-B616-17213A939DD1}"/>
              </a:ext>
            </a:extLst>
          </p:cNvPr>
          <p:cNvSpPr/>
          <p:nvPr/>
        </p:nvSpPr>
        <p:spPr>
          <a:xfrm>
            <a:off x="720436" y="11831782"/>
            <a:ext cx="14417170" cy="896994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6" name="Textfeld 5">
            <a:extLst>
              <a:ext uri="{FF2B5EF4-FFF2-40B4-BE49-F238E27FC236}">
                <a16:creationId xmlns:a16="http://schemas.microsoft.com/office/drawing/2014/main" id="{D1C74C90-5FF4-4648-B68E-1C1BAAA2610A}"/>
              </a:ext>
            </a:extLst>
          </p:cNvPr>
          <p:cNvSpPr txBox="1"/>
          <p:nvPr/>
        </p:nvSpPr>
        <p:spPr>
          <a:xfrm>
            <a:off x="720436" y="581902"/>
            <a:ext cx="29011419" cy="830997"/>
          </a:xfrm>
          <a:prstGeom prst="rect">
            <a:avLst/>
          </a:prstGeom>
          <a:noFill/>
        </p:spPr>
        <p:txBody>
          <a:bodyPr wrap="square" rtlCol="0">
            <a:spAutoFit/>
          </a:bodyPr>
          <a:lstStyle/>
          <a:p>
            <a:pPr algn="ctr"/>
            <a:r>
              <a:rPr lang="en-GB" sz="4800" b="1" dirty="0">
                <a:latin typeface="Segoe UI Light" panose="020B0502040204020203" pitchFamily="34" charset="0"/>
                <a:cs typeface="Segoe UI Light" panose="020B0502040204020203" pitchFamily="34" charset="0"/>
              </a:rPr>
              <a:t>World Happiness </a:t>
            </a:r>
            <a:r>
              <a:rPr lang="en-GB" sz="4800" dirty="0">
                <a:latin typeface="Segoe UI Light" panose="020B0502040204020203" pitchFamily="34" charset="0"/>
                <a:cs typeface="Segoe UI Light" panose="020B0502040204020203" pitchFamily="34" charset="0"/>
              </a:rPr>
              <a:t>– How happy was your country in 2015?</a:t>
            </a:r>
          </a:p>
        </p:txBody>
      </p:sp>
      <p:pic>
        <p:nvPicPr>
          <p:cNvPr id="11" name="Grafik 10">
            <a:extLst>
              <a:ext uri="{FF2B5EF4-FFF2-40B4-BE49-F238E27FC236}">
                <a16:creationId xmlns:a16="http://schemas.microsoft.com/office/drawing/2014/main" id="{78ACC691-1DA8-44B9-9B96-6A7ABD3994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95663" y="2902923"/>
            <a:ext cx="3535701" cy="3484459"/>
          </a:xfrm>
          <a:prstGeom prst="rect">
            <a:avLst/>
          </a:prstGeom>
        </p:spPr>
      </p:pic>
      <p:pic>
        <p:nvPicPr>
          <p:cNvPr id="13" name="Grafik 12">
            <a:extLst>
              <a:ext uri="{FF2B5EF4-FFF2-40B4-BE49-F238E27FC236}">
                <a16:creationId xmlns:a16="http://schemas.microsoft.com/office/drawing/2014/main" id="{4BAFADC6-FDB5-4ED8-BBA8-E0555B52B2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15787" y="3625993"/>
            <a:ext cx="3303425" cy="3255551"/>
          </a:xfrm>
          <a:prstGeom prst="rect">
            <a:avLst/>
          </a:prstGeom>
        </p:spPr>
      </p:pic>
      <p:sp>
        <p:nvSpPr>
          <p:cNvPr id="14" name="Rechteck: abgerundete Ecken 13">
            <a:extLst>
              <a:ext uri="{FF2B5EF4-FFF2-40B4-BE49-F238E27FC236}">
                <a16:creationId xmlns:a16="http://schemas.microsoft.com/office/drawing/2014/main" id="{C9448E25-4DFB-417F-9427-887A0EB7343A}"/>
              </a:ext>
            </a:extLst>
          </p:cNvPr>
          <p:cNvSpPr/>
          <p:nvPr/>
        </p:nvSpPr>
        <p:spPr>
          <a:xfrm>
            <a:off x="16386463" y="1805251"/>
            <a:ext cx="3689435" cy="83099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Dimension Reduction</a:t>
            </a:r>
          </a:p>
        </p:txBody>
      </p:sp>
      <p:sp>
        <p:nvSpPr>
          <p:cNvPr id="15" name="Rechteck: abgerundete Ecken 14">
            <a:extLst>
              <a:ext uri="{FF2B5EF4-FFF2-40B4-BE49-F238E27FC236}">
                <a16:creationId xmlns:a16="http://schemas.microsoft.com/office/drawing/2014/main" id="{615EA419-6204-4B9E-AA03-B160DB96CEE4}"/>
              </a:ext>
            </a:extLst>
          </p:cNvPr>
          <p:cNvSpPr/>
          <p:nvPr/>
        </p:nvSpPr>
        <p:spPr>
          <a:xfrm>
            <a:off x="1287545" y="1747815"/>
            <a:ext cx="3689436" cy="82468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Data Exploration</a:t>
            </a:r>
          </a:p>
        </p:txBody>
      </p:sp>
      <p:sp>
        <p:nvSpPr>
          <p:cNvPr id="16" name="Rechteck: abgerundete Ecken 15">
            <a:extLst>
              <a:ext uri="{FF2B5EF4-FFF2-40B4-BE49-F238E27FC236}">
                <a16:creationId xmlns:a16="http://schemas.microsoft.com/office/drawing/2014/main" id="{652A2633-20E2-4516-8EAE-564AF76EC450}"/>
              </a:ext>
            </a:extLst>
          </p:cNvPr>
          <p:cNvSpPr/>
          <p:nvPr/>
        </p:nvSpPr>
        <p:spPr>
          <a:xfrm>
            <a:off x="1243444" y="11703190"/>
            <a:ext cx="3733537" cy="89196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Cluster Analysis</a:t>
            </a:r>
          </a:p>
        </p:txBody>
      </p:sp>
      <p:sp>
        <p:nvSpPr>
          <p:cNvPr id="17" name="Rechteck: abgerundete Ecken 16">
            <a:extLst>
              <a:ext uri="{FF2B5EF4-FFF2-40B4-BE49-F238E27FC236}">
                <a16:creationId xmlns:a16="http://schemas.microsoft.com/office/drawing/2014/main" id="{5732E25D-F51E-45A4-8AE3-AC5E31394D08}"/>
              </a:ext>
            </a:extLst>
          </p:cNvPr>
          <p:cNvSpPr/>
          <p:nvPr/>
        </p:nvSpPr>
        <p:spPr>
          <a:xfrm>
            <a:off x="16084305" y="11703190"/>
            <a:ext cx="3510267" cy="90430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Predictive Analysis</a:t>
            </a:r>
          </a:p>
        </p:txBody>
      </p:sp>
      <p:pic>
        <p:nvPicPr>
          <p:cNvPr id="19" name="Grafik 18">
            <a:extLst>
              <a:ext uri="{FF2B5EF4-FFF2-40B4-BE49-F238E27FC236}">
                <a16:creationId xmlns:a16="http://schemas.microsoft.com/office/drawing/2014/main" id="{2CB21200-1D9D-4ADD-B3BD-5A6D4820CFA1}"/>
              </a:ext>
            </a:extLst>
          </p:cNvPr>
          <p:cNvPicPr>
            <a:picLocks noChangeAspect="1"/>
          </p:cNvPicPr>
          <p:nvPr/>
        </p:nvPicPr>
        <p:blipFill rotWithShape="1">
          <a:blip r:embed="rId4">
            <a:extLst>
              <a:ext uri="{28A0092B-C50C-407E-A947-70E740481C1C}">
                <a14:useLocalDpi xmlns:a14="http://schemas.microsoft.com/office/drawing/2010/main" val="0"/>
              </a:ext>
            </a:extLst>
          </a:blip>
          <a:srcRect l="4522" t="4800" r="3428" b="4409"/>
          <a:stretch/>
        </p:blipFill>
        <p:spPr>
          <a:xfrm>
            <a:off x="6006610" y="6247021"/>
            <a:ext cx="8621344" cy="4597191"/>
          </a:xfrm>
          <a:prstGeom prst="rect">
            <a:avLst/>
          </a:prstGeom>
        </p:spPr>
      </p:pic>
      <p:sp>
        <p:nvSpPr>
          <p:cNvPr id="20" name="Textfeld 19">
            <a:extLst>
              <a:ext uri="{FF2B5EF4-FFF2-40B4-BE49-F238E27FC236}">
                <a16:creationId xmlns:a16="http://schemas.microsoft.com/office/drawing/2014/main" id="{D7252238-9487-4325-B627-C26508801BFA}"/>
              </a:ext>
            </a:extLst>
          </p:cNvPr>
          <p:cNvSpPr txBox="1"/>
          <p:nvPr/>
        </p:nvSpPr>
        <p:spPr>
          <a:xfrm>
            <a:off x="1089089" y="3075742"/>
            <a:ext cx="5429729" cy="1477328"/>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Objective</a:t>
            </a:r>
            <a:endParaRPr lang="en-GB" sz="1400" b="1"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Analyse happiness around the world</a:t>
            </a:r>
          </a:p>
          <a:p>
            <a:pPr marL="285750" indent="-285750">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Discover the factors that influence happiness</a:t>
            </a:r>
          </a:p>
          <a:p>
            <a:pPr marL="285750" indent="-285750">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Which factors lead to high, mid or low happiness</a:t>
            </a:r>
          </a:p>
          <a:p>
            <a:pPr marL="285750" indent="-285750">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Prediction of happiness</a:t>
            </a:r>
          </a:p>
          <a:p>
            <a:pPr marL="285750" indent="-285750">
              <a:buFont typeface="Arial" panose="020B0604020202020204" pitchFamily="34" charset="0"/>
              <a:buChar char="•"/>
            </a:pPr>
            <a:endParaRPr lang="en-GB" dirty="0">
              <a:latin typeface="Segoe UI Light" panose="020B0502040204020203" pitchFamily="34" charset="0"/>
              <a:cs typeface="Segoe UI Light" panose="020B0502040204020203" pitchFamily="34" charset="0"/>
            </a:endParaRPr>
          </a:p>
        </p:txBody>
      </p:sp>
      <p:pic>
        <p:nvPicPr>
          <p:cNvPr id="22" name="Grafik 21">
            <a:extLst>
              <a:ext uri="{FF2B5EF4-FFF2-40B4-BE49-F238E27FC236}">
                <a16:creationId xmlns:a16="http://schemas.microsoft.com/office/drawing/2014/main" id="{8B00F58E-9B7B-44DC-A078-DAA568A731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17940" y="6779774"/>
            <a:ext cx="3569369" cy="2307196"/>
          </a:xfrm>
          <a:prstGeom prst="rect">
            <a:avLst/>
          </a:prstGeom>
        </p:spPr>
      </p:pic>
      <p:pic>
        <p:nvPicPr>
          <p:cNvPr id="24" name="Grafik 23">
            <a:extLst>
              <a:ext uri="{FF2B5EF4-FFF2-40B4-BE49-F238E27FC236}">
                <a16:creationId xmlns:a16="http://schemas.microsoft.com/office/drawing/2014/main" id="{8462D31E-82A9-49E4-8BE2-D941651AF3BF}"/>
              </a:ext>
            </a:extLst>
          </p:cNvPr>
          <p:cNvPicPr>
            <a:picLocks noChangeAspect="1"/>
          </p:cNvPicPr>
          <p:nvPr/>
        </p:nvPicPr>
        <p:blipFill rotWithShape="1">
          <a:blip r:embed="rId6">
            <a:extLst>
              <a:ext uri="{28A0092B-C50C-407E-A947-70E740481C1C}">
                <a14:useLocalDpi xmlns:a14="http://schemas.microsoft.com/office/drawing/2010/main" val="0"/>
              </a:ext>
            </a:extLst>
          </a:blip>
          <a:srcRect t="-1" b="3636"/>
          <a:stretch/>
        </p:blipFill>
        <p:spPr>
          <a:xfrm>
            <a:off x="1724390" y="8847186"/>
            <a:ext cx="3569368" cy="2223307"/>
          </a:xfrm>
          <a:prstGeom prst="rect">
            <a:avLst/>
          </a:prstGeom>
        </p:spPr>
      </p:pic>
      <p:sp>
        <p:nvSpPr>
          <p:cNvPr id="30" name="Textfeld 29">
            <a:extLst>
              <a:ext uri="{FF2B5EF4-FFF2-40B4-BE49-F238E27FC236}">
                <a16:creationId xmlns:a16="http://schemas.microsoft.com/office/drawing/2014/main" id="{3CF526E3-5C97-4D0A-82E9-6E371CE664D0}"/>
              </a:ext>
            </a:extLst>
          </p:cNvPr>
          <p:cNvSpPr txBox="1"/>
          <p:nvPr/>
        </p:nvSpPr>
        <p:spPr>
          <a:xfrm>
            <a:off x="5953428" y="3072200"/>
            <a:ext cx="6039905" cy="1200329"/>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Methodology</a:t>
            </a:r>
            <a:endParaRPr lang="en-GB" sz="1400" b="1" dirty="0">
              <a:latin typeface="Segoe UI Light" panose="020B0502040204020203" pitchFamily="34" charset="0"/>
              <a:cs typeface="Segoe UI Light" panose="020B0502040204020203" pitchFamily="34" charset="0"/>
            </a:endParaRPr>
          </a:p>
          <a:p>
            <a:pPr marL="285750" lvl="0" indent="-285750" fontAlgn="ctr">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Data preparation</a:t>
            </a:r>
            <a:endParaRPr lang="en-GB" dirty="0">
              <a:latin typeface="Segoe UI Light" panose="020B0502040204020203" pitchFamily="34" charset="0"/>
              <a:cs typeface="Segoe UI Light" panose="020B0502040204020203" pitchFamily="34" charset="0"/>
            </a:endParaRPr>
          </a:p>
          <a:p>
            <a:pPr marL="285750" lvl="0" indent="-285750" fontAlgn="ctr">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Dimension Reduction (PCA, FA)</a:t>
            </a:r>
          </a:p>
          <a:p>
            <a:pPr marL="285750" lvl="0" indent="-285750" fontAlgn="ctr">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Clustering</a:t>
            </a:r>
          </a:p>
          <a:p>
            <a:pPr marL="285750" lvl="0" indent="-285750" fontAlgn="ctr">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Regression</a:t>
            </a:r>
          </a:p>
        </p:txBody>
      </p:sp>
      <p:sp>
        <p:nvSpPr>
          <p:cNvPr id="31" name="Rechteck: abgerundete Ecken 30">
            <a:extLst>
              <a:ext uri="{FF2B5EF4-FFF2-40B4-BE49-F238E27FC236}">
                <a16:creationId xmlns:a16="http://schemas.microsoft.com/office/drawing/2014/main" id="{30BB9FBD-13A9-4EF0-AFBF-F30FBC9734F1}"/>
              </a:ext>
            </a:extLst>
          </p:cNvPr>
          <p:cNvSpPr/>
          <p:nvPr/>
        </p:nvSpPr>
        <p:spPr>
          <a:xfrm>
            <a:off x="22994650" y="11831782"/>
            <a:ext cx="6691485" cy="896994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32" name="Rechteck: abgerundete Ecken 31">
            <a:extLst>
              <a:ext uri="{FF2B5EF4-FFF2-40B4-BE49-F238E27FC236}">
                <a16:creationId xmlns:a16="http://schemas.microsoft.com/office/drawing/2014/main" id="{461FBEA4-F95D-4646-B596-410B62B525DC}"/>
              </a:ext>
            </a:extLst>
          </p:cNvPr>
          <p:cNvSpPr/>
          <p:nvPr/>
        </p:nvSpPr>
        <p:spPr>
          <a:xfrm>
            <a:off x="23486919" y="11703190"/>
            <a:ext cx="3060170" cy="89196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Discussion</a:t>
            </a:r>
          </a:p>
        </p:txBody>
      </p:sp>
      <p:pic>
        <p:nvPicPr>
          <p:cNvPr id="34" name="Grafik 33">
            <a:extLst>
              <a:ext uri="{FF2B5EF4-FFF2-40B4-BE49-F238E27FC236}">
                <a16:creationId xmlns:a16="http://schemas.microsoft.com/office/drawing/2014/main" id="{9DA67AC0-A3DF-4F52-AE64-2A362962E25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896730" y="7802610"/>
            <a:ext cx="3279072" cy="2119552"/>
          </a:xfrm>
          <a:prstGeom prst="rect">
            <a:avLst/>
          </a:prstGeom>
        </p:spPr>
      </p:pic>
      <p:pic>
        <p:nvPicPr>
          <p:cNvPr id="36" name="Grafik 35">
            <a:extLst>
              <a:ext uri="{FF2B5EF4-FFF2-40B4-BE49-F238E27FC236}">
                <a16:creationId xmlns:a16="http://schemas.microsoft.com/office/drawing/2014/main" id="{F0178204-FE16-4423-8F6D-DD211F9DB0E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317761" y="7802610"/>
            <a:ext cx="3758137" cy="2429214"/>
          </a:xfrm>
          <a:prstGeom prst="rect">
            <a:avLst/>
          </a:prstGeom>
        </p:spPr>
      </p:pic>
      <p:pic>
        <p:nvPicPr>
          <p:cNvPr id="38" name="Grafik 37">
            <a:extLst>
              <a:ext uri="{FF2B5EF4-FFF2-40B4-BE49-F238E27FC236}">
                <a16:creationId xmlns:a16="http://schemas.microsoft.com/office/drawing/2014/main" id="{5CE79735-B8A7-4590-BF7C-F8BD25B960D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084305" y="4439463"/>
            <a:ext cx="2999223" cy="1938661"/>
          </a:xfrm>
          <a:prstGeom prst="rect">
            <a:avLst/>
          </a:prstGeom>
        </p:spPr>
      </p:pic>
      <p:sp>
        <p:nvSpPr>
          <p:cNvPr id="42" name="Textfeld 41">
            <a:extLst>
              <a:ext uri="{FF2B5EF4-FFF2-40B4-BE49-F238E27FC236}">
                <a16:creationId xmlns:a16="http://schemas.microsoft.com/office/drawing/2014/main" id="{33007021-6EEF-4A33-B27A-3D5386934185}"/>
              </a:ext>
            </a:extLst>
          </p:cNvPr>
          <p:cNvSpPr txBox="1"/>
          <p:nvPr/>
        </p:nvSpPr>
        <p:spPr>
          <a:xfrm>
            <a:off x="16294611" y="2976132"/>
            <a:ext cx="4469599" cy="338554"/>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Principal Component Analysis (PCA)</a:t>
            </a:r>
          </a:p>
        </p:txBody>
      </p:sp>
      <p:sp>
        <p:nvSpPr>
          <p:cNvPr id="43" name="Textfeld 42">
            <a:extLst>
              <a:ext uri="{FF2B5EF4-FFF2-40B4-BE49-F238E27FC236}">
                <a16:creationId xmlns:a16="http://schemas.microsoft.com/office/drawing/2014/main" id="{2F92A97A-CFB4-4E6E-886E-1F00B8D3803F}"/>
              </a:ext>
            </a:extLst>
          </p:cNvPr>
          <p:cNvSpPr txBox="1"/>
          <p:nvPr/>
        </p:nvSpPr>
        <p:spPr>
          <a:xfrm>
            <a:off x="23312176" y="2902923"/>
            <a:ext cx="4469599" cy="338554"/>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Factor Analysis (FA)</a:t>
            </a:r>
          </a:p>
        </p:txBody>
      </p:sp>
      <p:cxnSp>
        <p:nvCxnSpPr>
          <p:cNvPr id="45" name="Gerader Verbinder 44">
            <a:extLst>
              <a:ext uri="{FF2B5EF4-FFF2-40B4-BE49-F238E27FC236}">
                <a16:creationId xmlns:a16="http://schemas.microsoft.com/office/drawing/2014/main" id="{DB63E3E9-A270-4A58-9C9F-A9F1CCA7D478}"/>
              </a:ext>
            </a:extLst>
          </p:cNvPr>
          <p:cNvCxnSpPr>
            <a:cxnSpLocks/>
          </p:cNvCxnSpPr>
          <p:nvPr/>
        </p:nvCxnSpPr>
        <p:spPr>
          <a:xfrm>
            <a:off x="22840514" y="3262696"/>
            <a:ext cx="15240" cy="3582836"/>
          </a:xfrm>
          <a:prstGeom prst="line">
            <a:avLst/>
          </a:prstGeom>
        </p:spPr>
        <p:style>
          <a:lnRef idx="1">
            <a:schemeClr val="accent3"/>
          </a:lnRef>
          <a:fillRef idx="0">
            <a:schemeClr val="accent3"/>
          </a:fillRef>
          <a:effectRef idx="0">
            <a:schemeClr val="accent3"/>
          </a:effectRef>
          <a:fontRef idx="minor">
            <a:schemeClr val="tx1"/>
          </a:fontRef>
        </p:style>
      </p:cxnSp>
      <p:pic>
        <p:nvPicPr>
          <p:cNvPr id="47" name="Grafik 46">
            <a:extLst>
              <a:ext uri="{FF2B5EF4-FFF2-40B4-BE49-F238E27FC236}">
                <a16:creationId xmlns:a16="http://schemas.microsoft.com/office/drawing/2014/main" id="{384FDCAD-779F-483A-BF56-27F659314A79}"/>
              </a:ext>
            </a:extLst>
          </p:cNvPr>
          <p:cNvPicPr>
            <a:picLocks noChangeAspect="1"/>
          </p:cNvPicPr>
          <p:nvPr/>
        </p:nvPicPr>
        <p:blipFill>
          <a:blip r:embed="rId10"/>
          <a:stretch>
            <a:fillRect/>
          </a:stretch>
        </p:blipFill>
        <p:spPr>
          <a:xfrm>
            <a:off x="16542599" y="13143927"/>
            <a:ext cx="2945162" cy="2945162"/>
          </a:xfrm>
          <a:prstGeom prst="rect">
            <a:avLst/>
          </a:prstGeom>
        </p:spPr>
      </p:pic>
      <p:grpSp>
        <p:nvGrpSpPr>
          <p:cNvPr id="69" name="Gruppieren 68">
            <a:extLst>
              <a:ext uri="{FF2B5EF4-FFF2-40B4-BE49-F238E27FC236}">
                <a16:creationId xmlns:a16="http://schemas.microsoft.com/office/drawing/2014/main" id="{11C50BA9-B138-411A-9340-A6E97C0727C4}"/>
              </a:ext>
            </a:extLst>
          </p:cNvPr>
          <p:cNvGrpSpPr/>
          <p:nvPr/>
        </p:nvGrpSpPr>
        <p:grpSpPr>
          <a:xfrm>
            <a:off x="1084497" y="4723232"/>
            <a:ext cx="4580351" cy="1621763"/>
            <a:chOff x="1066413" y="5024641"/>
            <a:chExt cx="4580351" cy="1621763"/>
          </a:xfrm>
        </p:grpSpPr>
        <p:grpSp>
          <p:nvGrpSpPr>
            <p:cNvPr id="60" name="Gruppieren 59">
              <a:extLst>
                <a:ext uri="{FF2B5EF4-FFF2-40B4-BE49-F238E27FC236}">
                  <a16:creationId xmlns:a16="http://schemas.microsoft.com/office/drawing/2014/main" id="{D10844F2-DEB4-4F77-87E8-46F1D5686F33}"/>
                </a:ext>
              </a:extLst>
            </p:cNvPr>
            <p:cNvGrpSpPr/>
            <p:nvPr/>
          </p:nvGrpSpPr>
          <p:grpSpPr>
            <a:xfrm>
              <a:off x="1066413" y="5026203"/>
              <a:ext cx="1230938" cy="769520"/>
              <a:chOff x="1066413" y="5029937"/>
              <a:chExt cx="1230938" cy="769520"/>
            </a:xfrm>
          </p:grpSpPr>
          <p:sp>
            <p:nvSpPr>
              <p:cNvPr id="29" name="Textfeld 28">
                <a:extLst>
                  <a:ext uri="{FF2B5EF4-FFF2-40B4-BE49-F238E27FC236}">
                    <a16:creationId xmlns:a16="http://schemas.microsoft.com/office/drawing/2014/main" id="{E5DE889C-57E3-494A-BAFA-52E50E5B90C1}"/>
                  </a:ext>
                </a:extLst>
              </p:cNvPr>
              <p:cNvSpPr txBox="1"/>
              <p:nvPr/>
            </p:nvSpPr>
            <p:spPr>
              <a:xfrm>
                <a:off x="1066413" y="5491680"/>
                <a:ext cx="1230938"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Quality of Life</a:t>
                </a:r>
              </a:p>
            </p:txBody>
          </p:sp>
          <p:pic>
            <p:nvPicPr>
              <p:cNvPr id="8" name="Grafik 7">
                <a:extLst>
                  <a:ext uri="{FF2B5EF4-FFF2-40B4-BE49-F238E27FC236}">
                    <a16:creationId xmlns:a16="http://schemas.microsoft.com/office/drawing/2014/main" id="{FA8DB1B3-C1FC-4D80-B7D9-DC9FB2AB892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81405" y="5029937"/>
                <a:ext cx="540000" cy="540000"/>
              </a:xfrm>
              <a:prstGeom prst="rect">
                <a:avLst/>
              </a:prstGeom>
            </p:spPr>
          </p:pic>
        </p:grpSp>
        <p:grpSp>
          <p:nvGrpSpPr>
            <p:cNvPr id="59" name="Gruppieren 58">
              <a:extLst>
                <a:ext uri="{FF2B5EF4-FFF2-40B4-BE49-F238E27FC236}">
                  <a16:creationId xmlns:a16="http://schemas.microsoft.com/office/drawing/2014/main" id="{375C55B6-23D8-484F-A706-5E7A7A275E86}"/>
                </a:ext>
              </a:extLst>
            </p:cNvPr>
            <p:cNvGrpSpPr/>
            <p:nvPr/>
          </p:nvGrpSpPr>
          <p:grpSpPr>
            <a:xfrm>
              <a:off x="2262305" y="5026204"/>
              <a:ext cx="992676" cy="769519"/>
              <a:chOff x="2380592" y="5029937"/>
              <a:chExt cx="992676" cy="769519"/>
            </a:xfrm>
          </p:grpSpPr>
          <p:pic>
            <p:nvPicPr>
              <p:cNvPr id="10" name="Grafik 9">
                <a:extLst>
                  <a:ext uri="{FF2B5EF4-FFF2-40B4-BE49-F238E27FC236}">
                    <a16:creationId xmlns:a16="http://schemas.microsoft.com/office/drawing/2014/main" id="{58355202-26FF-4542-8C17-F15901CAFEC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609578" y="5029937"/>
                <a:ext cx="540000" cy="540000"/>
              </a:xfrm>
              <a:prstGeom prst="rect">
                <a:avLst/>
              </a:prstGeom>
            </p:spPr>
          </p:pic>
          <p:sp>
            <p:nvSpPr>
              <p:cNvPr id="37" name="Textfeld 36">
                <a:extLst>
                  <a:ext uri="{FF2B5EF4-FFF2-40B4-BE49-F238E27FC236}">
                    <a16:creationId xmlns:a16="http://schemas.microsoft.com/office/drawing/2014/main" id="{615A6FBA-07BA-4D8C-B894-793E5D3432BE}"/>
                  </a:ext>
                </a:extLst>
              </p:cNvPr>
              <p:cNvSpPr txBox="1"/>
              <p:nvPr/>
            </p:nvSpPr>
            <p:spPr>
              <a:xfrm>
                <a:off x="2380592" y="5491679"/>
                <a:ext cx="992676"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Health</a:t>
                </a:r>
              </a:p>
            </p:txBody>
          </p:sp>
        </p:grpSp>
        <p:grpSp>
          <p:nvGrpSpPr>
            <p:cNvPr id="61" name="Gruppieren 60">
              <a:extLst>
                <a:ext uri="{FF2B5EF4-FFF2-40B4-BE49-F238E27FC236}">
                  <a16:creationId xmlns:a16="http://schemas.microsoft.com/office/drawing/2014/main" id="{138E6E19-B287-4F4E-BCE5-1188DF1E31A5}"/>
                </a:ext>
              </a:extLst>
            </p:cNvPr>
            <p:cNvGrpSpPr/>
            <p:nvPr/>
          </p:nvGrpSpPr>
          <p:grpSpPr>
            <a:xfrm>
              <a:off x="3219935" y="5025327"/>
              <a:ext cx="1230938" cy="771272"/>
              <a:chOff x="3166969" y="5023841"/>
              <a:chExt cx="1230938" cy="771272"/>
            </a:xfrm>
          </p:grpSpPr>
          <p:pic>
            <p:nvPicPr>
              <p:cNvPr id="18" name="Grafik 17">
                <a:extLst>
                  <a:ext uri="{FF2B5EF4-FFF2-40B4-BE49-F238E27FC236}">
                    <a16:creationId xmlns:a16="http://schemas.microsoft.com/office/drawing/2014/main" id="{93953D04-E3B6-434B-A956-503DDDBEC0C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517711" y="5023841"/>
                <a:ext cx="540000" cy="540000"/>
              </a:xfrm>
              <a:prstGeom prst="rect">
                <a:avLst/>
              </a:prstGeom>
            </p:spPr>
          </p:pic>
          <p:sp>
            <p:nvSpPr>
              <p:cNvPr id="39" name="Textfeld 38">
                <a:extLst>
                  <a:ext uri="{FF2B5EF4-FFF2-40B4-BE49-F238E27FC236}">
                    <a16:creationId xmlns:a16="http://schemas.microsoft.com/office/drawing/2014/main" id="{713E46D4-7D41-4BA1-8676-96E58FAF443A}"/>
                  </a:ext>
                </a:extLst>
              </p:cNvPr>
              <p:cNvSpPr txBox="1"/>
              <p:nvPr/>
            </p:nvSpPr>
            <p:spPr>
              <a:xfrm>
                <a:off x="3166969" y="5487336"/>
                <a:ext cx="1230938"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Population</a:t>
                </a:r>
              </a:p>
            </p:txBody>
          </p:sp>
        </p:grpSp>
        <p:grpSp>
          <p:nvGrpSpPr>
            <p:cNvPr id="58" name="Gruppieren 57">
              <a:extLst>
                <a:ext uri="{FF2B5EF4-FFF2-40B4-BE49-F238E27FC236}">
                  <a16:creationId xmlns:a16="http://schemas.microsoft.com/office/drawing/2014/main" id="{576F954D-C5C8-4DEF-B25F-08B48B725910}"/>
                </a:ext>
              </a:extLst>
            </p:cNvPr>
            <p:cNvGrpSpPr/>
            <p:nvPr/>
          </p:nvGrpSpPr>
          <p:grpSpPr>
            <a:xfrm>
              <a:off x="4415826" y="5024641"/>
              <a:ext cx="1230938" cy="772644"/>
              <a:chOff x="4716983" y="5029937"/>
              <a:chExt cx="1230938" cy="772644"/>
            </a:xfrm>
          </p:grpSpPr>
          <p:pic>
            <p:nvPicPr>
              <p:cNvPr id="23" name="Grafik 22">
                <a:extLst>
                  <a:ext uri="{FF2B5EF4-FFF2-40B4-BE49-F238E27FC236}">
                    <a16:creationId xmlns:a16="http://schemas.microsoft.com/office/drawing/2014/main" id="{4F66B2D8-6D8F-45A5-9111-1AE2D7C0F09A}"/>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065923" y="5029937"/>
                <a:ext cx="540000" cy="540000"/>
              </a:xfrm>
              <a:prstGeom prst="rect">
                <a:avLst/>
              </a:prstGeom>
            </p:spPr>
          </p:pic>
          <p:sp>
            <p:nvSpPr>
              <p:cNvPr id="44" name="Textfeld 43">
                <a:extLst>
                  <a:ext uri="{FF2B5EF4-FFF2-40B4-BE49-F238E27FC236}">
                    <a16:creationId xmlns:a16="http://schemas.microsoft.com/office/drawing/2014/main" id="{0F35411B-4874-416F-A88C-0282D00FEA12}"/>
                  </a:ext>
                </a:extLst>
              </p:cNvPr>
              <p:cNvSpPr txBox="1"/>
              <p:nvPr/>
            </p:nvSpPr>
            <p:spPr>
              <a:xfrm>
                <a:off x="4716983" y="5494804"/>
                <a:ext cx="1230938"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Infrastructure</a:t>
                </a:r>
              </a:p>
            </p:txBody>
          </p:sp>
        </p:grpSp>
        <p:grpSp>
          <p:nvGrpSpPr>
            <p:cNvPr id="62" name="Gruppieren 61">
              <a:extLst>
                <a:ext uri="{FF2B5EF4-FFF2-40B4-BE49-F238E27FC236}">
                  <a16:creationId xmlns:a16="http://schemas.microsoft.com/office/drawing/2014/main" id="{F9E461DC-370D-4CC3-9635-A8CE4F07A524}"/>
                </a:ext>
              </a:extLst>
            </p:cNvPr>
            <p:cNvGrpSpPr/>
            <p:nvPr/>
          </p:nvGrpSpPr>
          <p:grpSpPr>
            <a:xfrm>
              <a:off x="1072040" y="5842027"/>
              <a:ext cx="1230938" cy="804377"/>
              <a:chOff x="1072040" y="5842027"/>
              <a:chExt cx="1230938" cy="804377"/>
            </a:xfrm>
          </p:grpSpPr>
          <p:pic>
            <p:nvPicPr>
              <p:cNvPr id="27" name="Grafik 26">
                <a:extLst>
                  <a:ext uri="{FF2B5EF4-FFF2-40B4-BE49-F238E27FC236}">
                    <a16:creationId xmlns:a16="http://schemas.microsoft.com/office/drawing/2014/main" id="{17565774-F0C1-42F6-808B-211A39D3B916}"/>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377723" y="5842027"/>
                <a:ext cx="540000" cy="540000"/>
              </a:xfrm>
              <a:prstGeom prst="rect">
                <a:avLst/>
              </a:prstGeom>
            </p:spPr>
          </p:pic>
          <p:sp>
            <p:nvSpPr>
              <p:cNvPr id="46" name="Textfeld 45">
                <a:extLst>
                  <a:ext uri="{FF2B5EF4-FFF2-40B4-BE49-F238E27FC236}">
                    <a16:creationId xmlns:a16="http://schemas.microsoft.com/office/drawing/2014/main" id="{9A2366D0-7D3B-4A3D-B0F1-055C0120D3B4}"/>
                  </a:ext>
                </a:extLst>
              </p:cNvPr>
              <p:cNvSpPr txBox="1"/>
              <p:nvPr/>
            </p:nvSpPr>
            <p:spPr>
              <a:xfrm>
                <a:off x="1072040" y="6338627"/>
                <a:ext cx="1230938"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Environment</a:t>
                </a:r>
              </a:p>
            </p:txBody>
          </p:sp>
        </p:grpSp>
        <p:grpSp>
          <p:nvGrpSpPr>
            <p:cNvPr id="63" name="Gruppieren 62">
              <a:extLst>
                <a:ext uri="{FF2B5EF4-FFF2-40B4-BE49-F238E27FC236}">
                  <a16:creationId xmlns:a16="http://schemas.microsoft.com/office/drawing/2014/main" id="{02209092-BAE5-4C1B-B324-75116602CD1C}"/>
                </a:ext>
              </a:extLst>
            </p:cNvPr>
            <p:cNvGrpSpPr/>
            <p:nvPr/>
          </p:nvGrpSpPr>
          <p:grpSpPr>
            <a:xfrm>
              <a:off x="2183074" y="5847066"/>
              <a:ext cx="1230938" cy="794298"/>
              <a:chOff x="2159781" y="5842027"/>
              <a:chExt cx="1230938" cy="794298"/>
            </a:xfrm>
          </p:grpSpPr>
          <p:pic>
            <p:nvPicPr>
              <p:cNvPr id="35" name="Grafik 34">
                <a:extLst>
                  <a:ext uri="{FF2B5EF4-FFF2-40B4-BE49-F238E27FC236}">
                    <a16:creationId xmlns:a16="http://schemas.microsoft.com/office/drawing/2014/main" id="{2AB523F6-55C0-44FC-92F7-73EF1B4DAA73}"/>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504351" y="5842027"/>
                <a:ext cx="540000" cy="540000"/>
              </a:xfrm>
              <a:prstGeom prst="rect">
                <a:avLst/>
              </a:prstGeom>
            </p:spPr>
          </p:pic>
          <p:sp>
            <p:nvSpPr>
              <p:cNvPr id="48" name="Textfeld 47">
                <a:extLst>
                  <a:ext uri="{FF2B5EF4-FFF2-40B4-BE49-F238E27FC236}">
                    <a16:creationId xmlns:a16="http://schemas.microsoft.com/office/drawing/2014/main" id="{6C14096D-006D-40E2-A259-384BBBEFC748}"/>
                  </a:ext>
                </a:extLst>
              </p:cNvPr>
              <p:cNvSpPr txBox="1"/>
              <p:nvPr/>
            </p:nvSpPr>
            <p:spPr>
              <a:xfrm>
                <a:off x="2159781" y="6328548"/>
                <a:ext cx="1230938"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Education</a:t>
                </a:r>
              </a:p>
            </p:txBody>
          </p:sp>
        </p:grpSp>
        <p:grpSp>
          <p:nvGrpSpPr>
            <p:cNvPr id="64" name="Gruppieren 63">
              <a:extLst>
                <a:ext uri="{FF2B5EF4-FFF2-40B4-BE49-F238E27FC236}">
                  <a16:creationId xmlns:a16="http://schemas.microsoft.com/office/drawing/2014/main" id="{F2D0A8E0-B86B-4A18-A451-CDE346CC3524}"/>
                </a:ext>
              </a:extLst>
            </p:cNvPr>
            <p:cNvGrpSpPr/>
            <p:nvPr/>
          </p:nvGrpSpPr>
          <p:grpSpPr>
            <a:xfrm>
              <a:off x="3294108" y="5844547"/>
              <a:ext cx="1230938" cy="799337"/>
              <a:chOff x="3291261" y="5842027"/>
              <a:chExt cx="1230938" cy="799337"/>
            </a:xfrm>
          </p:grpSpPr>
          <p:pic>
            <p:nvPicPr>
              <p:cNvPr id="50" name="Grafik 49">
                <a:extLst>
                  <a:ext uri="{FF2B5EF4-FFF2-40B4-BE49-F238E27FC236}">
                    <a16:creationId xmlns:a16="http://schemas.microsoft.com/office/drawing/2014/main" id="{23D114B9-EC65-4094-B439-75EFDD11F9A9}"/>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630979" y="5842027"/>
                <a:ext cx="540000" cy="540000"/>
              </a:xfrm>
              <a:prstGeom prst="rect">
                <a:avLst/>
              </a:prstGeom>
            </p:spPr>
          </p:pic>
          <p:sp>
            <p:nvSpPr>
              <p:cNvPr id="51" name="Textfeld 50">
                <a:extLst>
                  <a:ext uri="{FF2B5EF4-FFF2-40B4-BE49-F238E27FC236}">
                    <a16:creationId xmlns:a16="http://schemas.microsoft.com/office/drawing/2014/main" id="{56668B34-3AA5-4AC1-B6D0-9B49068216B6}"/>
                  </a:ext>
                </a:extLst>
              </p:cNvPr>
              <p:cNvSpPr txBox="1"/>
              <p:nvPr/>
            </p:nvSpPr>
            <p:spPr>
              <a:xfrm>
                <a:off x="3291261" y="6333587"/>
                <a:ext cx="1230938"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Economy</a:t>
                </a:r>
              </a:p>
            </p:txBody>
          </p:sp>
        </p:grpSp>
        <p:grpSp>
          <p:nvGrpSpPr>
            <p:cNvPr id="65" name="Gruppieren 64">
              <a:extLst>
                <a:ext uri="{FF2B5EF4-FFF2-40B4-BE49-F238E27FC236}">
                  <a16:creationId xmlns:a16="http://schemas.microsoft.com/office/drawing/2014/main" id="{643A9D5F-AFBF-4664-9FD7-DCA73BBA663C}"/>
                </a:ext>
              </a:extLst>
            </p:cNvPr>
            <p:cNvGrpSpPr/>
            <p:nvPr/>
          </p:nvGrpSpPr>
          <p:grpSpPr>
            <a:xfrm>
              <a:off x="4405143" y="5848560"/>
              <a:ext cx="1230938" cy="791310"/>
              <a:chOff x="4411239" y="5842027"/>
              <a:chExt cx="1230938" cy="791310"/>
            </a:xfrm>
          </p:grpSpPr>
          <p:pic>
            <p:nvPicPr>
              <p:cNvPr id="53" name="Grafik 52">
                <a:extLst>
                  <a:ext uri="{FF2B5EF4-FFF2-40B4-BE49-F238E27FC236}">
                    <a16:creationId xmlns:a16="http://schemas.microsoft.com/office/drawing/2014/main" id="{F4A92F58-5F70-4B6C-9BB7-82E8818B7E85}"/>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757608" y="5842027"/>
                <a:ext cx="540000" cy="540000"/>
              </a:xfrm>
              <a:prstGeom prst="rect">
                <a:avLst/>
              </a:prstGeom>
            </p:spPr>
          </p:pic>
          <p:sp>
            <p:nvSpPr>
              <p:cNvPr id="54" name="Textfeld 53">
                <a:extLst>
                  <a:ext uri="{FF2B5EF4-FFF2-40B4-BE49-F238E27FC236}">
                    <a16:creationId xmlns:a16="http://schemas.microsoft.com/office/drawing/2014/main" id="{11181380-77BB-4FDF-AB5D-6ED36AFEE862}"/>
                  </a:ext>
                </a:extLst>
              </p:cNvPr>
              <p:cNvSpPr txBox="1"/>
              <p:nvPr/>
            </p:nvSpPr>
            <p:spPr>
              <a:xfrm>
                <a:off x="4411239" y="6325560"/>
                <a:ext cx="1230938"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Politics</a:t>
                </a:r>
              </a:p>
            </p:txBody>
          </p:sp>
        </p:grpSp>
      </p:grpSp>
      <p:sp>
        <p:nvSpPr>
          <p:cNvPr id="55" name="Textfeld 54">
            <a:extLst>
              <a:ext uri="{FF2B5EF4-FFF2-40B4-BE49-F238E27FC236}">
                <a16:creationId xmlns:a16="http://schemas.microsoft.com/office/drawing/2014/main" id="{FD7864BE-EC92-4B34-981D-BDD811868612}"/>
              </a:ext>
            </a:extLst>
          </p:cNvPr>
          <p:cNvSpPr txBox="1"/>
          <p:nvPr/>
        </p:nvSpPr>
        <p:spPr>
          <a:xfrm>
            <a:off x="1089090" y="4357817"/>
            <a:ext cx="1170101" cy="338554"/>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Variables</a:t>
            </a:r>
            <a:endParaRPr lang="en-GB" b="1" dirty="0">
              <a:latin typeface="Segoe UI Light" panose="020B0502040204020203" pitchFamily="34" charset="0"/>
              <a:cs typeface="Segoe UI Light" panose="020B0502040204020203" pitchFamily="34" charset="0"/>
            </a:endParaRPr>
          </a:p>
        </p:txBody>
      </p:sp>
      <p:sp>
        <p:nvSpPr>
          <p:cNvPr id="66" name="Textfeld 65">
            <a:extLst>
              <a:ext uri="{FF2B5EF4-FFF2-40B4-BE49-F238E27FC236}">
                <a16:creationId xmlns:a16="http://schemas.microsoft.com/office/drawing/2014/main" id="{74A0C1E6-4CEF-4939-B100-C6B355EF2D59}"/>
              </a:ext>
            </a:extLst>
          </p:cNvPr>
          <p:cNvSpPr txBox="1"/>
          <p:nvPr/>
        </p:nvSpPr>
        <p:spPr>
          <a:xfrm>
            <a:off x="1066527" y="6485554"/>
            <a:ext cx="2340635" cy="338554"/>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Data Pre-processing</a:t>
            </a:r>
          </a:p>
        </p:txBody>
      </p:sp>
      <p:sp>
        <p:nvSpPr>
          <p:cNvPr id="70" name="Textfeld 69">
            <a:extLst>
              <a:ext uri="{FF2B5EF4-FFF2-40B4-BE49-F238E27FC236}">
                <a16:creationId xmlns:a16="http://schemas.microsoft.com/office/drawing/2014/main" id="{C09A3853-3912-444D-89AD-A9B50E597ED4}"/>
              </a:ext>
            </a:extLst>
          </p:cNvPr>
          <p:cNvSpPr txBox="1"/>
          <p:nvPr/>
        </p:nvSpPr>
        <p:spPr>
          <a:xfrm>
            <a:off x="5976847" y="4357817"/>
            <a:ext cx="2188927" cy="2215991"/>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World Happiness Rank</a:t>
            </a:r>
          </a:p>
          <a:p>
            <a:endParaRPr lang="en-GB" sz="1600" b="1" dirty="0">
              <a:latin typeface="Segoe UI Light" panose="020B0502040204020203" pitchFamily="34" charset="0"/>
              <a:cs typeface="Segoe UI Light" panose="020B0502040204020203" pitchFamily="34" charset="0"/>
            </a:endParaRPr>
          </a:p>
          <a:p>
            <a:r>
              <a:rPr lang="en-GB" sz="1400" dirty="0">
                <a:latin typeface="Segoe UI Light" panose="020B0502040204020203" pitchFamily="34" charset="0"/>
                <a:cs typeface="Segoe UI Light" panose="020B0502040204020203" pitchFamily="34" charset="0"/>
              </a:rPr>
              <a:t>      Switzerland</a:t>
            </a:r>
          </a:p>
          <a:p>
            <a:r>
              <a:rPr lang="en-GB" sz="1400" dirty="0">
                <a:latin typeface="Segoe UI Light" panose="020B0502040204020203" pitchFamily="34" charset="0"/>
                <a:cs typeface="Segoe UI Light" panose="020B0502040204020203" pitchFamily="34" charset="0"/>
              </a:rPr>
              <a:t>      Iceland</a:t>
            </a:r>
          </a:p>
          <a:p>
            <a:r>
              <a:rPr lang="en-GB" sz="1400" dirty="0">
                <a:latin typeface="Segoe UI Light" panose="020B0502040204020203" pitchFamily="34" charset="0"/>
                <a:cs typeface="Segoe UI Light" panose="020B0502040204020203" pitchFamily="34" charset="0"/>
              </a:rPr>
              <a:t>      Denmark</a:t>
            </a:r>
          </a:p>
          <a:p>
            <a:r>
              <a:rPr lang="en-GB" sz="1400" dirty="0">
                <a:latin typeface="Segoe UI Light" panose="020B0502040204020203" pitchFamily="34" charset="0"/>
                <a:cs typeface="Segoe UI Light" panose="020B0502040204020203" pitchFamily="34" charset="0"/>
              </a:rPr>
              <a:t>      …</a:t>
            </a:r>
          </a:p>
          <a:p>
            <a:r>
              <a:rPr lang="en-GB" sz="1400" dirty="0">
                <a:latin typeface="Segoe UI Light" panose="020B0502040204020203" pitchFamily="34" charset="0"/>
                <a:cs typeface="Segoe UI Light" panose="020B0502040204020203" pitchFamily="34" charset="0"/>
              </a:rPr>
              <a:t>      Togo</a:t>
            </a:r>
          </a:p>
          <a:p>
            <a:endParaRPr lang="en-GB" dirty="0">
              <a:latin typeface="Segoe UI Light" panose="020B0502040204020203" pitchFamily="34" charset="0"/>
              <a:cs typeface="Segoe UI Light" panose="020B0502040204020203" pitchFamily="34" charset="0"/>
            </a:endParaRPr>
          </a:p>
          <a:p>
            <a:endParaRPr lang="en-GB" b="1" dirty="0">
              <a:latin typeface="Segoe UI Light" panose="020B0502040204020203" pitchFamily="34" charset="0"/>
              <a:cs typeface="Segoe UI Light" panose="020B0502040204020203" pitchFamily="34" charset="0"/>
            </a:endParaRPr>
          </a:p>
        </p:txBody>
      </p:sp>
      <p:sp>
        <p:nvSpPr>
          <p:cNvPr id="71" name="Textfeld 70">
            <a:extLst>
              <a:ext uri="{FF2B5EF4-FFF2-40B4-BE49-F238E27FC236}">
                <a16:creationId xmlns:a16="http://schemas.microsoft.com/office/drawing/2014/main" id="{85096C5C-A0D7-4B11-9DB7-9B2C9650AB29}"/>
              </a:ext>
            </a:extLst>
          </p:cNvPr>
          <p:cNvSpPr txBox="1"/>
          <p:nvPr/>
        </p:nvSpPr>
        <p:spPr>
          <a:xfrm>
            <a:off x="7889798" y="4845750"/>
            <a:ext cx="7075882" cy="1169551"/>
          </a:xfrm>
          <a:prstGeom prst="rect">
            <a:avLst/>
          </a:prstGeom>
          <a:noFill/>
        </p:spPr>
        <p:txBody>
          <a:bodyPr wrap="square" rtlCol="0">
            <a:spAutoFit/>
          </a:bodyPr>
          <a:lstStyle/>
          <a:p>
            <a:r>
              <a:rPr lang="en-GB" sz="1400" dirty="0">
                <a:latin typeface="Segoe UI Light" panose="020B0502040204020203" pitchFamily="34" charset="0"/>
                <a:cs typeface="Segoe UI Light" panose="020B0502040204020203" pitchFamily="34" charset="0"/>
              </a:rPr>
              <a:t>The worlds happiest country is Switzerland with a rank of 7.6/10. The variables that are the most contributing to this result is high quality of Family Life, Health Life Expectancy and Freedom. The least happy country in the world is Togo. The strongest variables are Economy, Family and Automotive Mortality. In general the people living in the countries of Western Europe and America tend to be happier than the people living in Afrika and Asia.</a:t>
            </a:r>
            <a:endParaRPr lang="en-GB" b="1" dirty="0">
              <a:latin typeface="Segoe UI Light" panose="020B0502040204020203" pitchFamily="34" charset="0"/>
              <a:cs typeface="Segoe UI Light" panose="020B0502040204020203" pitchFamily="34" charset="0"/>
            </a:endParaRPr>
          </a:p>
        </p:txBody>
      </p:sp>
      <p:pic>
        <p:nvPicPr>
          <p:cNvPr id="73" name="Grafik 72">
            <a:extLst>
              <a:ext uri="{FF2B5EF4-FFF2-40B4-BE49-F238E27FC236}">
                <a16:creationId xmlns:a16="http://schemas.microsoft.com/office/drawing/2014/main" id="{19898755-75B3-4109-AE19-F95FA5991D2F}"/>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087259" y="7703550"/>
            <a:ext cx="252000" cy="252000"/>
          </a:xfrm>
          <a:prstGeom prst="rect">
            <a:avLst/>
          </a:prstGeom>
        </p:spPr>
      </p:pic>
      <p:pic>
        <p:nvPicPr>
          <p:cNvPr id="74" name="Grafik 73">
            <a:extLst>
              <a:ext uri="{FF2B5EF4-FFF2-40B4-BE49-F238E27FC236}">
                <a16:creationId xmlns:a16="http://schemas.microsoft.com/office/drawing/2014/main" id="{2C75AF1F-5CEB-4A39-859B-B770DC653AC9}"/>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107665" y="4918042"/>
            <a:ext cx="162000" cy="162000"/>
          </a:xfrm>
          <a:prstGeom prst="rect">
            <a:avLst/>
          </a:prstGeom>
        </p:spPr>
      </p:pic>
      <p:pic>
        <p:nvPicPr>
          <p:cNvPr id="76" name="Grafik 75">
            <a:extLst>
              <a:ext uri="{FF2B5EF4-FFF2-40B4-BE49-F238E27FC236}">
                <a16:creationId xmlns:a16="http://schemas.microsoft.com/office/drawing/2014/main" id="{6EBA92B0-28E5-4F5B-85D9-82F92119E616}"/>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496612" y="6915265"/>
            <a:ext cx="252000" cy="252000"/>
          </a:xfrm>
          <a:prstGeom prst="rect">
            <a:avLst/>
          </a:prstGeom>
        </p:spPr>
      </p:pic>
      <p:pic>
        <p:nvPicPr>
          <p:cNvPr id="77" name="Grafik 76">
            <a:extLst>
              <a:ext uri="{FF2B5EF4-FFF2-40B4-BE49-F238E27FC236}">
                <a16:creationId xmlns:a16="http://schemas.microsoft.com/office/drawing/2014/main" id="{712A983A-EA50-4904-9A6C-F5AB858A94F4}"/>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107667" y="5143510"/>
            <a:ext cx="162000" cy="162000"/>
          </a:xfrm>
          <a:prstGeom prst="rect">
            <a:avLst/>
          </a:prstGeom>
        </p:spPr>
      </p:pic>
      <p:pic>
        <p:nvPicPr>
          <p:cNvPr id="79" name="Grafik 78">
            <a:extLst>
              <a:ext uri="{FF2B5EF4-FFF2-40B4-BE49-F238E27FC236}">
                <a16:creationId xmlns:a16="http://schemas.microsoft.com/office/drawing/2014/main" id="{71777D5D-D0CE-4308-AAE7-E90F8B800347}"/>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9269217" y="7153712"/>
            <a:ext cx="252000" cy="252000"/>
          </a:xfrm>
          <a:prstGeom prst="rect">
            <a:avLst/>
          </a:prstGeom>
        </p:spPr>
      </p:pic>
      <p:pic>
        <p:nvPicPr>
          <p:cNvPr id="80" name="Grafik 79">
            <a:extLst>
              <a:ext uri="{FF2B5EF4-FFF2-40B4-BE49-F238E27FC236}">
                <a16:creationId xmlns:a16="http://schemas.microsoft.com/office/drawing/2014/main" id="{A401FFFC-38C8-42FA-96D7-BDFCC1007BA9}"/>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107665" y="5368185"/>
            <a:ext cx="162000" cy="162000"/>
          </a:xfrm>
          <a:prstGeom prst="rect">
            <a:avLst/>
          </a:prstGeom>
        </p:spPr>
      </p:pic>
      <p:pic>
        <p:nvPicPr>
          <p:cNvPr id="82" name="Grafik 81">
            <a:extLst>
              <a:ext uri="{FF2B5EF4-FFF2-40B4-BE49-F238E27FC236}">
                <a16:creationId xmlns:a16="http://schemas.microsoft.com/office/drawing/2014/main" id="{3F016134-33DC-4F0E-BC29-B7CCD22EE634}"/>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934553" y="8699826"/>
            <a:ext cx="252000" cy="252000"/>
          </a:xfrm>
          <a:prstGeom prst="rect">
            <a:avLst/>
          </a:prstGeom>
        </p:spPr>
      </p:pic>
      <p:pic>
        <p:nvPicPr>
          <p:cNvPr id="83" name="Grafik 82">
            <a:extLst>
              <a:ext uri="{FF2B5EF4-FFF2-40B4-BE49-F238E27FC236}">
                <a16:creationId xmlns:a16="http://schemas.microsoft.com/office/drawing/2014/main" id="{C16A84EF-0560-407B-9026-DBD1E542C061}"/>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110548" y="5769014"/>
            <a:ext cx="162000" cy="162000"/>
          </a:xfrm>
          <a:prstGeom prst="rect">
            <a:avLst/>
          </a:prstGeom>
        </p:spPr>
      </p:pic>
      <p:pic>
        <p:nvPicPr>
          <p:cNvPr id="85" name="Grafik 84">
            <a:extLst>
              <a:ext uri="{FF2B5EF4-FFF2-40B4-BE49-F238E27FC236}">
                <a16:creationId xmlns:a16="http://schemas.microsoft.com/office/drawing/2014/main" id="{2FCABDDB-B064-4A4D-B72C-AC096FB30016}"/>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3468858" y="3717279"/>
            <a:ext cx="1548146" cy="2580245"/>
          </a:xfrm>
          <a:prstGeom prst="rect">
            <a:avLst/>
          </a:prstGeom>
        </p:spPr>
      </p:pic>
      <p:sp>
        <p:nvSpPr>
          <p:cNvPr id="86" name="Textfeld 85">
            <a:extLst>
              <a:ext uri="{FF2B5EF4-FFF2-40B4-BE49-F238E27FC236}">
                <a16:creationId xmlns:a16="http://schemas.microsoft.com/office/drawing/2014/main" id="{2D4AD2A7-E80C-4845-8110-77925FB7C684}"/>
              </a:ext>
            </a:extLst>
          </p:cNvPr>
          <p:cNvSpPr txBox="1"/>
          <p:nvPr/>
        </p:nvSpPr>
        <p:spPr>
          <a:xfrm>
            <a:off x="23147697" y="6364845"/>
            <a:ext cx="6391840" cy="738664"/>
          </a:xfrm>
          <a:prstGeom prst="rect">
            <a:avLst/>
          </a:prstGeom>
          <a:noFill/>
        </p:spPr>
        <p:txBody>
          <a:bodyPr wrap="square" rtlCol="0">
            <a:spAutoFit/>
          </a:bodyPr>
          <a:lstStyle/>
          <a:p>
            <a:r>
              <a:rPr lang="en-GB" sz="1400" dirty="0">
                <a:latin typeface="Segoe UI Light" panose="020B0502040204020203" pitchFamily="34" charset="0"/>
                <a:cs typeface="Segoe UI Light" panose="020B0502040204020203" pitchFamily="34" charset="0"/>
              </a:rPr>
              <a:t>The results of FA show how the assignment of the variables to the dimensions changed. After rotating the PC’s, the second and the third dimensions explains more variance. Furthermore, the Loadings are more clear in terms of interpretation.</a:t>
            </a:r>
            <a:endParaRPr lang="en-GB" b="1"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27998470"/>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219</Words>
  <Application>Microsoft Office PowerPoint</Application>
  <PresentationFormat>Benutzerdefiniert</PresentationFormat>
  <Paragraphs>37</Paragraphs>
  <Slides>1</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Arial</vt:lpstr>
      <vt:lpstr>Calibri</vt:lpstr>
      <vt:lpstr>Calibri Light</vt:lpstr>
      <vt:lpstr>Segoe UI Light</vt:lpstr>
      <vt:lpstr>Office</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Maria Lechleitner</dc:creator>
  <cp:lastModifiedBy>Maria Lechleitner</cp:lastModifiedBy>
  <cp:revision>29</cp:revision>
  <dcterms:created xsi:type="dcterms:W3CDTF">2018-05-31T15:47:13Z</dcterms:created>
  <dcterms:modified xsi:type="dcterms:W3CDTF">2018-06-04T14:44:06Z</dcterms:modified>
</cp:coreProperties>
</file>