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8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0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4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99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7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78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9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7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8DE9-FDB4-448E-B1DA-67ECA0966626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E3F1-DE59-4B46-84E9-A920A7118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5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distance.to/&#1084;&#1086;&#1089;&#1082;&#1074;&#1072;/&#1072;&#1085;&#1072;&#1087;&#1072;" TargetMode="External"/><Relationship Id="rId2" Type="http://schemas.openxmlformats.org/officeDocument/2006/relationships/hyperlink" Target="https://favt.gov.ru/dejatelnost-ajeroporty-i-ajerodromy-ceny-na-aviags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8138" y="1860917"/>
            <a:ext cx="9144000" cy="2387600"/>
          </a:xfrm>
        </p:spPr>
        <p:txBody>
          <a:bodyPr/>
          <a:lstStyle/>
          <a:p>
            <a:r>
              <a:rPr lang="ru-RU" dirty="0" smtClean="0"/>
              <a:t>Эффектная 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8138" y="4173538"/>
            <a:ext cx="9144000" cy="1655762"/>
          </a:xfrm>
        </p:spPr>
        <p:txBody>
          <a:bodyPr/>
          <a:lstStyle/>
          <a:p>
            <a:r>
              <a:rPr lang="ru-RU" dirty="0" smtClean="0"/>
              <a:t>Как-бы нам денег заработать на оптимизации </a:t>
            </a:r>
          </a:p>
          <a:p>
            <a:r>
              <a:rPr lang="ru-RU" dirty="0" smtClean="0"/>
              <a:t>авиа-рейсов в</a:t>
            </a:r>
            <a:r>
              <a:rPr lang="en-US" dirty="0" smtClean="0"/>
              <a:t>/</a:t>
            </a:r>
            <a:r>
              <a:rPr lang="ru-RU" dirty="0" smtClean="0"/>
              <a:t>из Анапы!</a:t>
            </a:r>
            <a:endParaRPr lang="ru-RU" dirty="0"/>
          </a:p>
        </p:txBody>
      </p:sp>
      <p:pic>
        <p:nvPicPr>
          <p:cNvPr id="1026" name="Picture 2" descr="https://31tv.ru/wp-content/uploads/2020/03/sam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852" y="160071"/>
            <a:ext cx="4309669" cy="256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99252" y="6081225"/>
            <a:ext cx="31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Запорожан</a:t>
            </a:r>
            <a:r>
              <a:rPr lang="ru-RU" dirty="0" smtClean="0"/>
              <a:t> Виктор </a:t>
            </a:r>
            <a:r>
              <a:rPr lang="en-US" dirty="0" smtClean="0"/>
              <a:t>(DSPR-20)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6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807" y="11014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Диаграмма схемы данных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19656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31723" y="1435711"/>
            <a:ext cx="40796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 данной диаграмме данных представлены таблицы с данными, и ключи по которым данные могут быть связаны друг с другом.</a:t>
            </a:r>
          </a:p>
          <a:p>
            <a:r>
              <a:rPr lang="ru-RU" dirty="0" smtClean="0"/>
              <a:t>Для нас наиболее интересной таблицей является </a:t>
            </a:r>
            <a:r>
              <a:rPr lang="en-US" dirty="0" smtClean="0"/>
              <a:t>‘Flights’</a:t>
            </a:r>
            <a:r>
              <a:rPr lang="ru-RU" dirty="0" smtClean="0"/>
              <a:t>, т.к. в ней хранится вся информация по осуществленным полетам, и множество ключей к другим таблицам, из которых мы можем получить данные по кол-ву пассажиров зарегистрированных на рейс, типам самолетов, времени в полете, и самое главное – рассчитать прибыль.</a:t>
            </a:r>
          </a:p>
          <a:p>
            <a:r>
              <a:rPr lang="ru-RU" dirty="0" smtClean="0"/>
              <a:t>Используемые таблицы - </a:t>
            </a:r>
            <a:r>
              <a:rPr lang="en-US" dirty="0" smtClean="0"/>
              <a:t>‘Flights’</a:t>
            </a:r>
            <a:r>
              <a:rPr lang="en-US" dirty="0" smtClean="0"/>
              <a:t>, ‘Seats’, ‘Aircrafts’, ‘</a:t>
            </a:r>
            <a:r>
              <a:rPr lang="en-US" dirty="0" err="1" smtClean="0"/>
              <a:t>Ticket_Flights</a:t>
            </a:r>
            <a:r>
              <a:rPr lang="en-US" dirty="0" smtClean="0"/>
              <a:t>’, ‘Airports’.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99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677" y="1013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 данных и подход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677" y="1236539"/>
            <a:ext cx="11303977" cy="5269767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1) Было обнаружено, что данных за декабрь 2017 в базе нет. Поэтому, было принято решение использовать данные за декабрь 2016, которые смогли-бы дополнить картину по данным за январь-февраль 2017.</a:t>
            </a:r>
            <a:endParaRPr lang="en-US" sz="2000" dirty="0" smtClean="0"/>
          </a:p>
          <a:p>
            <a:r>
              <a:rPr lang="en-US" sz="2000" dirty="0" smtClean="0"/>
              <a:t>2) </a:t>
            </a:r>
            <a:r>
              <a:rPr lang="ru-RU" sz="2000" dirty="0" smtClean="0"/>
              <a:t>По предварительным анализам, выяснилось что в Анапу и обратно, следуют рейсы из Москвы (Шереметьево), Белгорода и Новокузнецка. При этом, рейсы из Москвы и Белгорода следуют каждый день в обоих направлениях, а из Новокузнецка – раз в неделю.</a:t>
            </a:r>
          </a:p>
          <a:p>
            <a:r>
              <a:rPr lang="ru-RU" sz="2000" dirty="0" smtClean="0"/>
              <a:t>3) К сожалению, так-же в процессе сбора данных было обнаружено, что в таблице </a:t>
            </a:r>
            <a:r>
              <a:rPr lang="en-US" sz="2000" dirty="0" smtClean="0"/>
              <a:t>‘</a:t>
            </a:r>
            <a:r>
              <a:rPr lang="en-US" sz="2000" dirty="0" err="1" smtClean="0"/>
              <a:t>Ticket_Flights</a:t>
            </a:r>
            <a:r>
              <a:rPr lang="en-US" sz="2000" dirty="0" smtClean="0"/>
              <a:t>’ </a:t>
            </a:r>
            <a:r>
              <a:rPr lang="ru-RU" sz="2000" dirty="0" smtClean="0"/>
              <a:t>нет записей об оплаченных билетах пассажиров, по всем рейсам в</a:t>
            </a:r>
            <a:r>
              <a:rPr lang="en-US" sz="2000" dirty="0" smtClean="0"/>
              <a:t>/</a:t>
            </a:r>
            <a:r>
              <a:rPr lang="ru-RU" sz="2000" dirty="0" smtClean="0"/>
              <a:t>из Новокузнецка</a:t>
            </a:r>
            <a:r>
              <a:rPr lang="en-US" sz="2000" dirty="0" smtClean="0"/>
              <a:t>. </a:t>
            </a:r>
            <a:r>
              <a:rPr lang="ru-RU" sz="2000" dirty="0" smtClean="0"/>
              <a:t>Следовательно, от этих неполных данных пришлось отказаться.</a:t>
            </a:r>
          </a:p>
          <a:p>
            <a:r>
              <a:rPr lang="ru-RU" sz="2000" dirty="0" smtClean="0"/>
              <a:t>4) Каких-либо существенных недостатков в данных по оставшимся направлениях не выявлено.</a:t>
            </a:r>
            <a:endParaRPr lang="en-US" sz="2000" dirty="0" smtClean="0"/>
          </a:p>
          <a:p>
            <a:r>
              <a:rPr lang="en-US" sz="2000" dirty="0" smtClean="0"/>
              <a:t>5) </a:t>
            </a:r>
            <a:r>
              <a:rPr lang="ru-RU" sz="2000" dirty="0" smtClean="0"/>
              <a:t>На направлениях Анапа-Белгород используются только самолеты марки </a:t>
            </a:r>
            <a:r>
              <a:rPr lang="en-US" sz="2000" dirty="0" smtClean="0"/>
              <a:t>‘</a:t>
            </a:r>
            <a:r>
              <a:rPr lang="en-US" sz="2000" dirty="0" err="1" smtClean="0"/>
              <a:t>Sukhoi</a:t>
            </a:r>
            <a:r>
              <a:rPr lang="en-US" sz="2000" dirty="0" smtClean="0"/>
              <a:t> Superjet-100’</a:t>
            </a:r>
            <a:r>
              <a:rPr lang="ru-RU" sz="2000" dirty="0" smtClean="0"/>
              <a:t>, а Анапа-Москва, только самолеты марки </a:t>
            </a:r>
            <a:r>
              <a:rPr lang="en-US" sz="2000" dirty="0" smtClean="0"/>
              <a:t>‘Boeing 737-300’</a:t>
            </a:r>
            <a:r>
              <a:rPr lang="ru-RU" sz="2000" dirty="0" smtClean="0"/>
              <a:t>, что вносит определенные сложности в анализ данных</a:t>
            </a:r>
          </a:p>
          <a:p>
            <a:r>
              <a:rPr lang="ru-RU" sz="2000" dirty="0" smtClean="0"/>
              <a:t>6) Исходя из данных, можно прийти к выводу, что на направлении Анапа-Белгород используются 2 самолета, т.к. время вылета в одну и другую сторону совпадают по времени. При этом, на направлении Анапа-Москва, скорее всего используется только 1 самолет, т.к. время вылетов отличается на более чем 4 часа.</a:t>
            </a:r>
          </a:p>
        </p:txBody>
      </p:sp>
    </p:spTree>
    <p:extLst>
      <p:ext uri="{BB962C8B-B14F-4D97-AF65-F5344CB8AC3E}">
        <p14:creationId xmlns:p14="http://schemas.microsoft.com/office/powerpoint/2010/main" val="32225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017" y="391503"/>
            <a:ext cx="10515600" cy="786667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Дополнительные материалы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017" y="1254125"/>
            <a:ext cx="10515600" cy="4351338"/>
          </a:xfrm>
        </p:spPr>
        <p:txBody>
          <a:bodyPr/>
          <a:lstStyle/>
          <a:p>
            <a:r>
              <a:rPr lang="ru-RU" sz="2000" dirty="0" smtClean="0"/>
              <a:t>- Официальные данные по ценам на авиационный керосин по различным субъектам РФ за период 2014-2021 </a:t>
            </a:r>
            <a:r>
              <a:rPr lang="ru-RU" sz="2000" dirty="0" err="1" smtClean="0"/>
              <a:t>г.г</a:t>
            </a:r>
            <a:r>
              <a:rPr lang="ru-RU" sz="2000" dirty="0" smtClean="0"/>
              <a:t>. </a:t>
            </a:r>
            <a:r>
              <a:rPr lang="en-US" sz="2000" dirty="0" smtClean="0">
                <a:hlinkClick r:id="rId2"/>
              </a:rPr>
              <a:t>https://favt.gov.ru/dejatelnost-ajeroporty-i-ajerodromy-ceny-na-aviagsm/</a:t>
            </a:r>
            <a:endParaRPr lang="en-US" sz="2000" dirty="0" smtClean="0"/>
          </a:p>
          <a:p>
            <a:r>
              <a:rPr lang="ru-RU" sz="2000" dirty="0" smtClean="0"/>
              <a:t>- Сайт для получения протяженностей перелетов между различными аэропортами </a:t>
            </a:r>
            <a:r>
              <a:rPr lang="en-US" sz="2000" dirty="0" smtClean="0">
                <a:hlinkClick r:id="rId3"/>
              </a:rPr>
              <a:t>https://ru.distance.to/</a:t>
            </a:r>
            <a:r>
              <a:rPr lang="ru-RU" sz="2000" dirty="0" err="1" smtClean="0">
                <a:hlinkClick r:id="rId3"/>
              </a:rPr>
              <a:t>москва</a:t>
            </a:r>
            <a:r>
              <a:rPr lang="ru-RU" sz="2000" dirty="0" smtClean="0">
                <a:hlinkClick r:id="rId3"/>
              </a:rPr>
              <a:t>/</a:t>
            </a:r>
            <a:r>
              <a:rPr lang="ru-RU" sz="2000" dirty="0" err="1" smtClean="0">
                <a:hlinkClick r:id="rId3"/>
              </a:rPr>
              <a:t>анапа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214" y="128956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Статистика по самолетам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7" y="1340219"/>
            <a:ext cx="3600450" cy="25717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138" y="1321169"/>
            <a:ext cx="3857625" cy="2581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44" y="3807194"/>
            <a:ext cx="3114675" cy="1200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88" y="1340219"/>
            <a:ext cx="3790950" cy="2562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53" y="3921494"/>
            <a:ext cx="2990850" cy="108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214" y="5279904"/>
            <a:ext cx="3409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Средняя загруженность самолетов довольно высока, при том, что у </a:t>
            </a:r>
            <a:r>
              <a:rPr lang="en-US" sz="1600" dirty="0"/>
              <a:t>‘</a:t>
            </a:r>
            <a:r>
              <a:rPr lang="en-US" sz="1600" dirty="0" err="1"/>
              <a:t>Sukhoi</a:t>
            </a:r>
            <a:r>
              <a:rPr lang="en-US" sz="1600" dirty="0"/>
              <a:t> Superjet-100</a:t>
            </a:r>
            <a:r>
              <a:rPr lang="en-US" sz="1600" dirty="0" smtClean="0"/>
              <a:t>’</a:t>
            </a:r>
            <a:r>
              <a:rPr lang="ru-RU" sz="1600" dirty="0" smtClean="0"/>
              <a:t> даже немного выше чем у </a:t>
            </a:r>
            <a:r>
              <a:rPr lang="en-US" sz="1600" dirty="0"/>
              <a:t>‘Boeing 737-300</a:t>
            </a:r>
            <a:r>
              <a:rPr lang="en-US" sz="1600" dirty="0" smtClean="0"/>
              <a:t>’</a:t>
            </a:r>
            <a:r>
              <a:rPr lang="ru-RU" sz="1600" dirty="0" smtClean="0"/>
              <a:t>, и составляет чуть выше 0.9 (90%)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3738" y="5279904"/>
            <a:ext cx="3297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Средняя чистая прибыль с перелета каждым рейсом за 1 км. Видно, что у </a:t>
            </a:r>
            <a:r>
              <a:rPr lang="en-US" sz="1600" dirty="0" smtClean="0"/>
              <a:t>‘Boeing 737-300’</a:t>
            </a:r>
            <a:r>
              <a:rPr lang="ru-RU" sz="1600" dirty="0" smtClean="0"/>
              <a:t> этот показатель существенно выше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195899" y="5279904"/>
            <a:ext cx="3409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Средняя чистая прибыль, так-же существенно выше у </a:t>
            </a:r>
            <a:r>
              <a:rPr lang="en-US" sz="1600" dirty="0" smtClean="0"/>
              <a:t>‘Boeing 737-300’</a:t>
            </a:r>
            <a:r>
              <a:rPr lang="ru-RU" sz="1600" dirty="0" smtClean="0"/>
              <a:t>, а у </a:t>
            </a:r>
            <a:r>
              <a:rPr lang="en-US" sz="1600" dirty="0" smtClean="0"/>
              <a:t>‘</a:t>
            </a:r>
            <a:r>
              <a:rPr lang="en-US" sz="1600" dirty="0" err="1" smtClean="0"/>
              <a:t>Sukhoi</a:t>
            </a:r>
            <a:r>
              <a:rPr lang="en-US" sz="1600" dirty="0" smtClean="0"/>
              <a:t> Superjet-100’</a:t>
            </a:r>
            <a:r>
              <a:rPr lang="ru-RU" sz="1600" dirty="0" smtClean="0"/>
              <a:t> даже заметна небольшая тенденция к снижению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28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169" y="1043110"/>
            <a:ext cx="11435862" cy="5313728"/>
          </a:xfrm>
        </p:spPr>
        <p:txBody>
          <a:bodyPr/>
          <a:lstStyle/>
          <a:p>
            <a:r>
              <a:rPr lang="ru-RU" dirty="0" smtClean="0"/>
              <a:t>Выводы:</a:t>
            </a:r>
          </a:p>
          <a:p>
            <a:r>
              <a:rPr lang="ru-RU" sz="2000" dirty="0" smtClean="0"/>
              <a:t>1) Как видно из приведенных графиков, более выгодным направлением является Анапа-Москва, в виду более высокой цены на билет и меньшего кол-ва используемых на этом направлении самолетов.</a:t>
            </a:r>
          </a:p>
          <a:p>
            <a:r>
              <a:rPr lang="ru-RU" sz="2000" dirty="0" smtClean="0"/>
              <a:t>2) При этом, загрузка рейсов по направлению Анапа-Белгород все-же немного выше, чем столичное. Это наталкивает на мысль, что развитие региональных направлений могло-бы иметь больший успех, чем увеличение кол-ва рейсов в Москву. Так-же возможно, следует пересмотреть ценовую политику в сторону увеличения стоимости билетов по направлению Анапа-Белгород.</a:t>
            </a:r>
          </a:p>
          <a:p>
            <a:r>
              <a:rPr lang="ru-RU" sz="2000" dirty="0" smtClean="0"/>
              <a:t>3) Не было замечено существенных разрывов в данных между направлениями в Анапу, и из Анапы, что является благоприятным фактором, и говорит о том, что один и тот-же клиент использует авиа-транспорт как предпочтительное средство для путешествий.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16169" y="127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/>
              <a:t>Итог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5969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169" y="127732"/>
            <a:ext cx="10515600" cy="1325563"/>
          </a:xfrm>
        </p:spPr>
        <p:txBody>
          <a:bodyPr/>
          <a:lstStyle/>
          <a:p>
            <a:r>
              <a:rPr lang="ru-RU" sz="3200" b="1" dirty="0" smtClean="0"/>
              <a:t>Итог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169" y="110465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Рекомендации:</a:t>
            </a:r>
          </a:p>
          <a:p>
            <a:r>
              <a:rPr lang="ru-RU" sz="2000" dirty="0" smtClean="0"/>
              <a:t>1) Наладить сбор данных по пассажирам следующих в</a:t>
            </a:r>
            <a:r>
              <a:rPr lang="en-US" sz="2000" dirty="0" smtClean="0"/>
              <a:t>/</a:t>
            </a:r>
            <a:r>
              <a:rPr lang="ru-RU" sz="2000" dirty="0" smtClean="0"/>
              <a:t>из Новокузнецка, и при накоплении статистики, так-же оценить средние показатели по этому направлению, и в частности оценить их с направлением Анапа-Москва, в виду использования одного типа самолета</a:t>
            </a:r>
            <a:r>
              <a:rPr lang="ru-RU" sz="2000" dirty="0"/>
              <a:t>.</a:t>
            </a:r>
            <a:endParaRPr lang="ru-RU" sz="2000" dirty="0" smtClean="0"/>
          </a:p>
          <a:p>
            <a:r>
              <a:rPr lang="ru-RU" sz="2000" dirty="0" smtClean="0"/>
              <a:t>2) Рассмотреть возможность снятия одного самолета с направления Анапа-Белгород, и перевод его на другое направление, к примеру в С. Петербург или Новосибирск, либо на более дальние направления с пересадками, к примеру Иркутск-Хабаровск.</a:t>
            </a:r>
          </a:p>
          <a:p>
            <a:r>
              <a:rPr lang="ru-RU" sz="2000" dirty="0" smtClean="0"/>
              <a:t>3) Замечено небольшое снижение кол-ва пассажиров вылетающих из Анапы в Москву в определенные дни недели, такие как Среда, Суббота и Воскресенье. Возможно, это может быть и использовано в дальнейшем для расширенной аналитики.</a:t>
            </a:r>
          </a:p>
          <a:p>
            <a:r>
              <a:rPr lang="ru-RU" sz="2000" dirty="0" smtClean="0"/>
              <a:t>4) Провести похожий анализ данных по другим южным городам, а так-же проанализировать данные за другие периоды, в частности летний.</a:t>
            </a:r>
          </a:p>
          <a:p>
            <a:r>
              <a:rPr lang="ru-RU" sz="2000" dirty="0" smtClean="0"/>
              <a:t>5) Замечена существенная разница в ценах на авиа-топливо в различных городах, при этом стоимость топлива в самой Анапе, довольно высокая. Следует рассмотреть возможность заправки в обе стороны перелета в аэропортах с меньшей стоимостью авиа-топлива.</a:t>
            </a:r>
            <a:endParaRPr lang="en-US" sz="2000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6437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779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Эффектная презентация</vt:lpstr>
      <vt:lpstr>Диаграмма схемы данных</vt:lpstr>
      <vt:lpstr>Особенности данных и подход</vt:lpstr>
      <vt:lpstr>Дополнительные материалы</vt:lpstr>
      <vt:lpstr>Статистика по самолетам</vt:lpstr>
      <vt:lpstr>Презентация PowerPoint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Эффектная презентация</dc:title>
  <dc:creator>Frank</dc:creator>
  <cp:lastModifiedBy>Frank</cp:lastModifiedBy>
  <cp:revision>14</cp:revision>
  <dcterms:created xsi:type="dcterms:W3CDTF">2021-03-30T01:21:53Z</dcterms:created>
  <dcterms:modified xsi:type="dcterms:W3CDTF">2021-03-30T03:49:16Z</dcterms:modified>
</cp:coreProperties>
</file>