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4"/>
  </p:notesMasterIdLst>
  <p:sldIdLst>
    <p:sldId id="258" r:id="rId2"/>
    <p:sldId id="284" r:id="rId3"/>
    <p:sldId id="285" r:id="rId4"/>
    <p:sldId id="257" r:id="rId5"/>
    <p:sldId id="256" r:id="rId6"/>
    <p:sldId id="286" r:id="rId7"/>
    <p:sldId id="259" r:id="rId8"/>
    <p:sldId id="287" r:id="rId9"/>
    <p:sldId id="288" r:id="rId10"/>
    <p:sldId id="289" r:id="rId11"/>
    <p:sldId id="290" r:id="rId12"/>
    <p:sldId id="291" r:id="rId13"/>
    <p:sldId id="292" r:id="rId14"/>
    <p:sldId id="260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2C8B67E-5DCF-4C8E-9817-2CC585A2ECBB}">
  <a:tblStyle styleId="{F2C8B67E-5DCF-4C8E-9817-2CC585A2E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47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3523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  <p:sldLayoutId id="2147483660" r:id="rId8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mmaaaxxx77/NodeJS_YuanZe_Worksho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zh-TW/docs/Web/HTTP/Method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odejs.org/en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Node.js Day1</a:t>
            </a:r>
            <a:endParaRPr sz="6000" dirty="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50" y="2914791"/>
            <a:ext cx="4939200" cy="1217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solidFill>
                  <a:srgbClr val="33CCFF"/>
                </a:solidFill>
              </a:rPr>
              <a:t>大數據</a:t>
            </a:r>
            <a:r>
              <a:rPr lang="en-US" altLang="zh-TW" b="1" dirty="0" smtClean="0">
                <a:solidFill>
                  <a:srgbClr val="33CCFF"/>
                </a:solidFill>
              </a:rPr>
              <a:t> </a:t>
            </a:r>
            <a:r>
              <a:rPr lang="zh-TW" altLang="en-US" b="1" dirty="0" smtClean="0">
                <a:solidFill>
                  <a:srgbClr val="33CCFF"/>
                </a:solidFill>
              </a:rPr>
              <a:t>資深工程師</a:t>
            </a:r>
            <a:r>
              <a:rPr lang="en-US" altLang="zh-TW" b="1" dirty="0" smtClean="0">
                <a:solidFill>
                  <a:srgbClr val="33CCFF"/>
                </a:solidFill>
              </a:rPr>
              <a:t> </a:t>
            </a:r>
            <a:r>
              <a:rPr lang="zh-TW" altLang="en-US" b="1" dirty="0" smtClean="0">
                <a:solidFill>
                  <a:srgbClr val="33CCFF"/>
                </a:solidFill>
              </a:rPr>
              <a:t>蔡協哲</a:t>
            </a:r>
            <a:endParaRPr b="1" dirty="0" smtClean="0">
              <a:solidFill>
                <a:srgbClr val="33CC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800" dirty="0" smtClean="0"/>
              <a:t>mmmaaaxxx77@gmail.com</a:t>
            </a:r>
            <a:endParaRPr sz="1800" b="1" dirty="0"/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r>
              <a:rPr lang="en" dirty="0" smtClean="0"/>
              <a:t>. Sublime Text3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 smtClean="0"/>
              <a:t>下載並安裝</a:t>
            </a:r>
            <a:br>
              <a:rPr lang="zh-TW" altLang="en-US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www.sublimetext.com</a:t>
            </a:r>
            <a:r>
              <a:rPr lang="en-US" altLang="zh-TW" dirty="0"/>
              <a:t>/</a:t>
            </a:r>
            <a:endParaRPr lang="en" dirty="0"/>
          </a:p>
          <a:p>
            <a:pPr lvl="0"/>
            <a:endParaRPr lang="en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466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51882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 smtClean="0"/>
              <a:t>Node.js</a:t>
            </a:r>
            <a:r>
              <a:rPr lang="en-US" altLang="zh-TW" dirty="0" smtClean="0"/>
              <a:t> </a:t>
            </a:r>
            <a:r>
              <a:rPr lang="zh-TW" altLang="en-US" dirty="0" smtClean="0"/>
              <a:t>簡介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子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906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 smtClean="0"/>
              <a:t>Node.js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-US" altLang="zh-TW" dirty="0" err="1" smtClean="0"/>
              <a:t>Javascript</a:t>
            </a:r>
            <a:r>
              <a:rPr lang="zh-TW" altLang="en-US" dirty="0" smtClean="0"/>
              <a:t>編程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zh-TW" altLang="en-US" dirty="0" smtClean="0"/>
              <a:t>直譯式程式語言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zh-TW" altLang="en-US" dirty="0" smtClean="0"/>
              <a:t>跨平台</a:t>
            </a:r>
          </a:p>
          <a:p>
            <a:pPr lvl="0"/>
            <a:r>
              <a:rPr lang="zh-TW" altLang="en-US" dirty="0"/>
              <a:t>事件驅動、非阻</a:t>
            </a:r>
            <a:r>
              <a:rPr lang="zh-TW" altLang="en-US" dirty="0" smtClean="0"/>
              <a:t>塞和非同步輸入輸出</a:t>
            </a:r>
          </a:p>
          <a:p>
            <a:pPr lvl="0"/>
            <a:r>
              <a:rPr lang="zh-TW" altLang="en-US" dirty="0" smtClean="0"/>
              <a:t>單執行緒</a:t>
            </a: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503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51882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 smtClean="0"/>
              <a:t>Node.js</a:t>
            </a:r>
            <a:r>
              <a:rPr lang="en-US" altLang="zh-TW" dirty="0" smtClean="0"/>
              <a:t> </a:t>
            </a:r>
            <a:r>
              <a:rPr lang="zh-TW" altLang="en-US" dirty="0" smtClean="0"/>
              <a:t>基本開發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子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565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628062" y="2161800"/>
            <a:ext cx="5804768" cy="17501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buClr>
                <a:schemeClr val="bg1"/>
              </a:buClr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下載專案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" sz="18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" sz="1800" dirty="0">
                <a:solidFill>
                  <a:schemeClr val="bg1"/>
                </a:solidFill>
                <a:hlinkClick r:id="rId3"/>
              </a:rPr>
              <a:t>://github.com/mmmaaaxxx77/</a:t>
            </a:r>
            <a:r>
              <a:rPr lang="en" sz="1800" dirty="0" smtClean="0">
                <a:solidFill>
                  <a:schemeClr val="bg1"/>
                </a:solidFill>
                <a:hlinkClick r:id="rId3"/>
              </a:rPr>
              <a:t>NodeJS_YuanZe_Workshop</a:t>
            </a:r>
            <a:endParaRPr lang="en" sz="1800" dirty="0" smtClean="0">
              <a:solidFill>
                <a:schemeClr val="bg1"/>
              </a:solidFill>
            </a:endParaRPr>
          </a:p>
          <a:p>
            <a:pPr lvl="0" indent="-457200" algn="l">
              <a:buClr>
                <a:schemeClr val="bg1"/>
              </a:buClr>
              <a:buAutoNum type="arabicPeriod"/>
            </a:pPr>
            <a:endParaRPr lang="zh-TW" altLang="en-US" dirty="0" smtClean="0">
              <a:solidFill>
                <a:schemeClr val="bg1"/>
              </a:solidFill>
            </a:endParaRPr>
          </a:p>
          <a:p>
            <a:pPr lvl="0" indent="-457200" algn="l">
              <a:buClr>
                <a:schemeClr val="bg1"/>
              </a:buClr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或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" sz="1800" dirty="0" smtClean="0">
                <a:solidFill>
                  <a:schemeClr val="bg1"/>
                </a:solidFill>
              </a:rPr>
              <a:t>git </a:t>
            </a:r>
            <a:r>
              <a:rPr lang="en" sz="1800" dirty="0">
                <a:solidFill>
                  <a:schemeClr val="bg1"/>
                </a:solidFill>
              </a:rPr>
              <a:t>clone https://github.com/mmmaaaxxx77/NodeJS_YuanZe_Workshop.git</a:t>
            </a:r>
            <a:endParaRPr lang="en" sz="1800" dirty="0" smtClean="0">
              <a:solidFill>
                <a:schemeClr val="bg1"/>
              </a:solidFill>
            </a:endParaRPr>
          </a:p>
          <a:p>
            <a:pPr lvl="0" indent="-457200" algn="l">
              <a:buAutoNum type="arabicPeriod"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Google Shape;231;p20"/>
          <p:cNvSpPr txBox="1">
            <a:spLocks/>
          </p:cNvSpPr>
          <p:nvPr/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800" dirty="0" smtClean="0">
                <a:solidFill>
                  <a:srgbClr val="FFFFFF"/>
                </a:solidFill>
                <a:latin typeface="Hind"/>
                <a:cs typeface="Hind"/>
              </a:rPr>
              <a:t>範例專案</a:t>
            </a:r>
            <a:endParaRPr lang="en" sz="2800" dirty="0">
              <a:solidFill>
                <a:srgbClr val="FFFFFF"/>
              </a:solidFill>
              <a:latin typeface="Hind"/>
              <a:cs typeface="Hi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51882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 </a:t>
            </a:r>
            <a:br>
              <a:rPr lang="en-US" dirty="0" smtClean="0"/>
            </a:br>
            <a:r>
              <a:rPr lang="en-US" dirty="0" smtClean="0"/>
              <a:t>c</a:t>
            </a:r>
            <a:r>
              <a:rPr lang="x-none" dirty="0" smtClean="0"/>
              <a:t>md</a:t>
            </a:r>
            <a:r>
              <a:rPr lang="en-US" dirty="0" smtClean="0"/>
              <a:t> </a:t>
            </a:r>
            <a:r>
              <a:rPr lang="zh-TW" altLang="en-US" dirty="0" smtClean="0"/>
              <a:t>編程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子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839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DEMO</a:t>
            </a:r>
            <a:br>
              <a:rPr kumimoji="1" lang="en-US" altLang="zh-TW" dirty="0" smtClean="0"/>
            </a:b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js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檔案開發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執行指令：</a:t>
            </a:r>
            <a:r>
              <a:rPr kumimoji="1" lang="en-US" altLang="zh-TW" dirty="0" smtClean="0"/>
              <a:t>node </a:t>
            </a:r>
            <a:r>
              <a:rPr kumimoji="1" lang="zh-TW" altLang="en-US" dirty="0" smtClean="0"/>
              <a:t>檔案名稱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js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98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DEMO</a:t>
            </a:r>
            <a:br>
              <a:rPr kumimoji="1" lang="en-US" altLang="zh-TW" dirty="0" smtClean="0"/>
            </a:br>
            <a:r>
              <a:rPr kumimoji="1" lang="zh-TW" altLang="en-US" dirty="0" smtClean="0"/>
              <a:t>常見問題範例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2216211" y="2763850"/>
            <a:ext cx="4654042" cy="784800"/>
          </a:xfrm>
        </p:spPr>
        <p:txBody>
          <a:bodyPr/>
          <a:lstStyle/>
          <a:p>
            <a:r>
              <a:rPr kumimoji="1" lang="zh-TW" altLang="en-US" dirty="0" smtClean="0"/>
              <a:t>範例檔案：</a:t>
            </a:r>
          </a:p>
          <a:p>
            <a:r>
              <a:rPr kumimoji="1" lang="zh-TW" altLang="en-US" dirty="0" smtClean="0"/>
              <a:t>範例專案</a:t>
            </a:r>
            <a:r>
              <a:rPr kumimoji="1" lang="en-US" altLang="zh-TW" dirty="0" smtClean="0"/>
              <a:t>/demo/0_basic/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41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51882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altLang="zh-TW" dirty="0" smtClean="0"/>
              <a:t/>
            </a:r>
            <a:br>
              <a:rPr lang="x-none" altLang="zh-TW" dirty="0" smtClean="0"/>
            </a:br>
            <a:r>
              <a:rPr lang="x-none" altLang="zh-TW" dirty="0" smtClean="0"/>
              <a:t>DEMO</a:t>
            </a:r>
            <a:br>
              <a:rPr lang="x-none" altLang="zh-TW" dirty="0" smtClean="0"/>
            </a:br>
            <a:r>
              <a:rPr lang="x-none" altLang="zh-TW" dirty="0" smtClean="0"/>
              <a:t>Npm</a:t>
            </a:r>
            <a:r>
              <a:rPr lang="zh-TW" altLang="en-US" dirty="0" smtClean="0"/>
              <a:t>套件管理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子標題 1"/>
          <p:cNvSpPr>
            <a:spLocks noGrp="1"/>
          </p:cNvSpPr>
          <p:nvPr>
            <p:ph type="subTitle" idx="1"/>
          </p:nvPr>
        </p:nvSpPr>
        <p:spPr>
          <a:xfrm>
            <a:off x="2165066" y="2763850"/>
            <a:ext cx="4764853" cy="784800"/>
          </a:xfrm>
        </p:spPr>
        <p:txBody>
          <a:bodyPr/>
          <a:lstStyle/>
          <a:p>
            <a:r>
              <a:rPr kumimoji="1" lang="zh-TW" altLang="en-US" dirty="0" smtClean="0"/>
              <a:t>常用指令：</a:t>
            </a:r>
          </a:p>
          <a:p>
            <a:r>
              <a:rPr kumimoji="1" lang="en-US" altLang="zh-TW" dirty="0" err="1"/>
              <a:t>n</a:t>
            </a:r>
            <a:r>
              <a:rPr kumimoji="1" lang="en-US" altLang="zh-TW" dirty="0" err="1" smtClean="0"/>
              <a:t>pm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init</a:t>
            </a:r>
            <a:endParaRPr kumimoji="1" lang="en-US" altLang="zh-TW" dirty="0" smtClean="0"/>
          </a:p>
          <a:p>
            <a:r>
              <a:rPr kumimoji="1" lang="en-US" altLang="zh-TW" dirty="0" err="1"/>
              <a:t>n</a:t>
            </a:r>
            <a:r>
              <a:rPr kumimoji="1" lang="en-US" altLang="zh-TW" dirty="0" err="1" smtClean="0"/>
              <a:t>pm</a:t>
            </a:r>
            <a:r>
              <a:rPr kumimoji="1" lang="en-US" altLang="zh-TW" dirty="0" smtClean="0"/>
              <a:t> install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859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DEMO</a:t>
            </a:r>
            <a:br>
              <a:rPr kumimoji="1" lang="en-US" altLang="zh-TW" dirty="0" smtClean="0"/>
            </a:br>
            <a:r>
              <a:rPr kumimoji="1" lang="zh-TW" altLang="en-US" dirty="0" smtClean="0"/>
              <a:t>引入第三方套件</a:t>
            </a:r>
            <a:endParaRPr kumimoji="1" lang="zh-TW" altLang="en-US" dirty="0"/>
          </a:p>
        </p:txBody>
      </p:sp>
      <p:sp>
        <p:nvSpPr>
          <p:cNvPr id="4" name="子標題 1"/>
          <p:cNvSpPr>
            <a:spLocks noGrp="1"/>
          </p:cNvSpPr>
          <p:nvPr>
            <p:ph type="subTitle" idx="1"/>
          </p:nvPr>
        </p:nvSpPr>
        <p:spPr>
          <a:xfrm>
            <a:off x="2045733" y="2763850"/>
            <a:ext cx="4884186" cy="784800"/>
          </a:xfrm>
        </p:spPr>
        <p:txBody>
          <a:bodyPr/>
          <a:lstStyle/>
          <a:p>
            <a:r>
              <a:rPr kumimoji="1" lang="zh-TW" altLang="en-US" sz="1600" dirty="0"/>
              <a:t>範例檔案</a:t>
            </a:r>
            <a:r>
              <a:rPr kumimoji="1" lang="zh-TW" altLang="en-US" sz="1600" dirty="0" smtClean="0"/>
              <a:t>：</a:t>
            </a:r>
          </a:p>
          <a:p>
            <a:r>
              <a:rPr kumimoji="1" lang="zh-TW" altLang="en-US" sz="1600" dirty="0" smtClean="0"/>
              <a:t>範例專</a:t>
            </a:r>
            <a:r>
              <a:rPr kumimoji="1" lang="zh-TW" altLang="en-US" sz="1600" dirty="0"/>
              <a:t>案</a:t>
            </a:r>
            <a:r>
              <a:rPr kumimoji="1" lang="en-US" altLang="zh-TW" sz="1600" dirty="0"/>
              <a:t>/demo/1_modules</a:t>
            </a:r>
            <a:r>
              <a:rPr kumimoji="1" lang="en-US" altLang="zh-TW" sz="1600" dirty="0" smtClean="0"/>
              <a:t>/</a:t>
            </a:r>
            <a:r>
              <a:rPr kumimoji="1" lang="en-US" altLang="zh-TW" sz="1600" dirty="0" err="1" smtClean="0"/>
              <a:t>moment.js</a:t>
            </a:r>
            <a:endParaRPr kumimoji="1" lang="zh-TW" altLang="en-US" sz="1600" dirty="0"/>
          </a:p>
          <a:p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178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圖片 1" descr="big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37" y="1133530"/>
            <a:ext cx="5462872" cy="24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16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</p:spPr>
        <p:txBody>
          <a:bodyPr/>
          <a:lstStyle/>
          <a:p>
            <a:r>
              <a:rPr kumimoji="1" lang="en-US" altLang="zh-TW" dirty="0" smtClean="0"/>
              <a:t>DEMO</a:t>
            </a:r>
            <a:br>
              <a:rPr kumimoji="1" lang="en-US" altLang="zh-TW" dirty="0" smtClean="0"/>
            </a:br>
            <a:r>
              <a:rPr kumimoji="1" lang="zh-TW" altLang="en-US" dirty="0" smtClean="0"/>
              <a:t>引入其他開發模組</a:t>
            </a:r>
            <a:endParaRPr kumimoji="1" lang="zh-TW" altLang="en-US" dirty="0"/>
          </a:p>
        </p:txBody>
      </p:sp>
      <p:sp>
        <p:nvSpPr>
          <p:cNvPr id="5" name="子標題 1"/>
          <p:cNvSpPr>
            <a:spLocks noGrp="1"/>
          </p:cNvSpPr>
          <p:nvPr>
            <p:ph type="subTitle" idx="1"/>
          </p:nvPr>
        </p:nvSpPr>
        <p:spPr>
          <a:xfrm>
            <a:off x="2045733" y="2763850"/>
            <a:ext cx="4884186" cy="784800"/>
          </a:xfrm>
        </p:spPr>
        <p:txBody>
          <a:bodyPr/>
          <a:lstStyle/>
          <a:p>
            <a:r>
              <a:rPr kumimoji="1" lang="zh-TW" altLang="en-US" sz="1600" dirty="0"/>
              <a:t>範例檔案</a:t>
            </a:r>
            <a:r>
              <a:rPr kumimoji="1" lang="zh-TW" altLang="en-US" sz="1600" dirty="0" smtClean="0"/>
              <a:t>：</a:t>
            </a:r>
          </a:p>
          <a:p>
            <a:r>
              <a:rPr kumimoji="1" lang="zh-TW" altLang="en-US" sz="1600" dirty="0" smtClean="0"/>
              <a:t>範例專案</a:t>
            </a:r>
            <a:r>
              <a:rPr kumimoji="1" lang="en-US" altLang="zh-TW" sz="1600" dirty="0" smtClean="0"/>
              <a:t>/demo/1_modules/</a:t>
            </a:r>
            <a:r>
              <a:rPr kumimoji="1" lang="en-US" altLang="zh-TW" sz="1600" dirty="0" err="1" smtClean="0"/>
              <a:t>index.js</a:t>
            </a:r>
            <a:endParaRPr kumimoji="1" lang="zh-TW" altLang="en-US" sz="1600" dirty="0" smtClean="0"/>
          </a:p>
          <a:p>
            <a:r>
              <a:rPr kumimoji="1" lang="zh-TW" altLang="en-US" sz="1600" dirty="0"/>
              <a:t>範例專案</a:t>
            </a:r>
            <a:r>
              <a:rPr kumimoji="1" lang="en-US" altLang="zh-TW" sz="1600" dirty="0"/>
              <a:t>/demo/1_modules</a:t>
            </a:r>
            <a:r>
              <a:rPr kumimoji="1" lang="en-US" altLang="zh-TW" sz="1600" dirty="0" smtClean="0"/>
              <a:t>/</a:t>
            </a:r>
            <a:r>
              <a:rPr kumimoji="1" lang="en-US" altLang="zh-TW" sz="1600" dirty="0" err="1" smtClean="0"/>
              <a:t>User.js</a:t>
            </a:r>
            <a:endParaRPr kumimoji="1" lang="zh-TW" altLang="en-US" sz="1600" dirty="0"/>
          </a:p>
          <a:p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2792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</p:spPr>
        <p:txBody>
          <a:bodyPr/>
          <a:lstStyle/>
          <a:p>
            <a:r>
              <a:rPr kumimoji="1" lang="en-US" altLang="zh-TW" dirty="0" smtClean="0"/>
              <a:t>DEMO</a:t>
            </a:r>
            <a:br>
              <a:rPr kumimoji="1" lang="en-US" altLang="zh-TW" dirty="0" smtClean="0"/>
            </a:br>
            <a:r>
              <a:rPr kumimoji="1" lang="zh-TW" altLang="en-US" dirty="0" smtClean="0"/>
              <a:t>同步與非同步問題</a:t>
            </a:r>
            <a:endParaRPr kumimoji="1" lang="zh-TW" altLang="en-US" dirty="0"/>
          </a:p>
        </p:txBody>
      </p:sp>
      <p:sp>
        <p:nvSpPr>
          <p:cNvPr id="5" name="子標題 1"/>
          <p:cNvSpPr>
            <a:spLocks noGrp="1"/>
          </p:cNvSpPr>
          <p:nvPr>
            <p:ph type="subTitle" idx="1"/>
          </p:nvPr>
        </p:nvSpPr>
        <p:spPr>
          <a:xfrm>
            <a:off x="2045733" y="2763850"/>
            <a:ext cx="4884186" cy="784800"/>
          </a:xfrm>
        </p:spPr>
        <p:txBody>
          <a:bodyPr/>
          <a:lstStyle/>
          <a:p>
            <a:r>
              <a:rPr kumimoji="1" lang="zh-TW" altLang="en-US" sz="1600" dirty="0"/>
              <a:t>範例檔案</a:t>
            </a:r>
            <a:r>
              <a:rPr kumimoji="1" lang="zh-TW" altLang="en-US" sz="1600" dirty="0" smtClean="0"/>
              <a:t>：</a:t>
            </a:r>
          </a:p>
          <a:p>
            <a:r>
              <a:rPr kumimoji="1" lang="zh-TW" altLang="en-US" sz="1600" dirty="0" smtClean="0"/>
              <a:t>範例專案</a:t>
            </a:r>
            <a:r>
              <a:rPr kumimoji="1" lang="en-US" altLang="zh-TW" sz="1600" dirty="0" smtClean="0"/>
              <a:t>/</a:t>
            </a:r>
            <a:r>
              <a:rPr kumimoji="1" lang="en-US" altLang="zh-TW" sz="1600" dirty="0"/>
              <a:t>demo/2_await_async/</a:t>
            </a:r>
            <a:r>
              <a:rPr kumimoji="1" lang="en-US" altLang="zh-TW" sz="1600" dirty="0" err="1"/>
              <a:t>await_async.js</a:t>
            </a:r>
            <a:endParaRPr kumimoji="1" lang="zh-TW" altLang="en-US" sz="1600" dirty="0" smtClean="0"/>
          </a:p>
          <a:p>
            <a:r>
              <a:rPr kumimoji="1" lang="zh-TW" altLang="en-US" sz="1600" dirty="0"/>
              <a:t>範例專案</a:t>
            </a:r>
            <a:r>
              <a:rPr kumimoji="1" lang="en-US" altLang="zh-TW" sz="1600" dirty="0"/>
              <a:t>/demo/2_await_async/</a:t>
            </a:r>
            <a:r>
              <a:rPr kumimoji="1" lang="en-US" altLang="zh-TW" sz="1600" dirty="0" err="1"/>
              <a:t>promise.js</a:t>
            </a:r>
            <a:endParaRPr kumimoji="1" lang="zh-TW" altLang="en-US" sz="1600" dirty="0"/>
          </a:p>
          <a:p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569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51882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altLang="zh-TW" dirty="0" smtClean="0"/>
              <a:t>WEB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子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806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ht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10" y="1465632"/>
            <a:ext cx="2509510" cy="25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6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ht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24" y="1517055"/>
            <a:ext cx="1370798" cy="1370798"/>
          </a:xfrm>
          <a:prstGeom prst="rect">
            <a:avLst/>
          </a:prstGeom>
        </p:spPr>
      </p:pic>
      <p:pic>
        <p:nvPicPr>
          <p:cNvPr id="6" name="圖片 5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402" y="1796938"/>
            <a:ext cx="1218757" cy="1218757"/>
          </a:xfrm>
          <a:prstGeom prst="rect">
            <a:avLst/>
          </a:prstGeom>
        </p:spPr>
      </p:pic>
      <p:pic>
        <p:nvPicPr>
          <p:cNvPr id="7" name="圖片 6" descr="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11" y="1796938"/>
            <a:ext cx="1201767" cy="1201767"/>
          </a:xfrm>
          <a:prstGeom prst="rect">
            <a:avLst/>
          </a:prstGeom>
        </p:spPr>
      </p:pic>
      <p:pic>
        <p:nvPicPr>
          <p:cNvPr id="8" name="圖片 7" descr="javascrip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88" y="2025588"/>
            <a:ext cx="1221593" cy="1221593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270059" y="1218758"/>
            <a:ext cx="2719120" cy="2505699"/>
          </a:xfrm>
          <a:prstGeom prst="round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491058" y="1218758"/>
            <a:ext cx="3342394" cy="2505699"/>
          </a:xfrm>
          <a:prstGeom prst="round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171998" y="37670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>
                <a:solidFill>
                  <a:srgbClr val="FFFFFF"/>
                </a:solidFill>
              </a:rPr>
              <a:t>前端</a:t>
            </a:r>
            <a:endParaRPr kumimoji="1" lang="zh-TW" altLang="en-US" sz="2000" b="1" dirty="0">
              <a:solidFill>
                <a:srgbClr val="FFFF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39159" y="37670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>
                <a:solidFill>
                  <a:srgbClr val="FFFFFF"/>
                </a:solidFill>
              </a:rPr>
              <a:t>後端</a:t>
            </a:r>
            <a:endParaRPr kumimoji="1" lang="zh-TW" altLang="en-US" sz="2000" b="1" dirty="0">
              <a:solidFill>
                <a:srgbClr val="FFFFFF"/>
              </a:solidFill>
            </a:endParaRPr>
          </a:p>
        </p:txBody>
      </p:sp>
      <p:cxnSp>
        <p:nvCxnSpPr>
          <p:cNvPr id="15" name="直線箭頭接點 14"/>
          <p:cNvCxnSpPr/>
          <p:nvPr/>
        </p:nvCxnSpPr>
        <p:spPr>
          <a:xfrm>
            <a:off x="3989179" y="2534574"/>
            <a:ext cx="501879" cy="0"/>
          </a:xfrm>
          <a:prstGeom prst="straightConnector1">
            <a:avLst/>
          </a:prstGeom>
          <a:ln w="38100" cmpd="sng"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822868" y="2998705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b="1" dirty="0" smtClean="0">
                <a:solidFill>
                  <a:srgbClr val="FFFFFF"/>
                </a:solidFill>
              </a:rPr>
              <a:t>SERVER</a:t>
            </a:r>
            <a:endParaRPr kumimoji="1" lang="zh-TW" altLang="en-US" sz="1600" b="1" dirty="0">
              <a:solidFill>
                <a:srgbClr val="FFFF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841362" y="3015695"/>
            <a:ext cx="48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b="1" dirty="0" smtClean="0">
                <a:solidFill>
                  <a:srgbClr val="FFFFFF"/>
                </a:solidFill>
              </a:rPr>
              <a:t>DB</a:t>
            </a:r>
            <a:endParaRPr kumimoji="1" lang="zh-TW" alt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81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前後端的溝通方式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zh-TW" altLang="en-US" dirty="0" smtClean="0"/>
              <a:t>由後端直接將資料動態寫在前端網頁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endParaRPr lang="zh-TW" altLang="en-US" dirty="0" smtClean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zh-TW" altLang="en-US" dirty="0" smtClean="0"/>
              <a:t>由前端</a:t>
            </a:r>
            <a:r>
              <a:rPr lang="en-US" altLang="zh-TW" dirty="0" smtClean="0"/>
              <a:t>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方法要求後端資料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</a:t>
            </a:r>
            <a:r>
              <a:rPr lang="x-none" altLang="zh-TW" dirty="0" smtClean="0"/>
              <a:t>JSON</a:t>
            </a:r>
            <a:r>
              <a:rPr lang="zh-TW" altLang="en-US" dirty="0" smtClean="0"/>
              <a:t>格式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endParaRPr lang="x-none" altLang="zh-TW" dirty="0" smtClean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x-none" altLang="zh-TW" dirty="0" smtClean="0"/>
              <a:t>FORM</a:t>
            </a:r>
            <a:r>
              <a:rPr lang="zh-TW" altLang="en-US" dirty="0" smtClean="0"/>
              <a:t>向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動作要求</a:t>
            </a:r>
            <a:r>
              <a:rPr lang="en-US" altLang="zh-TW" dirty="0" smtClean="0"/>
              <a:t>, Server</a:t>
            </a:r>
            <a:r>
              <a:rPr lang="zh-TW" altLang="en-US" dirty="0" smtClean="0"/>
              <a:t>傳遞網頁或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回去前端</a:t>
            </a:r>
            <a:endParaRPr lang="en-US" altLang="zh-TW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377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HTTP </a:t>
            </a:r>
            <a:r>
              <a:rPr lang="en-US" altLang="zh-TW" dirty="0" smtClean="0"/>
              <a:t>PROTOCOL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REQUEST METHODS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x-none" altLang="zh-TW" dirty="0" smtClean="0"/>
              <a:t>GET - </a:t>
            </a:r>
            <a:r>
              <a:rPr lang="zh-TW" altLang="en-US" dirty="0" smtClean="0"/>
              <a:t>常見於要求網頁或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要求資料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en-US" altLang="zh-TW" dirty="0" smtClean="0"/>
              <a:t>POST </a:t>
            </a:r>
            <a:r>
              <a:rPr lang="mr-IN" altLang="zh-TW" dirty="0"/>
              <a:t>-</a:t>
            </a:r>
            <a:r>
              <a:rPr lang="en-US" altLang="zh-TW" dirty="0" smtClean="0"/>
              <a:t> FORM</a:t>
            </a:r>
            <a:r>
              <a:rPr lang="zh-TW" altLang="en-US" dirty="0" smtClean="0"/>
              <a:t>傳遞表單至後端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None/>
            </a:pPr>
            <a:endParaRPr lang="en-US" altLang="zh-TW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None/>
            </a:pPr>
            <a:r>
              <a:rPr lang="mr-IN" altLang="zh-TW" dirty="0" smtClean="0"/>
              <a:t>…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None/>
            </a:pPr>
            <a:r>
              <a:rPr lang="zh-TW" altLang="en-US" sz="1600" dirty="0" smtClean="0"/>
              <a:t>其他參考：</a:t>
            </a:r>
            <a:endParaRPr lang="mr-IN" altLang="zh-TW" sz="1600" dirty="0" smtClean="0"/>
          </a:p>
          <a:p>
            <a:pPr marL="76200" lvl="0" indent="0">
              <a:buClr>
                <a:schemeClr val="bg1"/>
              </a:buClr>
              <a:buNone/>
            </a:pPr>
            <a:r>
              <a:rPr lang="en-US" altLang="zh-TW" sz="1000" dirty="0">
                <a:hlinkClick r:id="rId3"/>
              </a:rPr>
              <a:t>https://developer.mozilla.org/zh-TW/docs/Web/HTTP/</a:t>
            </a:r>
            <a:r>
              <a:rPr lang="en-US" altLang="zh-TW" sz="1000" dirty="0" smtClean="0">
                <a:hlinkClick r:id="rId3"/>
              </a:rPr>
              <a:t>Methods</a:t>
            </a:r>
            <a:endParaRPr lang="zh-TW" altLang="en-US" sz="1000" dirty="0" smtClean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46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WEB SERVICE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zh-TW" altLang="en-US" dirty="0" smtClean="0"/>
              <a:t>透過</a:t>
            </a:r>
            <a:r>
              <a:rPr lang="en-US" altLang="zh-TW" dirty="0" smtClean="0"/>
              <a:t>http </a:t>
            </a:r>
            <a:r>
              <a:rPr lang="en-US" altLang="zh-TW" dirty="0" smtClean="0"/>
              <a:t>request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溝通進行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端資料操作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zh-TW" altLang="en-US" dirty="0" smtClean="0"/>
              <a:t>資料格式多為</a:t>
            </a:r>
            <a:r>
              <a:rPr lang="en-US" altLang="zh-TW" dirty="0" smtClean="0"/>
              <a:t>JSON</a:t>
            </a:r>
            <a:endParaRPr lang="zh-TW" altLang="en-US" dirty="0" smtClean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zh-TW" altLang="en-US" dirty="0" smtClean="0"/>
              <a:t>範例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GET http://</a:t>
            </a:r>
            <a:r>
              <a:rPr lang="en-US" altLang="zh-TW" sz="1400" dirty="0" err="1" smtClean="0"/>
              <a:t>demo.api.com</a:t>
            </a:r>
            <a:r>
              <a:rPr lang="en-US" altLang="zh-TW" sz="1400" dirty="0" smtClean="0"/>
              <a:t>/user </a:t>
            </a:r>
            <a:r>
              <a:rPr lang="zh-TW" altLang="en-US" sz="1400" dirty="0" smtClean="0"/>
              <a:t>取得所有使用者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GET </a:t>
            </a:r>
            <a:r>
              <a:rPr lang="en-US" altLang="zh-TW" sz="1400" dirty="0"/>
              <a:t>http://</a:t>
            </a:r>
            <a:r>
              <a:rPr lang="en-US" altLang="zh-TW" sz="1400" dirty="0" err="1"/>
              <a:t>demo.api.com</a:t>
            </a:r>
            <a:r>
              <a:rPr lang="en-US" altLang="zh-TW" sz="1400" dirty="0"/>
              <a:t>/</a:t>
            </a:r>
            <a:r>
              <a:rPr lang="en-US" altLang="zh-TW" sz="1400" dirty="0" smtClean="0"/>
              <a:t>user/johnny </a:t>
            </a:r>
            <a:r>
              <a:rPr lang="zh-TW" altLang="en-US" sz="1400" dirty="0" smtClean="0"/>
              <a:t>取得</a:t>
            </a:r>
            <a:r>
              <a:rPr lang="en-US" altLang="zh-TW" sz="1400" dirty="0" smtClean="0"/>
              <a:t>johnny</a:t>
            </a:r>
            <a:r>
              <a:rPr lang="zh-TW" altLang="en-US" sz="1400" dirty="0" smtClean="0"/>
              <a:t>的資料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DELETE </a:t>
            </a:r>
            <a:r>
              <a:rPr lang="en-US" altLang="zh-TW" sz="1400" dirty="0"/>
              <a:t>http://</a:t>
            </a:r>
            <a:r>
              <a:rPr lang="en-US" altLang="zh-TW" sz="1400" dirty="0" err="1"/>
              <a:t>demo.api.com</a:t>
            </a:r>
            <a:r>
              <a:rPr lang="en-US" altLang="zh-TW" sz="1400" dirty="0"/>
              <a:t>/user/</a:t>
            </a:r>
            <a:r>
              <a:rPr lang="en-US" altLang="zh-TW" sz="1400" dirty="0" smtClean="0"/>
              <a:t>johnny </a:t>
            </a:r>
            <a:r>
              <a:rPr lang="zh-TW" altLang="en-US" sz="1400" dirty="0" smtClean="0"/>
              <a:t>刪除</a:t>
            </a:r>
            <a:r>
              <a:rPr lang="en-US" altLang="zh-TW" sz="1400" dirty="0" smtClean="0"/>
              <a:t>johnny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PUT </a:t>
            </a:r>
            <a:r>
              <a:rPr lang="en-US" altLang="zh-TW" sz="1400" dirty="0"/>
              <a:t>http://demo.api.com/user/</a:t>
            </a:r>
            <a:r>
              <a:rPr lang="en-US" altLang="zh-TW" sz="1400" dirty="0" smtClean="0"/>
              <a:t>johnny </a:t>
            </a:r>
            <a:r>
              <a:rPr lang="zh-TW" altLang="en-US" sz="1400" dirty="0" smtClean="0"/>
              <a:t>新增</a:t>
            </a:r>
            <a:r>
              <a:rPr lang="en-US" altLang="zh-TW" sz="1400" dirty="0" smtClean="0"/>
              <a:t>johnny</a:t>
            </a:r>
            <a:r>
              <a:rPr lang="zh-TW" altLang="en-US" sz="1400" dirty="0" smtClean="0"/>
              <a:t>資料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None/>
            </a:pPr>
            <a:endParaRPr lang="en-US" altLang="zh-TW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0154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REST (Representational State Transfer)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>
              <a:buClr>
                <a:schemeClr val="bg1"/>
              </a:buClr>
              <a:buFont typeface="+mj-lt"/>
              <a:buAutoNum type="arabicPeriod"/>
            </a:pPr>
            <a:r>
              <a:rPr lang="zh-TW" altLang="en-US" dirty="0"/>
              <a:t>一種網路架構</a:t>
            </a:r>
            <a:r>
              <a:rPr lang="zh-TW" altLang="en-US" dirty="0" smtClean="0"/>
              <a:t>風格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zh-TW" altLang="en-US" dirty="0" smtClean="0"/>
              <a:t>但並</a:t>
            </a:r>
            <a:r>
              <a:rPr lang="zh-TW" altLang="en-US" dirty="0"/>
              <a:t>不是一種</a:t>
            </a:r>
            <a:r>
              <a:rPr lang="zh-TW" altLang="en-US" dirty="0" smtClean="0"/>
              <a:t>標準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+mj-lt"/>
              <a:buAutoNum type="arabicPeriod"/>
            </a:pPr>
            <a:r>
              <a:rPr lang="zh-TW" altLang="en-US" dirty="0" smtClean="0"/>
              <a:t>範例</a:t>
            </a:r>
            <a:endParaRPr lang="zh-TW" altLang="en-US" dirty="0" smtClean="0"/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GET http://</a:t>
            </a:r>
            <a:r>
              <a:rPr lang="en-US" altLang="zh-TW" sz="1400" dirty="0" err="1" smtClean="0"/>
              <a:t>demo.api.com</a:t>
            </a:r>
            <a:r>
              <a:rPr lang="en-US" altLang="zh-TW" sz="1400" dirty="0" smtClean="0"/>
              <a:t>/user </a:t>
            </a:r>
            <a:r>
              <a:rPr lang="zh-TW" altLang="en-US" sz="1400" dirty="0" smtClean="0"/>
              <a:t>取得所有使用者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GET </a:t>
            </a:r>
            <a:r>
              <a:rPr lang="en-US" altLang="zh-TW" sz="1400" dirty="0"/>
              <a:t>http://</a:t>
            </a:r>
            <a:r>
              <a:rPr lang="en-US" altLang="zh-TW" sz="1400" dirty="0" err="1"/>
              <a:t>demo.api.com</a:t>
            </a:r>
            <a:r>
              <a:rPr lang="en-US" altLang="zh-TW" sz="1400" dirty="0"/>
              <a:t>/</a:t>
            </a:r>
            <a:r>
              <a:rPr lang="en-US" altLang="zh-TW" sz="1400" dirty="0" smtClean="0"/>
              <a:t>user</a:t>
            </a:r>
            <a:r>
              <a:rPr lang="en-US" altLang="zh-TW" sz="1400" dirty="0" smtClean="0"/>
              <a:t>/:id </a:t>
            </a:r>
            <a:r>
              <a:rPr lang="zh-TW" altLang="en-US" sz="1400" dirty="0" smtClean="0"/>
              <a:t>取得</a:t>
            </a:r>
            <a:r>
              <a:rPr lang="zh-TW" altLang="en-US" sz="1400" dirty="0" smtClean="0"/>
              <a:t>某人</a:t>
            </a:r>
            <a:r>
              <a:rPr lang="zh-TW" altLang="en-US" sz="1400" dirty="0" smtClean="0"/>
              <a:t>的資料</a:t>
            </a:r>
            <a:endParaRPr lang="zh-TW" altLang="en-US" sz="1400" dirty="0" smtClean="0"/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DELETE </a:t>
            </a:r>
            <a:r>
              <a:rPr lang="en-US" altLang="zh-TW" sz="1400" dirty="0"/>
              <a:t>http://</a:t>
            </a:r>
            <a:r>
              <a:rPr lang="en-US" altLang="zh-TW" sz="1400" dirty="0" err="1"/>
              <a:t>demo.api.com</a:t>
            </a:r>
            <a:r>
              <a:rPr lang="en-US" altLang="zh-TW" sz="1400" dirty="0"/>
              <a:t>/user</a:t>
            </a:r>
            <a:r>
              <a:rPr lang="en-US" altLang="zh-TW" sz="1400" dirty="0" smtClean="0"/>
              <a:t>/</a:t>
            </a:r>
            <a:r>
              <a:rPr lang="en-US" altLang="zh-TW" sz="1400" dirty="0" smtClean="0"/>
              <a:t>:id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刪除</a:t>
            </a:r>
            <a:r>
              <a:rPr lang="zh-TW" altLang="en-US" sz="1400" dirty="0" smtClean="0"/>
              <a:t>某人資料</a:t>
            </a:r>
            <a:endParaRPr lang="en-US" altLang="zh-TW" sz="1400" dirty="0" smtClean="0"/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PUT http://</a:t>
            </a:r>
            <a:r>
              <a:rPr lang="en-US" altLang="zh-TW" sz="1400" dirty="0" err="1" smtClean="0"/>
              <a:t>demo.api.com</a:t>
            </a:r>
            <a:r>
              <a:rPr lang="en-US" altLang="zh-TW" sz="1400" dirty="0" smtClean="0"/>
              <a:t>/user/:id </a:t>
            </a:r>
            <a:r>
              <a:rPr lang="zh-TW" altLang="en-US" sz="1400" dirty="0" smtClean="0"/>
              <a:t>新增</a:t>
            </a:r>
            <a:r>
              <a:rPr lang="zh-TW" altLang="en-US" sz="1400" dirty="0" smtClean="0"/>
              <a:t>某人</a:t>
            </a:r>
            <a:r>
              <a:rPr lang="zh-TW" altLang="en-US" sz="1400" dirty="0" smtClean="0"/>
              <a:t>資料</a:t>
            </a:r>
          </a:p>
          <a:p>
            <a:pPr marL="990600" lvl="1" indent="-457200">
              <a:spcBef>
                <a:spcPts val="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altLang="zh-TW" sz="1400" dirty="0" smtClean="0"/>
              <a:t>POST </a:t>
            </a:r>
            <a:r>
              <a:rPr lang="en-US" altLang="zh-TW" sz="1400" dirty="0"/>
              <a:t>http://demo.api.com/user/:</a:t>
            </a:r>
            <a:r>
              <a:rPr lang="en-US" altLang="zh-TW" sz="1400" dirty="0" smtClean="0"/>
              <a:t>id </a:t>
            </a:r>
            <a:r>
              <a:rPr lang="zh-TW" altLang="en-US" sz="1400" dirty="0" smtClean="0"/>
              <a:t>修改某人資料</a:t>
            </a:r>
            <a:endParaRPr lang="zh-TW" altLang="en-US" sz="1400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None/>
            </a:pPr>
            <a:endParaRPr lang="en-US" altLang="zh-TW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3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37003" y="699780"/>
            <a:ext cx="2924848" cy="2325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WEB</a:t>
            </a:r>
            <a:r>
              <a:rPr lang="zh-TW" altLang="en-US" dirty="0" smtClean="0"/>
              <a:t>程式開發</a:t>
            </a:r>
            <a:br>
              <a:rPr lang="zh-TW" altLang="en-US" dirty="0" smtClean="0"/>
            </a:b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MVC PATTERN</a:t>
            </a: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" name="圖片 3" descr="1_lFMcocBQ4zF-Q-_SvM8c7Q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4" y="25"/>
            <a:ext cx="49926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/>
          </a:p>
        </p:txBody>
      </p:sp>
      <p:sp>
        <p:nvSpPr>
          <p:cNvPr id="4" name="Google Shape;202;p16"/>
          <p:cNvSpPr txBox="1">
            <a:spLocks noGrp="1"/>
          </p:cNvSpPr>
          <p:nvPr>
            <p:ph type="body" idx="4294967295"/>
          </p:nvPr>
        </p:nvSpPr>
        <p:spPr>
          <a:xfrm>
            <a:off x="1629675" y="487389"/>
            <a:ext cx="5845773" cy="4325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zh-TW" altLang="en-US" sz="2000" b="1" dirty="0" smtClean="0">
                <a:solidFill>
                  <a:srgbClr val="FFFFFF"/>
                </a:solidFill>
              </a:rPr>
              <a:t>大數據處理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zh-TW" altLang="en-US" sz="2000" b="1" dirty="0" smtClean="0">
              <a:solidFill>
                <a:srgbClr val="FFFFFF"/>
              </a:solidFill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zh-TW" altLang="en-US" sz="2000" b="1" dirty="0" smtClean="0">
                <a:solidFill>
                  <a:srgbClr val="FFFFFF"/>
                </a:solidFill>
              </a:rPr>
              <a:t>分散式運算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zh-TW" altLang="en-US" sz="2000" b="1" dirty="0">
              <a:solidFill>
                <a:srgbClr val="FFFFFF"/>
              </a:solidFill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sz="2000" b="1" dirty="0" smtClean="0">
                <a:solidFill>
                  <a:srgbClr val="FFFFFF"/>
                </a:solidFill>
              </a:rPr>
              <a:t>AI</a:t>
            </a:r>
            <a:r>
              <a:rPr lang="zh-TW" altLang="en-US" sz="2000" b="1" dirty="0" smtClean="0">
                <a:solidFill>
                  <a:srgbClr val="FFFFFF"/>
                </a:solidFill>
              </a:rPr>
              <a:t>模型設計開發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zh-TW" altLang="en-US" sz="2000" b="1" dirty="0" smtClean="0">
              <a:solidFill>
                <a:srgbClr val="FFFFFF"/>
              </a:solidFill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sz="2000" b="1" dirty="0" smtClean="0">
                <a:solidFill>
                  <a:srgbClr val="FFFFFF"/>
                </a:solidFill>
              </a:rPr>
              <a:t>BOT</a:t>
            </a:r>
            <a:r>
              <a:rPr lang="zh-TW" altLang="en-US" sz="2000" b="1" dirty="0" smtClean="0">
                <a:solidFill>
                  <a:srgbClr val="FFFFFF"/>
                </a:solidFill>
              </a:rPr>
              <a:t>對話機器人設計開發</a:t>
            </a:r>
            <a:endParaRPr lang="en-US" altLang="zh-TW" sz="2000" b="1" dirty="0" smtClean="0">
              <a:solidFill>
                <a:srgbClr val="FFFFFF"/>
              </a:solidFill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altLang="zh-TW" sz="2000" b="1" dirty="0">
              <a:solidFill>
                <a:srgbClr val="FFFFFF"/>
              </a:solidFill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zh-TW" altLang="en-US" sz="2000" b="1" dirty="0" smtClean="0">
                <a:solidFill>
                  <a:srgbClr val="FFFFFF"/>
                </a:solidFill>
              </a:rPr>
              <a:t>數據分析平台開發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zh-TW" altLang="en-US" sz="2000" b="1" dirty="0">
              <a:solidFill>
                <a:srgbClr val="FFFFFF"/>
              </a:solidFill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sz="2000" b="1" dirty="0" smtClean="0">
                <a:solidFill>
                  <a:srgbClr val="FFFFFF"/>
                </a:solidFill>
              </a:rPr>
              <a:t>TEXT MINING</a:t>
            </a:r>
            <a:endParaRPr lang="en-US" altLang="zh-TW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57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</p:spPr>
        <p:txBody>
          <a:bodyPr/>
          <a:lstStyle/>
          <a:p>
            <a:r>
              <a:rPr kumimoji="1" lang="en-US" altLang="zh-TW" dirty="0" smtClean="0"/>
              <a:t>DEMO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WEB </a:t>
            </a:r>
            <a:r>
              <a:rPr kumimoji="1" lang="zh-TW" altLang="en-US" dirty="0" smtClean="0"/>
              <a:t>框架</a:t>
            </a:r>
            <a:r>
              <a:rPr kumimoji="1" lang="en-US" altLang="zh-TW" dirty="0"/>
              <a:t> - express</a:t>
            </a:r>
            <a:endParaRPr kumimoji="1" lang="zh-TW" altLang="en-US" dirty="0"/>
          </a:p>
        </p:txBody>
      </p:sp>
      <p:sp>
        <p:nvSpPr>
          <p:cNvPr id="5" name="子標題 1"/>
          <p:cNvSpPr>
            <a:spLocks noGrp="1"/>
          </p:cNvSpPr>
          <p:nvPr>
            <p:ph type="subTitle" idx="1"/>
          </p:nvPr>
        </p:nvSpPr>
        <p:spPr>
          <a:xfrm>
            <a:off x="2045733" y="2763850"/>
            <a:ext cx="4884186" cy="784800"/>
          </a:xfrm>
        </p:spPr>
        <p:txBody>
          <a:bodyPr/>
          <a:lstStyle/>
          <a:p>
            <a:r>
              <a:rPr kumimoji="1" lang="zh-TW" altLang="en-US" sz="1600" dirty="0"/>
              <a:t>範例檔案</a:t>
            </a:r>
            <a:r>
              <a:rPr kumimoji="1" lang="zh-TW" altLang="en-US" sz="1600" dirty="0" smtClean="0"/>
              <a:t>：</a:t>
            </a:r>
          </a:p>
          <a:p>
            <a:r>
              <a:rPr kumimoji="1" lang="zh-TW" altLang="en-US" sz="1600" dirty="0" smtClean="0"/>
              <a:t>範例專案</a:t>
            </a:r>
            <a:r>
              <a:rPr kumimoji="1" lang="en-US" altLang="zh-TW" sz="1600" dirty="0" smtClean="0"/>
              <a:t>/</a:t>
            </a:r>
            <a:r>
              <a:rPr kumimoji="1" lang="en-US" altLang="zh-TW" sz="1600" dirty="0"/>
              <a:t>demo</a:t>
            </a:r>
            <a:r>
              <a:rPr kumimoji="1" lang="en-US" altLang="zh-TW" sz="1600" dirty="0"/>
              <a:t>/3_express</a:t>
            </a:r>
            <a:r>
              <a:rPr kumimoji="1" lang="en-US" altLang="zh-TW" sz="1600" dirty="0" smtClean="0"/>
              <a:t>/</a:t>
            </a:r>
            <a:endParaRPr kumimoji="1" lang="zh-TW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94924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8-11-28 at 9.5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69" y="300043"/>
            <a:ext cx="3263619" cy="460302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57340" y="7750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solidFill>
                  <a:srgbClr val="FFFF00"/>
                </a:solidFill>
              </a:rPr>
              <a:t>後端程式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10810" y="2018411"/>
            <a:ext cx="187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solidFill>
                  <a:srgbClr val="FFFF00"/>
                </a:solidFill>
              </a:rPr>
              <a:t>前端程式</a:t>
            </a:r>
            <a:r>
              <a:rPr kumimoji="1" lang="en-US" altLang="zh-TW" dirty="0" smtClean="0">
                <a:solidFill>
                  <a:srgbClr val="FFFF00"/>
                </a:solidFill>
              </a:rPr>
              <a:t> MVC - view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98195" y="4506055"/>
            <a:ext cx="156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>
                <a:solidFill>
                  <a:srgbClr val="FFFF00"/>
                </a:solidFill>
              </a:rPr>
              <a:t>Node.js</a:t>
            </a:r>
            <a:r>
              <a:rPr kumimoji="1" lang="en-US" altLang="zh-TW" dirty="0" smtClean="0">
                <a:solidFill>
                  <a:srgbClr val="FFFF00"/>
                </a:solidFill>
              </a:rPr>
              <a:t> </a:t>
            </a:r>
            <a:r>
              <a:rPr kumimoji="1" lang="zh-TW" altLang="en-US" dirty="0" smtClean="0">
                <a:solidFill>
                  <a:srgbClr val="FFFF00"/>
                </a:solidFill>
              </a:rPr>
              <a:t>套件管理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56816" y="1198205"/>
            <a:ext cx="148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FF00"/>
                </a:solidFill>
              </a:rPr>
              <a:t>MVC - c</a:t>
            </a:r>
            <a:r>
              <a:rPr kumimoji="1" lang="x-none" altLang="zh-TW" dirty="0" smtClean="0">
                <a:solidFill>
                  <a:srgbClr val="FFFF00"/>
                </a:solidFill>
              </a:rPr>
              <a:t>ontroller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82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" name="Google Shape;404;p38"/>
          <p:cNvSpPr txBox="1">
            <a:spLocks/>
          </p:cNvSpPr>
          <p:nvPr/>
        </p:nvSpPr>
        <p:spPr>
          <a:xfrm>
            <a:off x="2715450" y="2494275"/>
            <a:ext cx="493920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" b="1" dirty="0" smtClean="0">
                <a:solidFill>
                  <a:srgbClr val="66FF33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5679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Node.js Workshop 11/26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12/06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CC00"/>
                </a:solidFill>
              </a:rPr>
              <a:t>DAY1</a:t>
            </a:r>
            <a:endParaRPr dirty="0">
              <a:solidFill>
                <a:srgbClr val="FFCC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 smtClean="0"/>
              <a:t>1. </a:t>
            </a:r>
            <a:r>
              <a:rPr lang="en-US" altLang="zh-TW" dirty="0" err="1" smtClean="0"/>
              <a:t>Node.js</a:t>
            </a:r>
            <a:r>
              <a:rPr lang="zh-TW" altLang="en-US" dirty="0" smtClean="0"/>
              <a:t>基本開發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 smtClean="0"/>
              <a:t>2. </a:t>
            </a:r>
            <a:r>
              <a:rPr lang="en-US" altLang="zh-TW" dirty="0" err="1"/>
              <a:t>Node.js</a:t>
            </a:r>
            <a:r>
              <a:rPr lang="zh-TW" altLang="en-US" dirty="0" smtClean="0"/>
              <a:t>與見問題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/>
              <a:t>3</a:t>
            </a:r>
            <a:r>
              <a:rPr lang="en-US" altLang="zh-TW" dirty="0" smtClean="0"/>
              <a:t>. Web </a:t>
            </a:r>
            <a:r>
              <a:rPr lang="en-US" altLang="zh-TW" dirty="0"/>
              <a:t>Server</a:t>
            </a:r>
            <a:r>
              <a:rPr lang="zh-TW" altLang="en-US" dirty="0"/>
              <a:t>業界常聽</a:t>
            </a:r>
            <a:r>
              <a:rPr lang="zh-TW" altLang="en-US" dirty="0" smtClean="0"/>
              <a:t>見的架構術語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 Web</a:t>
            </a:r>
            <a:r>
              <a:rPr lang="zh-TW" altLang="en-US" dirty="0" smtClean="0"/>
              <a:t>框架</a:t>
            </a:r>
            <a:r>
              <a:rPr lang="en-US" altLang="zh-TW" dirty="0" smtClean="0"/>
              <a:t> - Express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4182529" y="1220350"/>
            <a:ext cx="3257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6600"/>
                </a:solidFill>
              </a:rPr>
              <a:t>DAY2</a:t>
            </a:r>
            <a:endParaRPr dirty="0">
              <a:solidFill>
                <a:srgbClr val="FF6600"/>
              </a:solidFill>
            </a:endParaRPr>
          </a:p>
          <a:p>
            <a:pPr marL="0" lvl="0" indent="0">
              <a:buNone/>
            </a:pPr>
            <a:r>
              <a:rPr lang="en" dirty="0" smtClean="0"/>
              <a:t>1. </a:t>
            </a:r>
            <a:r>
              <a:rPr lang="en-US" altLang="zh-TW" dirty="0"/>
              <a:t>DB</a:t>
            </a:r>
            <a:r>
              <a:rPr lang="zh-TW" altLang="en-US" dirty="0"/>
              <a:t>與程</a:t>
            </a:r>
            <a:r>
              <a:rPr lang="zh-TW" altLang="en-US" dirty="0" smtClean="0"/>
              <a:t>式的結合應用</a:t>
            </a:r>
          </a:p>
          <a:p>
            <a:pPr marL="0" lvl="0" indent="0"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介紹</a:t>
            </a:r>
            <a:r>
              <a:rPr lang="zh-TW" altLang="en-US" dirty="0"/>
              <a:t>業界</a:t>
            </a:r>
            <a:r>
              <a:rPr lang="zh-TW" altLang="en-US" dirty="0" smtClean="0"/>
              <a:t>常用的架構</a:t>
            </a:r>
          </a:p>
          <a:p>
            <a:pPr marL="0" lvl="0" indent="0">
              <a:buNone/>
            </a:pPr>
            <a:r>
              <a:rPr lang="en-US" altLang="zh-TW" dirty="0" smtClean="0"/>
              <a:t>3. </a:t>
            </a:r>
            <a:r>
              <a:rPr lang="zh-TW" altLang="en-US" dirty="0" smtClean="0"/>
              <a:t>如何將</a:t>
            </a:r>
            <a:r>
              <a:rPr lang="en-US" altLang="zh-TW" dirty="0" err="1"/>
              <a:t>Node.js</a:t>
            </a:r>
            <a:r>
              <a:rPr lang="zh-TW" altLang="en-US" dirty="0"/>
              <a:t>結合</a:t>
            </a:r>
            <a:r>
              <a:rPr lang="en-US" altLang="zh-TW" dirty="0" smtClean="0"/>
              <a:t>MySQL</a:t>
            </a:r>
          </a:p>
          <a:p>
            <a:pPr marL="0" lvl="0" indent="0">
              <a:buNone/>
            </a:pPr>
            <a:r>
              <a:rPr lang="en-US" altLang="zh-TW" dirty="0" smtClean="0"/>
              <a:t>4. CRUD</a:t>
            </a:r>
            <a:r>
              <a:rPr lang="zh-TW" altLang="en-US" dirty="0" smtClean="0"/>
              <a:t>開發</a:t>
            </a:r>
          </a:p>
          <a:p>
            <a:pPr marL="0" lvl="0" indent="0">
              <a:buNone/>
            </a:pPr>
            <a:r>
              <a:rPr lang="en-US" altLang="zh-TW" dirty="0" smtClean="0"/>
              <a:t>5. </a:t>
            </a:r>
            <a:r>
              <a:rPr lang="zh-TW" altLang="en-US" dirty="0" smtClean="0"/>
              <a:t>簡介如何</a:t>
            </a:r>
            <a:r>
              <a:rPr lang="zh-TW" altLang="en-US" dirty="0"/>
              <a:t>使用</a:t>
            </a:r>
            <a:r>
              <a:rPr lang="en-US" altLang="zh-TW" dirty="0" err="1"/>
              <a:t>Docker</a:t>
            </a:r>
            <a:r>
              <a:rPr lang="zh-TW" altLang="en-US" dirty="0"/>
              <a:t>部署至雲端</a:t>
            </a:r>
            <a:r>
              <a:rPr lang="en-US" altLang="zh-TW" dirty="0"/>
              <a:t>Server</a:t>
            </a:r>
            <a:endParaRPr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 smtClean="0"/>
              <a:t>Node.js Day 1</a:t>
            </a:r>
            <a:endParaRPr dirty="0"/>
          </a:p>
        </p:txBody>
      </p:sp>
      <p:sp>
        <p:nvSpPr>
          <p:cNvPr id="3" name="Google Shape;196;p15"/>
          <p:cNvSpPr txBox="1">
            <a:spLocks/>
          </p:cNvSpPr>
          <p:nvPr/>
        </p:nvSpPr>
        <p:spPr>
          <a:xfrm>
            <a:off x="2328150" y="2844461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zh-TW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大數據</a:t>
            </a:r>
            <a:r>
              <a:rPr lang="en-US" altLang="zh-TW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資深工程師</a:t>
            </a:r>
          </a:p>
          <a:p>
            <a:r>
              <a:rPr lang="en-US" altLang="zh-TW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Johnny </a:t>
            </a:r>
            <a:r>
              <a:rPr lang="zh-TW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蔡協哲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DAY 1 </a:t>
            </a:r>
            <a:r>
              <a:rPr lang="zh-TW" altLang="en-US" dirty="0" smtClean="0"/>
              <a:t>大綱</a:t>
            </a:r>
            <a:endParaRPr dirty="0"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dirty="0" smtClean="0"/>
              <a:t>Node.js </a:t>
            </a:r>
            <a:r>
              <a:rPr lang="zh-TW" altLang="en-US" dirty="0" smtClean="0"/>
              <a:t>開發環境安裝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x-none" dirty="0" smtClean="0"/>
              <a:t>Node.js </a:t>
            </a:r>
            <a:r>
              <a:rPr lang="zh-TW" altLang="en-US" dirty="0" smtClean="0"/>
              <a:t>介紹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-US" altLang="zh-TW" sz="2400" dirty="0" err="1" smtClean="0"/>
              <a:t>Node.js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基本開發與常見問題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-US" altLang="zh-TW" dirty="0" err="1" smtClean="0"/>
              <a:t>Npm</a:t>
            </a:r>
            <a:r>
              <a:rPr lang="zh-TW" altLang="en-US" dirty="0" smtClean="0"/>
              <a:t>套件管理</a:t>
            </a:r>
            <a:endParaRPr lang="zh-TW" altLang="en-US" sz="2400" dirty="0" smtClean="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zh-TW" altLang="en-US" dirty="0" smtClean="0"/>
              <a:t>非同步問題與處理</a:t>
            </a:r>
            <a:r>
              <a:rPr lang="zh-TW" altLang="en-US" sz="1200" dirty="0" smtClean="0"/>
              <a:t>（</a:t>
            </a:r>
            <a:r>
              <a:rPr lang="en-US" altLang="zh-TW" sz="1200" dirty="0" smtClean="0"/>
              <a:t>Promise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await</a:t>
            </a:r>
            <a:r>
              <a:rPr lang="zh-TW" altLang="en-US" sz="1200" dirty="0" smtClean="0"/>
              <a:t>、</a:t>
            </a:r>
            <a:r>
              <a:rPr lang="en-US" altLang="zh-TW" sz="1200" dirty="0" err="1" smtClean="0"/>
              <a:t>async</a:t>
            </a:r>
            <a:r>
              <a:rPr lang="zh-TW" altLang="en-US" sz="1200" dirty="0" smtClean="0"/>
              <a:t>）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TW" dirty="0" smtClean="0"/>
              <a:t>Web - MVC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Web Service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dirty="0" smtClean="0"/>
              <a:t>Web </a:t>
            </a:r>
            <a:r>
              <a:rPr lang="zh-TW" altLang="en-US" dirty="0" smtClean="0"/>
              <a:t>框架</a:t>
            </a:r>
            <a:r>
              <a:rPr lang="en-US" altLang="zh-TW" dirty="0" smtClean="0"/>
              <a:t> - </a:t>
            </a:r>
            <a:r>
              <a:rPr lang="en-US" altLang="zh-TW" dirty="0"/>
              <a:t>Express</a:t>
            </a:r>
            <a:endParaRPr dirty="0"/>
          </a:p>
        </p:txBody>
      </p:sp>
      <p:sp>
        <p:nvSpPr>
          <p:cNvPr id="413" name="Google Shape;413;p3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66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51882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開發環境安裝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子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GIT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 smtClean="0"/>
              <a:t>下載並安裝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https://</a:t>
            </a:r>
            <a:r>
              <a:rPr lang="en-US" altLang="zh-TW" dirty="0" err="1"/>
              <a:t>git-scm.com</a:t>
            </a:r>
            <a:r>
              <a:rPr lang="en-US" altLang="zh-TW" dirty="0"/>
              <a:t>/download/win</a:t>
            </a:r>
            <a:endParaRPr lang="en" dirty="0"/>
          </a:p>
          <a:p>
            <a:pPr lvl="0"/>
            <a:endParaRPr lang="en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280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Node.js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 smtClean="0"/>
              <a:t>下載並安裝</a:t>
            </a:r>
            <a:r>
              <a:rPr lang="en-US" altLang="zh-TW" dirty="0" smtClean="0"/>
              <a:t>10.14 64bit</a:t>
            </a:r>
            <a:r>
              <a:rPr lang="zh-TW" altLang="en-US" dirty="0" smtClean="0"/>
              <a:t>版本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https://nodejs.org/en/download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如何確認是否安裝成功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/>
              <a:t>c</a:t>
            </a:r>
            <a:r>
              <a:rPr lang="en" dirty="0" smtClean="0"/>
              <a:t>md </a:t>
            </a:r>
          </a:p>
          <a:p>
            <a:pPr lvl="1"/>
            <a:r>
              <a:rPr lang="en" altLang="zh-TW" dirty="0" smtClean="0"/>
              <a:t>N</a:t>
            </a:r>
            <a:r>
              <a:rPr lang="en-US" altLang="zh-TW" dirty="0" err="1" smtClean="0"/>
              <a:t>ode.js</a:t>
            </a:r>
            <a:r>
              <a:rPr lang="zh-TW" altLang="en-US" dirty="0" smtClean="0"/>
              <a:t>查版本指令</a:t>
            </a:r>
            <a:r>
              <a:rPr lang="en-US" altLang="zh-TW" dirty="0" smtClean="0"/>
              <a:t> node </a:t>
            </a:r>
            <a:r>
              <a:rPr lang="mr-IN" altLang="zh-TW" dirty="0" smtClean="0"/>
              <a:t>–</a:t>
            </a:r>
            <a:r>
              <a:rPr lang="en-US" altLang="zh-TW" dirty="0"/>
              <a:t>v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Npm</a:t>
            </a:r>
            <a:r>
              <a:rPr lang="zh-TW" altLang="en-US" dirty="0" smtClean="0"/>
              <a:t>查版本指令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-v</a:t>
            </a:r>
            <a:endParaRPr lang="en" dirty="0"/>
          </a:p>
          <a:p>
            <a:pPr lvl="0"/>
            <a:endParaRPr lang="en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013534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539</Words>
  <Application>Microsoft Macintosh PowerPoint</Application>
  <PresentationFormat>如螢幕大小 (16:9)</PresentationFormat>
  <Paragraphs>147</Paragraphs>
  <Slides>32</Slides>
  <Notes>22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Dumaine</vt:lpstr>
      <vt:lpstr>Node.js Day1</vt:lpstr>
      <vt:lpstr>PowerPoint 簡報</vt:lpstr>
      <vt:lpstr>PowerPoint 簡報</vt:lpstr>
      <vt:lpstr>Node.js Workshop 11/26、12/06</vt:lpstr>
      <vt:lpstr>Node.js Day 1</vt:lpstr>
      <vt:lpstr>DAY 1 大綱</vt:lpstr>
      <vt:lpstr>開發環境安裝</vt:lpstr>
      <vt:lpstr>1. GIT</vt:lpstr>
      <vt:lpstr>2. Node.js</vt:lpstr>
      <vt:lpstr>3. Sublime Text3</vt:lpstr>
      <vt:lpstr>Node.js 簡介</vt:lpstr>
      <vt:lpstr>Node.js</vt:lpstr>
      <vt:lpstr>Node.js 基本開發</vt:lpstr>
      <vt:lpstr>PowerPoint 簡報</vt:lpstr>
      <vt:lpstr>DEMO  cmd 編程</vt:lpstr>
      <vt:lpstr>DEMO .js 檔案開發</vt:lpstr>
      <vt:lpstr>DEMO 常見問題範例</vt:lpstr>
      <vt:lpstr> DEMO Npm套件管理</vt:lpstr>
      <vt:lpstr>DEMO 引入第三方套件</vt:lpstr>
      <vt:lpstr>DEMO 引入其他開發模組</vt:lpstr>
      <vt:lpstr>DEMO 同步與非同步問題</vt:lpstr>
      <vt:lpstr>WEB</vt:lpstr>
      <vt:lpstr>PowerPoint 簡報</vt:lpstr>
      <vt:lpstr>PowerPoint 簡報</vt:lpstr>
      <vt:lpstr>前後端的溝通方式</vt:lpstr>
      <vt:lpstr>HTTP PROTOCOL –  REQUEST METHODS</vt:lpstr>
      <vt:lpstr>WEB SERVICE</vt:lpstr>
      <vt:lpstr>REST (Representational State Transfer)</vt:lpstr>
      <vt:lpstr>WEB程式開發 –  MVC PATTERN</vt:lpstr>
      <vt:lpstr>DEMO WEB 框架 - express</vt:lpstr>
      <vt:lpstr>PowerPoint 簡報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cp:lastModifiedBy>johnny</cp:lastModifiedBy>
  <cp:revision>214</cp:revision>
  <dcterms:modified xsi:type="dcterms:W3CDTF">2018-11-28T14:01:43Z</dcterms:modified>
</cp:coreProperties>
</file>