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74"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p:cViewPr varScale="1">
        <p:scale>
          <a:sx n="99" d="100"/>
          <a:sy n="99" d="100"/>
        </p:scale>
        <p:origin x="544" y="17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6/10/20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6/10/20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val="99697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CBA7-6201-0242-80B6-440BC4AA6060}"/>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20507212-160D-0E4E-B9DA-272B7E2FC6B4}"/>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9E808F-F4D9-D24F-B6B7-0D3A7643528E}"/>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5" name="Footer Placeholder 4">
            <a:extLst>
              <a:ext uri="{FF2B5EF4-FFF2-40B4-BE49-F238E27FC236}">
                <a16:creationId xmlns:a16="http://schemas.microsoft.com/office/drawing/2014/main" id="{1B29DB39-AC9F-4B40-8871-056CE2751D4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04DDDF1C-71B3-C44A-9C79-36DB1DA39E5E}"/>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784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2D70-6ACA-7046-A249-9A2DD32627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FB319-CBF7-BA49-80E5-697A85FF42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75DAA-9529-2C4E-A8B6-DA61309160BE}"/>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5" name="Footer Placeholder 4">
            <a:extLst>
              <a:ext uri="{FF2B5EF4-FFF2-40B4-BE49-F238E27FC236}">
                <a16:creationId xmlns:a16="http://schemas.microsoft.com/office/drawing/2014/main" id="{5C407CC0-2264-0D4E-B05F-D988D9A4096F}"/>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7C024B79-A2F3-8F40-843A-B8635E96AD79}"/>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51585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E372E-C554-A14B-981F-7FBF3C52CC44}"/>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6F494E-B356-3745-B132-5DFD729A3AA9}"/>
              </a:ext>
            </a:extLst>
          </p:cNvPr>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9B689-BD5F-B448-B072-024A20F20407}"/>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5" name="Footer Placeholder 4">
            <a:extLst>
              <a:ext uri="{FF2B5EF4-FFF2-40B4-BE49-F238E27FC236}">
                <a16:creationId xmlns:a16="http://schemas.microsoft.com/office/drawing/2014/main" id="{FBD529E6-7ACE-094C-8703-205746B5D0A1}"/>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64D96AB0-476E-0E48-B8F0-D73994E2A8A7}"/>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24425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FAD1-2E32-C14A-AF3D-3860A4076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9D60B-AF79-304D-A8A7-460150C93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01E2B-68C3-D147-A446-D17CC97C5F34}"/>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5" name="Footer Placeholder 4">
            <a:extLst>
              <a:ext uri="{FF2B5EF4-FFF2-40B4-BE49-F238E27FC236}">
                <a16:creationId xmlns:a16="http://schemas.microsoft.com/office/drawing/2014/main" id="{FC1E64FE-1E51-564A-B109-93DF96A8DCB3}"/>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3B78A61-D7BE-3542-9040-60BFC1598975}"/>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68752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E63F-F19E-4B49-AE53-65BE7FA71003}"/>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DA4B0EF2-9218-754A-8A39-A619BB0CC003}"/>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B385A4-4C1A-E948-93DE-0BB32E848A00}"/>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5" name="Footer Placeholder 4">
            <a:extLst>
              <a:ext uri="{FF2B5EF4-FFF2-40B4-BE49-F238E27FC236}">
                <a16:creationId xmlns:a16="http://schemas.microsoft.com/office/drawing/2014/main" id="{FD7E29E6-CBBB-7C46-BC98-76080D41855A}"/>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E9774957-54B7-FD4D-875E-D221D268F366}"/>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86904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FB46-51D4-D04F-98F6-4187F1A33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8C6363-3B11-934B-8F1C-C30B680123C0}"/>
              </a:ext>
            </a:extLst>
          </p:cNvPr>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ECC879-F2E2-8C42-BE7A-6B7BDE6B73C1}"/>
              </a:ext>
            </a:extLst>
          </p:cNvPr>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486424-4CA3-874B-8B4D-57F471084ADF}"/>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6" name="Footer Placeholder 5">
            <a:extLst>
              <a:ext uri="{FF2B5EF4-FFF2-40B4-BE49-F238E27FC236}">
                <a16:creationId xmlns:a16="http://schemas.microsoft.com/office/drawing/2014/main" id="{B4CF8E53-83A8-6443-BDB0-6BE982628D66}"/>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5DE4826F-47EC-B44B-BDE6-224BDA90A744}"/>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4119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B7EA-85FF-704D-AAB3-D9A92F3CD08B}"/>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6C347-9623-6842-9CFF-172556FD2516}"/>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CE129-594A-D84B-B2F5-B3686FCADBBC}"/>
              </a:ext>
            </a:extLst>
          </p:cNvPr>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8DC87-1056-E540-B243-26DFA1F283E8}"/>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A5FB6-BC15-8C4D-B62F-19A4A6DE25EE}"/>
              </a:ext>
            </a:extLst>
          </p:cNvPr>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01D24-3B95-4145-BCAE-ADD6BE023E0B}"/>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8" name="Footer Placeholder 7">
            <a:extLst>
              <a:ext uri="{FF2B5EF4-FFF2-40B4-BE49-F238E27FC236}">
                <a16:creationId xmlns:a16="http://schemas.microsoft.com/office/drawing/2014/main" id="{8F5CDB12-2F1F-5D4E-9B63-E1B0D2F60264}"/>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62FD5D13-C624-C24A-964A-A93AE39B7BB3}"/>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30426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36E0-0062-BD47-95BF-AA8BB7F1B0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C00AC9-66DC-1949-B837-0A77FE09E90A}"/>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4" name="Footer Placeholder 3">
            <a:extLst>
              <a:ext uri="{FF2B5EF4-FFF2-40B4-BE49-F238E27FC236}">
                <a16:creationId xmlns:a16="http://schemas.microsoft.com/office/drawing/2014/main" id="{28B3E340-56BC-ED48-B7E3-EBF507DFDCD9}"/>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715D6675-A855-AF46-BF0F-FAD0F65D9FC7}"/>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5832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51FD1-634E-EF43-ABC1-DE4FADBFCD04}"/>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3" name="Footer Placeholder 2">
            <a:extLst>
              <a:ext uri="{FF2B5EF4-FFF2-40B4-BE49-F238E27FC236}">
                <a16:creationId xmlns:a16="http://schemas.microsoft.com/office/drawing/2014/main" id="{6C91B2B9-8946-6E4B-BC06-EACB70F3843E}"/>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6F38DF31-A38B-4D4B-80AE-356E15E38BE4}"/>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38741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50B4-8D86-5E4B-AF52-10A1968B5CF4}"/>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9B3EEC5E-8B0E-A041-BBE9-75A68B57D835}"/>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265F29-854A-D24C-B9B5-13965ADF46C0}"/>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100B2-469C-2F4E-AF5A-7323D19E7E76}"/>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6" name="Footer Placeholder 5">
            <a:extLst>
              <a:ext uri="{FF2B5EF4-FFF2-40B4-BE49-F238E27FC236}">
                <a16:creationId xmlns:a16="http://schemas.microsoft.com/office/drawing/2014/main" id="{21B6C2A9-8430-8A4B-BB0F-4667B9FE5CC4}"/>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B3385256-D96B-A540-BA03-EC1F85820DF1}"/>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53533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6322-74D5-8547-9FD8-F743936E2A69}"/>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2A5A68E5-EB16-1E47-9A09-396F58912E45}"/>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3D9DEBD3-7557-124A-8B03-851EF2EBD268}"/>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2795D-9664-9B4C-B8AD-BA1B6611CD73}"/>
              </a:ext>
            </a:extLst>
          </p:cNvPr>
          <p:cNvSpPr>
            <a:spLocks noGrp="1"/>
          </p:cNvSpPr>
          <p:nvPr>
            <p:ph type="dt" sz="half" idx="10"/>
          </p:nvPr>
        </p:nvSpPr>
        <p:spPr/>
        <p:txBody>
          <a:bodyPr/>
          <a:lstStyle/>
          <a:p>
            <a:fld id="{EDF33987-6305-4E2A-BF18-EF013ECE927B}" type="datetimeFigureOut">
              <a:rPr lang="en-US" smtClean="0"/>
              <a:pPr/>
              <a:t>6/10/20</a:t>
            </a:fld>
            <a:endParaRPr lang="en-US"/>
          </a:p>
        </p:txBody>
      </p:sp>
      <p:sp>
        <p:nvSpPr>
          <p:cNvPr id="6" name="Footer Placeholder 5">
            <a:extLst>
              <a:ext uri="{FF2B5EF4-FFF2-40B4-BE49-F238E27FC236}">
                <a16:creationId xmlns:a16="http://schemas.microsoft.com/office/drawing/2014/main" id="{5901D1B7-3CFE-EF48-84AC-E139CB59DF8C}"/>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E0C5E495-FD2A-D246-A582-C0D8C55D5675}"/>
              </a:ext>
            </a:extLst>
          </p:cNvPr>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22883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37923-7D7D-2841-9EA4-8CC5873348C1}"/>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6D997-E49F-6C49-A2E2-19B0517D522C}"/>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420B8-2592-EE42-9A54-27364498E53F}"/>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3987-6305-4E2A-BF18-EF013ECE927B}" type="datetimeFigureOut">
              <a:rPr lang="en-US" smtClean="0"/>
              <a:pPr/>
              <a:t>6/10/20</a:t>
            </a:fld>
            <a:endParaRPr lang="en-US" dirty="0"/>
          </a:p>
        </p:txBody>
      </p:sp>
      <p:sp>
        <p:nvSpPr>
          <p:cNvPr id="5" name="Footer Placeholder 4">
            <a:extLst>
              <a:ext uri="{FF2B5EF4-FFF2-40B4-BE49-F238E27FC236}">
                <a16:creationId xmlns:a16="http://schemas.microsoft.com/office/drawing/2014/main" id="{178D730A-EE49-7740-BFDC-BF2DC2A52B6B}"/>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F95D017-6A45-504C-8E21-957645F22E63}"/>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C87F6-986D-49E6-AF40-1B3A1EE8064D}" type="slidenum">
              <a:rPr lang="en-US" smtClean="0"/>
              <a:pPr/>
              <a:t>‹#›</a:t>
            </a:fld>
            <a:endParaRPr lang="en-US"/>
          </a:p>
        </p:txBody>
      </p:sp>
      <p:sp>
        <p:nvSpPr>
          <p:cNvPr id="7" name="Rectangle 6">
            <a:extLst>
              <a:ext uri="{FF2B5EF4-FFF2-40B4-BE49-F238E27FC236}">
                <a16:creationId xmlns:a16="http://schemas.microsoft.com/office/drawing/2014/main" id="{D8EE31F2-02A6-9940-976C-69757CA9E2AC}"/>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943025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480" y="320040"/>
            <a:ext cx="11545864"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023861" y="965199"/>
            <a:ext cx="6764316" cy="4927601"/>
          </a:xfrm>
        </p:spPr>
        <p:txBody>
          <a:bodyPr anchor="ctr">
            <a:normAutofit/>
          </a:bodyPr>
          <a:lstStyle/>
          <a:p>
            <a:pPr algn="r"/>
            <a:r>
              <a:rPr lang="en-IN" sz="4800" b="1">
                <a:solidFill>
                  <a:schemeClr val="bg1"/>
                </a:solidFill>
              </a:rPr>
              <a:t>The Battle of Neighbourhoods</a:t>
            </a:r>
            <a:endParaRPr lang="en-US" sz="4800">
              <a:solidFill>
                <a:schemeClr val="bg1"/>
              </a:solidFill>
            </a:endParaRPr>
          </a:p>
        </p:txBody>
      </p:sp>
      <p:sp>
        <p:nvSpPr>
          <p:cNvPr id="5" name="Subtitle 4"/>
          <p:cNvSpPr>
            <a:spLocks noGrp="1"/>
          </p:cNvSpPr>
          <p:nvPr>
            <p:ph type="subTitle" idx="1"/>
          </p:nvPr>
        </p:nvSpPr>
        <p:spPr>
          <a:xfrm>
            <a:off x="8436531" y="965198"/>
            <a:ext cx="2707232" cy="4927602"/>
          </a:xfrm>
        </p:spPr>
        <p:txBody>
          <a:bodyPr anchor="ctr">
            <a:normAutofit/>
          </a:bodyPr>
          <a:lstStyle/>
          <a:p>
            <a:pPr algn="l"/>
            <a:r>
              <a:rPr lang="en-US" sz="2000" dirty="0">
                <a:solidFill>
                  <a:srgbClr val="FFC000"/>
                </a:solidFill>
              </a:rPr>
              <a:t>By: </a:t>
            </a:r>
            <a:r>
              <a:rPr lang="en-US" sz="2000" dirty="0" err="1">
                <a:solidFill>
                  <a:srgbClr val="FFC000"/>
                </a:solidFill>
              </a:rPr>
              <a:t>Muhammd</a:t>
            </a:r>
            <a:r>
              <a:rPr lang="en-US" sz="2000" dirty="0">
                <a:solidFill>
                  <a:srgbClr val="FFC000"/>
                </a:solidFill>
              </a:rPr>
              <a:t> Mahmood</a:t>
            </a:r>
          </a:p>
        </p:txBody>
      </p:sp>
      <p:cxnSp>
        <p:nvCxnSpPr>
          <p:cNvPr id="26" name="Straight Connector 11">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6040"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480" y="320040"/>
            <a:ext cx="11545864"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37981" y="631825"/>
            <a:ext cx="10512862" cy="1325563"/>
          </a:xfrm>
        </p:spPr>
        <p:txBody>
          <a:bodyPr>
            <a:normAutofit/>
          </a:bodyPr>
          <a:lstStyle/>
          <a:p>
            <a:r>
              <a:rPr lang="en-IN" b="1">
                <a:solidFill>
                  <a:schemeClr val="bg1"/>
                </a:solidFill>
              </a:rPr>
              <a:t>Introduction: </a:t>
            </a:r>
            <a:endParaRPr lang="en-IN">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402" y="1957388"/>
            <a:ext cx="103940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7981" y="2269173"/>
            <a:ext cx="10512862" cy="3659988"/>
          </a:xfrm>
        </p:spPr>
        <p:txBody>
          <a:bodyPr>
            <a:normAutofit/>
          </a:bodyPr>
          <a:lstStyle/>
          <a:p>
            <a:r>
              <a:rPr lang="en-IN" sz="1700" dirty="0">
                <a:solidFill>
                  <a:schemeClr val="bg1"/>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r>
              <a:rPr lang="en-IN" sz="1700" dirty="0">
                <a:solidFill>
                  <a:schemeClr val="bg1"/>
                </a:solidFill>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r>
              <a:rPr lang="en-IN" sz="1700" dirty="0">
                <a:solidFill>
                  <a:schemeClr val="bg1"/>
                </a:solidFill>
              </a:rPr>
              <a:t>With its diverse culture, comes diverse food items. There are many restaurants in New York City, each belonging to different categories like Korean,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480" y="320040"/>
            <a:ext cx="11545864"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37981" y="631825"/>
            <a:ext cx="10512862" cy="1325563"/>
          </a:xfrm>
        </p:spPr>
        <p:txBody>
          <a:bodyPr vert="horz" lIns="91440" tIns="45720" rIns="91440" bIns="45720" rtlCol="0" anchor="ctr">
            <a:normAutofit/>
          </a:bodyPr>
          <a:lstStyle/>
          <a:p>
            <a:pPr defTabSz="914400"/>
            <a:r>
              <a:rPr lang="en-US" sz="4400" b="1" kern="1200">
                <a:solidFill>
                  <a:schemeClr val="bg1"/>
                </a:solidFill>
                <a:latin typeface="+mj-lt"/>
                <a:ea typeface="+mj-ea"/>
                <a:cs typeface="+mj-cs"/>
              </a:rPr>
              <a:t>Problem:</a:t>
            </a:r>
            <a:endParaRPr lang="en-US" sz="4400" kern="120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402" y="1957388"/>
            <a:ext cx="103940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half" idx="1"/>
          </p:nvPr>
        </p:nvSpPr>
        <p:spPr>
          <a:xfrm>
            <a:off x="837981" y="2269173"/>
            <a:ext cx="10512862" cy="3659988"/>
          </a:xfrm>
        </p:spPr>
        <p:txBody>
          <a:bodyPr vert="horz" lIns="91440" tIns="45720" rIns="91440" bIns="45720" rtlCol="0">
            <a:normAutofit/>
          </a:bodyPr>
          <a:lstStyle/>
          <a:p>
            <a:pPr indent="-228600" defTabSz="914400"/>
            <a:r>
              <a:rPr lang="en-US" sz="2400">
                <a:solidFill>
                  <a:schemeClr val="bg1"/>
                </a:solidFill>
              </a:rPr>
              <a:t>To find the answers to the following questions: </a:t>
            </a:r>
          </a:p>
          <a:p>
            <a:pPr indent="-228600" defTabSz="914400"/>
            <a:r>
              <a:rPr lang="en-US" sz="2400">
                <a:solidFill>
                  <a:schemeClr val="bg1"/>
                </a:solidFill>
              </a:rPr>
              <a:t>Q1) List and visualize all major parts of New York City that has great Korean restaurants.</a:t>
            </a:r>
          </a:p>
          <a:p>
            <a:pPr indent="-228600" defTabSz="914400"/>
            <a:r>
              <a:rPr lang="en-US" sz="2400">
                <a:solidFill>
                  <a:schemeClr val="bg1"/>
                </a:solidFill>
              </a:rPr>
              <a:t>Q2) What is best location in New York City for Korean Cuisine?</a:t>
            </a:r>
          </a:p>
          <a:p>
            <a:pPr indent="-228600" defTabSz="914400"/>
            <a:r>
              <a:rPr lang="en-US" sz="2400">
                <a:solidFill>
                  <a:schemeClr val="bg1"/>
                </a:solidFill>
              </a:rPr>
              <a:t>Q3) Which areas have potential Korean Restaurant Market?</a:t>
            </a:r>
          </a:p>
          <a:p>
            <a:pPr indent="-228600" defTabSz="914400"/>
            <a:r>
              <a:rPr lang="en-US" sz="2400">
                <a:solidFill>
                  <a:schemeClr val="bg1"/>
                </a:solidFill>
              </a:rPr>
              <a:t>Q4) Which all areas lack Korean Restaurants?</a:t>
            </a:r>
          </a:p>
          <a:p>
            <a:pPr indent="-228600" defTabSz="914400"/>
            <a:r>
              <a:rPr lang="en-US" sz="2400">
                <a:solidFill>
                  <a:schemeClr val="bg1"/>
                </a:solidFill>
              </a:rPr>
              <a:t>Q5) Which is the best place to stay if you prefer Korean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480" y="320040"/>
            <a:ext cx="11545864"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7981" y="631825"/>
            <a:ext cx="10512862" cy="1325563"/>
          </a:xfrm>
        </p:spPr>
        <p:txBody>
          <a:bodyPr vert="horz" lIns="91440" tIns="45720" rIns="91440" bIns="45720" rtlCol="0" anchor="ctr">
            <a:normAutofit/>
          </a:bodyPr>
          <a:lstStyle/>
          <a:p>
            <a:pPr defTabSz="914400"/>
            <a:r>
              <a:rPr lang="en-US" sz="4400" b="1" kern="1200">
                <a:solidFill>
                  <a:schemeClr val="bg1"/>
                </a:solidFill>
                <a:latin typeface="+mj-lt"/>
                <a:ea typeface="+mj-ea"/>
                <a:cs typeface="+mj-cs"/>
              </a:rPr>
              <a:t>Data Section:</a:t>
            </a:r>
            <a:endParaRPr lang="en-US" sz="4400" kern="1200">
              <a:solidFill>
                <a:schemeClr val="bg1"/>
              </a:solidFill>
              <a:latin typeface="+mj-lt"/>
              <a:ea typeface="+mj-ea"/>
              <a:cs typeface="+mj-cs"/>
            </a:endParaRPr>
          </a:p>
        </p:txBody>
      </p:sp>
      <p:cxnSp>
        <p:nvCxnSpPr>
          <p:cNvPr id="16" name="Straight Connector 10">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402" y="1957388"/>
            <a:ext cx="103940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sz="half" idx="1"/>
          </p:nvPr>
        </p:nvSpPr>
        <p:spPr>
          <a:xfrm>
            <a:off x="837981" y="2269173"/>
            <a:ext cx="10512862" cy="3659988"/>
          </a:xfrm>
        </p:spPr>
        <p:txBody>
          <a:bodyPr vert="horz" lIns="91440" tIns="45720" rIns="91440" bIns="45720" rtlCol="0">
            <a:normAutofit/>
          </a:bodyPr>
          <a:lstStyle/>
          <a:p>
            <a:pPr marL="45720" indent="-228600" defTabSz="914400"/>
            <a:r>
              <a:rPr lang="en-US" sz="1500" dirty="0">
                <a:solidFill>
                  <a:schemeClr val="bg1"/>
                </a:solidFill>
              </a:rPr>
              <a:t>For this project we need the following data:</a:t>
            </a:r>
          </a:p>
          <a:p>
            <a:pPr marL="502920" indent="-228600" defTabSz="914400"/>
            <a:r>
              <a:rPr lang="en-US" sz="1500" dirty="0">
                <a:solidFill>
                  <a:schemeClr val="bg1"/>
                </a:solidFill>
              </a:rPr>
              <a:t>New York City data that contains list Boroughs, Neighborhoods along with their latitude and longitude.</a:t>
            </a:r>
          </a:p>
          <a:p>
            <a:pPr lvl="1" indent="-228600" defTabSz="914400"/>
            <a:r>
              <a:rPr lang="en-US" sz="1500" dirty="0">
                <a:solidFill>
                  <a:schemeClr val="bg1"/>
                </a:solidFill>
              </a:rPr>
              <a:t>Data source : </a:t>
            </a:r>
            <a:r>
              <a:rPr lang="en-US" sz="1500" dirty="0">
                <a:solidFill>
                  <a:schemeClr val="bg1"/>
                </a:solidFill>
                <a:hlinkClick r:id="rId3"/>
              </a:rPr>
              <a:t>https://cocl.us/new_york_dataset</a:t>
            </a:r>
            <a:endParaRPr lang="en-US" sz="1500" dirty="0">
              <a:solidFill>
                <a:schemeClr val="bg1"/>
              </a:solidFill>
            </a:endParaRPr>
          </a:p>
          <a:p>
            <a:pPr lvl="1" indent="-228600" defTabSz="914400"/>
            <a:r>
              <a:rPr lang="en-US" sz="1500" dirty="0">
                <a:solidFill>
                  <a:schemeClr val="bg1"/>
                </a:solidFill>
              </a:rPr>
              <a:t>Description: This data set contains the required information. And we will use this data set to explore various neighborhoods of New York City.</a:t>
            </a:r>
          </a:p>
          <a:p>
            <a:pPr marL="502920" indent="-228600" defTabSz="914400"/>
            <a:r>
              <a:rPr lang="en-US" sz="1500" dirty="0">
                <a:solidFill>
                  <a:schemeClr val="bg1"/>
                </a:solidFill>
              </a:rPr>
              <a:t>Korean restaurants in each neighborhood of New York City.</a:t>
            </a:r>
          </a:p>
          <a:p>
            <a:pPr lvl="1" indent="-228600" defTabSz="914400"/>
            <a:r>
              <a:rPr lang="en-US" sz="1500" dirty="0">
                <a:solidFill>
                  <a:schemeClr val="bg1"/>
                </a:solidFill>
              </a:rPr>
              <a:t>Data source : Foursquare API</a:t>
            </a:r>
          </a:p>
          <a:p>
            <a:pPr lvl="1" indent="-228600" defTabSz="914400"/>
            <a:r>
              <a:rPr lang="en-US" sz="1500" dirty="0">
                <a:solidFill>
                  <a:schemeClr val="bg1"/>
                </a:solidFill>
              </a:rPr>
              <a:t>Description: By using this API we will get all the venues in each neighborhood. We can filter these venues to get only Korean restaurants.</a:t>
            </a:r>
          </a:p>
          <a:p>
            <a:pPr marL="502920" indent="-228600" defTabSz="914400"/>
            <a:r>
              <a:rPr lang="en-US" sz="1500" dirty="0" err="1">
                <a:solidFill>
                  <a:schemeClr val="bg1"/>
                </a:solidFill>
              </a:rPr>
              <a:t>GeoSpace</a:t>
            </a:r>
            <a:r>
              <a:rPr lang="en-US" sz="1500" dirty="0">
                <a:solidFill>
                  <a:schemeClr val="bg1"/>
                </a:solidFill>
              </a:rPr>
              <a:t> data</a:t>
            </a:r>
          </a:p>
          <a:p>
            <a:pPr lvl="1" indent="-228600" defTabSz="914400"/>
            <a:r>
              <a:rPr lang="en-US" sz="1500" dirty="0">
                <a:solidFill>
                  <a:schemeClr val="bg1"/>
                </a:solidFill>
              </a:rPr>
              <a:t>Data source : </a:t>
            </a:r>
            <a:r>
              <a:rPr lang="en-US" sz="1500" u="sng" dirty="0">
                <a:solidFill>
                  <a:schemeClr val="bg1"/>
                </a:solidFill>
                <a:hlinkClick r:id="rId4"/>
              </a:rPr>
              <a:t>https://data.cityofnewyork.us/City-Government/Borough-Boundaries/tqmj-j8zm</a:t>
            </a:r>
            <a:endParaRPr lang="en-US" sz="1500" dirty="0">
              <a:solidFill>
                <a:schemeClr val="bg1"/>
              </a:solidFill>
            </a:endParaRPr>
          </a:p>
          <a:p>
            <a:pPr lvl="1" indent="-228600" defTabSz="914400"/>
            <a:r>
              <a:rPr lang="en-US" sz="1500" dirty="0">
                <a:solidFill>
                  <a:schemeClr val="bg1"/>
                </a:solidFill>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480" y="320040"/>
            <a:ext cx="11545864"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7981" y="631825"/>
            <a:ext cx="10512862" cy="1325563"/>
          </a:xfrm>
        </p:spPr>
        <p:txBody>
          <a:bodyPr vert="horz" lIns="91440" tIns="45720" rIns="91440" bIns="45720" rtlCol="0" anchor="ctr">
            <a:normAutofit/>
          </a:bodyPr>
          <a:lstStyle/>
          <a:p>
            <a:pPr defTabSz="914400"/>
            <a:r>
              <a:rPr lang="en-US" sz="4400" b="1" kern="1200">
                <a:solidFill>
                  <a:schemeClr val="bg1"/>
                </a:solidFill>
                <a:latin typeface="+mj-lt"/>
                <a:ea typeface="+mj-ea"/>
                <a:cs typeface="+mj-cs"/>
              </a:rPr>
              <a:t>Methodology:</a:t>
            </a:r>
            <a:endParaRPr lang="en-US" sz="4400" kern="120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402" y="1957388"/>
            <a:ext cx="103940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half" idx="1"/>
          </p:nvPr>
        </p:nvSpPr>
        <p:spPr>
          <a:xfrm>
            <a:off x="837981" y="2269173"/>
            <a:ext cx="10512862" cy="3659988"/>
          </a:xfrm>
        </p:spPr>
        <p:txBody>
          <a:bodyPr vert="horz" lIns="91440" tIns="45720" rIns="91440" bIns="45720" rtlCol="0">
            <a:normAutofit/>
          </a:bodyPr>
          <a:lstStyle/>
          <a:p>
            <a:pPr marL="502920" lvl="0" indent="-228600" defTabSz="914400"/>
            <a:r>
              <a:rPr lang="en-US" sz="1700" dirty="0">
                <a:solidFill>
                  <a:schemeClr val="bg1"/>
                </a:solidFill>
              </a:rPr>
              <a:t>We begin by collecting the New York city data from the following link "</a:t>
            </a:r>
            <a:r>
              <a:rPr lang="en-US" sz="1700" dirty="0">
                <a:solidFill>
                  <a:schemeClr val="bg1"/>
                </a:solidFill>
                <a:hlinkClick r:id="rId3"/>
              </a:rPr>
              <a:t>https://cocl.us/new_york_dataset“</a:t>
            </a:r>
            <a:endParaRPr lang="en-US" sz="1700" dirty="0">
              <a:solidFill>
                <a:schemeClr val="bg1"/>
              </a:solidFill>
            </a:endParaRPr>
          </a:p>
          <a:p>
            <a:pPr marL="502920" lvl="0" indent="-228600" defTabSz="914400"/>
            <a:r>
              <a:rPr lang="en-US" sz="1700" dirty="0">
                <a:solidFill>
                  <a:schemeClr val="bg1"/>
                </a:solidFill>
              </a:rPr>
              <a:t>We will find all venues for each neighborhood using Foursquare API.</a:t>
            </a:r>
          </a:p>
          <a:p>
            <a:pPr marL="502920" lvl="0" indent="-228600" defTabSz="914400"/>
            <a:r>
              <a:rPr lang="en-US" sz="1700" dirty="0">
                <a:solidFill>
                  <a:schemeClr val="bg1"/>
                </a:solidFill>
              </a:rPr>
              <a:t>We will then filter out all venues with Korean restaurant for further analysis.</a:t>
            </a:r>
          </a:p>
          <a:p>
            <a:pPr marL="502920" indent="-228600" defTabSz="914400"/>
            <a:r>
              <a:rPr lang="en-US" sz="1700" dirty="0">
                <a:solidFill>
                  <a:schemeClr val="bg1"/>
                </a:solidFill>
              </a:rPr>
              <a:t>Next using Foursquare API, we will find the Ratings, Tips, and Number of Likes for all the Indian Restaurants.</a:t>
            </a:r>
          </a:p>
          <a:p>
            <a:pPr marL="502920" indent="-228600" defTabSz="914400"/>
            <a:r>
              <a:rPr lang="en-US" sz="1700" dirty="0">
                <a:solidFill>
                  <a:schemeClr val="bg1"/>
                </a:solidFill>
              </a:rPr>
              <a:t>We will then sort Neighborhoods and Borough the data keeping Ratings as the constraint.</a:t>
            </a:r>
          </a:p>
          <a:p>
            <a:pPr marL="502920" indent="-228600" defTabSz="914400"/>
            <a:r>
              <a:rPr lang="en-US" sz="1700" dirty="0">
                <a:solidFill>
                  <a:schemeClr val="bg1"/>
                </a:solidFill>
              </a:rPr>
              <a:t>Next we will consider all the Neighborhood with average rating greater or equal 9.0 to visualize on map.</a:t>
            </a:r>
          </a:p>
          <a:p>
            <a:pPr marL="502920" indent="-228600" defTabSz="914400"/>
            <a:r>
              <a:rPr lang="en-US" sz="1700" dirty="0">
                <a:solidFill>
                  <a:schemeClr val="bg1"/>
                </a:solidFill>
              </a:rPr>
              <a:t>We will join this dataset to original New York data to get longitude and latitude.</a:t>
            </a:r>
          </a:p>
          <a:p>
            <a:pPr marL="502920" indent="-228600" defTabSz="914400"/>
            <a:r>
              <a:rPr lang="en-US" sz="1700" dirty="0">
                <a:solidFill>
                  <a:schemeClr val="bg1"/>
                </a:solidFill>
              </a:rPr>
              <a:t>Finally, we will visualize the Neighborhoods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480" y="320040"/>
            <a:ext cx="11545864"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7981" y="631826"/>
            <a:ext cx="10512862" cy="636934"/>
          </a:xfrm>
        </p:spPr>
        <p:txBody>
          <a:bodyPr vert="horz" lIns="91440" tIns="45720" rIns="91440" bIns="45720" rtlCol="0" anchor="ctr">
            <a:normAutofit fontScale="90000"/>
          </a:bodyPr>
          <a:lstStyle/>
          <a:p>
            <a:pPr defTabSz="914400"/>
            <a:r>
              <a:rPr lang="en-US" sz="4400" b="1" kern="1200" dirty="0">
                <a:solidFill>
                  <a:schemeClr val="bg1"/>
                </a:solidFill>
                <a:latin typeface="+mj-lt"/>
                <a:ea typeface="+mj-ea"/>
                <a:cs typeface="+mj-cs"/>
              </a:rPr>
              <a:t>Conclusion:</a:t>
            </a:r>
            <a:endParaRPr lang="en-US" sz="4400" kern="1200" dirty="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402" y="1957388"/>
            <a:ext cx="103940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half" idx="1"/>
          </p:nvPr>
        </p:nvSpPr>
        <p:spPr>
          <a:xfrm>
            <a:off x="837981" y="2269173"/>
            <a:ext cx="10512862" cy="3659988"/>
          </a:xfrm>
        </p:spPr>
        <p:txBody>
          <a:bodyPr vert="horz" lIns="91440" tIns="45720" rIns="91440" bIns="45720" rtlCol="0">
            <a:normAutofit fontScale="70000" lnSpcReduction="20000"/>
          </a:bodyPr>
          <a:lstStyle/>
          <a:p>
            <a:pPr marL="45720" indent="0">
              <a:buNone/>
            </a:pPr>
            <a:r>
              <a:rPr lang="en-IN" sz="1800" dirty="0">
                <a:solidFill>
                  <a:schemeClr val="bg1"/>
                </a:solidFill>
              </a:rPr>
              <a:t>So now we can answer the questions asked above in the Questions section:</a:t>
            </a:r>
            <a:endParaRPr lang="en-US" sz="1800" dirty="0">
              <a:solidFill>
                <a:schemeClr val="bg1"/>
              </a:solidFill>
            </a:endParaRPr>
          </a:p>
          <a:p>
            <a:pPr marL="45720" indent="0">
              <a:buNone/>
            </a:pPr>
            <a:r>
              <a:rPr lang="en-IN" sz="1800" dirty="0">
                <a:solidFill>
                  <a:schemeClr val="bg1"/>
                </a:solidFill>
              </a:rPr>
              <a:t>Answers:</a:t>
            </a:r>
          </a:p>
          <a:p>
            <a:pPr marL="502920" indent="-457200">
              <a:buFont typeface="+mj-lt"/>
              <a:buAutoNum type="arabicPeriod"/>
            </a:pPr>
            <a:r>
              <a:rPr lang="en-IN" sz="1800" dirty="0">
                <a:solidFill>
                  <a:schemeClr val="bg1"/>
                </a:solidFill>
              </a:rPr>
              <a:t>The following location in New York City has great Korean restaurants.</a:t>
            </a: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endParaRPr lang="en-IN" sz="1800" dirty="0">
              <a:solidFill>
                <a:schemeClr val="bg1"/>
              </a:solidFill>
            </a:endParaRPr>
          </a:p>
          <a:p>
            <a:pPr marL="502920" indent="-457200">
              <a:buFont typeface="+mj-lt"/>
              <a:buAutoNum type="arabicPeriod"/>
            </a:pPr>
            <a:r>
              <a:rPr lang="en-IN" sz="1800" dirty="0">
                <a:solidFill>
                  <a:schemeClr val="bg1"/>
                </a:solidFill>
              </a:rPr>
              <a:t>Bushwick (Brooklyn), Manhattan Valley (Manhattan), Midtown South (Manhattan) are some of the best neighbourhoods for Korean cuisine.</a:t>
            </a:r>
          </a:p>
          <a:p>
            <a:pPr marL="502920" indent="-457200">
              <a:buFont typeface="+mj-lt"/>
              <a:buAutoNum type="arabicPeriod"/>
            </a:pPr>
            <a:r>
              <a:rPr lang="en-IN" sz="1800" dirty="0">
                <a:solidFill>
                  <a:schemeClr val="bg1"/>
                </a:solidFill>
              </a:rPr>
              <a:t>Manhattan have potential Korean Restaurant Market.</a:t>
            </a:r>
          </a:p>
          <a:p>
            <a:pPr marL="502920" indent="-457200">
              <a:buFont typeface="+mj-lt"/>
              <a:buAutoNum type="arabicPeriod"/>
            </a:pPr>
            <a:r>
              <a:rPr lang="en-IN" sz="1800" dirty="0">
                <a:solidFill>
                  <a:schemeClr val="bg1"/>
                </a:solidFill>
              </a:rPr>
              <a:t>Staten Island ranks last in average rating of Korean Restaurants.</a:t>
            </a:r>
          </a:p>
          <a:p>
            <a:pPr marL="502920" indent="-457200">
              <a:buFont typeface="+mj-lt"/>
              <a:buAutoNum type="arabicPeriod"/>
            </a:pPr>
            <a:r>
              <a:rPr lang="en-IN" sz="1800" dirty="0">
                <a:solidFill>
                  <a:schemeClr val="bg1"/>
                </a:solidFill>
              </a:rPr>
              <a:t>Brooklyn is the best place to stay if you prefer Korean Cuisine.</a:t>
            </a:r>
          </a:p>
          <a:p>
            <a:pPr marL="502920" indent="-457200">
              <a:buFont typeface="+mj-lt"/>
              <a:buAutoNum type="arabicPeriod"/>
            </a:pPr>
            <a:endParaRPr lang="en-IN" sz="1800" dirty="0"/>
          </a:p>
          <a:p>
            <a:pPr marL="502920" lvl="0" indent="-228600" defTabSz="914400"/>
            <a:endParaRPr lang="en-US" sz="1700" dirty="0">
              <a:solidFill>
                <a:schemeClr val="bg1"/>
              </a:solidFill>
            </a:endParaRPr>
          </a:p>
        </p:txBody>
      </p:sp>
      <p:pic>
        <p:nvPicPr>
          <p:cNvPr id="8" name="Picture 7">
            <a:extLst>
              <a:ext uri="{FF2B5EF4-FFF2-40B4-BE49-F238E27FC236}">
                <a16:creationId xmlns:a16="http://schemas.microsoft.com/office/drawing/2014/main" id="{F183C2AA-8B82-BA43-AF84-6086CA37A1D2}"/>
              </a:ext>
            </a:extLst>
          </p:cNvPr>
          <p:cNvPicPr>
            <a:picLocks noChangeAspect="1"/>
          </p:cNvPicPr>
          <p:nvPr/>
        </p:nvPicPr>
        <p:blipFill>
          <a:blip r:embed="rId3"/>
          <a:stretch>
            <a:fillRect/>
          </a:stretch>
        </p:blipFill>
        <p:spPr>
          <a:xfrm>
            <a:off x="1485900" y="3016437"/>
            <a:ext cx="5702300" cy="1435100"/>
          </a:xfrm>
          <a:prstGeom prst="rect">
            <a:avLst/>
          </a:prstGeom>
        </p:spPr>
      </p:pic>
    </p:spTree>
    <p:extLst>
      <p:ext uri="{BB962C8B-B14F-4D97-AF65-F5344CB8AC3E}">
        <p14:creationId xmlns:p14="http://schemas.microsoft.com/office/powerpoint/2010/main" val="165194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791</Words>
  <Application>Microsoft Macintosh PowerPoint</Application>
  <PresentationFormat>Custom</PresentationFormat>
  <Paragraphs>57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Century Gothic</vt:lpstr>
      <vt:lpstr>Office Theme</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Microsoft Office User</dc:creator>
  <cp:lastModifiedBy>Microsoft Office User</cp:lastModifiedBy>
  <cp:revision>3</cp:revision>
  <dcterms:created xsi:type="dcterms:W3CDTF">2020-06-10T16:58:00Z</dcterms:created>
  <dcterms:modified xsi:type="dcterms:W3CDTF">2020-06-10T19:03:56Z</dcterms:modified>
</cp:coreProperties>
</file>