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9" r:id="rId4"/>
    <p:sldId id="258" r:id="rId5"/>
    <p:sldId id="270" r:id="rId6"/>
    <p:sldId id="259" r:id="rId7"/>
    <p:sldId id="271" r:id="rId8"/>
    <p:sldId id="272" r:id="rId9"/>
    <p:sldId id="267" r:id="rId10"/>
    <p:sldId id="268" r:id="rId11"/>
    <p:sldId id="27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A6532-69BE-4A22-B9CB-FE0A46D8F5E6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70866-30C5-4389-9A2D-A376672DA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6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70866-30C5-4389-9A2D-A376672DA09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77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73AE-7615-47A6-B667-7636D1E8F49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1966-E029-493A-ACB0-C897847A0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9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73AE-7615-47A6-B667-7636D1E8F49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1966-E029-493A-ACB0-C897847A0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5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73AE-7615-47A6-B667-7636D1E8F49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1966-E029-493A-ACB0-C897847A0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41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73AE-7615-47A6-B667-7636D1E8F49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1966-E029-493A-ACB0-C897847A0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70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73AE-7615-47A6-B667-7636D1E8F49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1966-E029-493A-ACB0-C897847A0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24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73AE-7615-47A6-B667-7636D1E8F49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1966-E029-493A-ACB0-C897847A0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92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73AE-7615-47A6-B667-7636D1E8F49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1966-E029-493A-ACB0-C897847A0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1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73AE-7615-47A6-B667-7636D1E8F49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1966-E029-493A-ACB0-C897847A0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28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73AE-7615-47A6-B667-7636D1E8F49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1966-E029-493A-ACB0-C897847A0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90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73AE-7615-47A6-B667-7636D1E8F49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1966-E029-493A-ACB0-C897847A0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92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73AE-7615-47A6-B667-7636D1E8F49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1966-E029-493A-ACB0-C897847A0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2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6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73AE-7615-47A6-B667-7636D1E8F49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1966-E029-493A-ACB0-C897847A0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75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cyclopedia.kaspersky.ru/" TargetMode="External"/><Relationship Id="rId2" Type="http://schemas.openxmlformats.org/officeDocument/2006/relationships/hyperlink" Target="https://www.kaspersky.ru/resource-center/threats/a-brief-history-of-computer-viruses-and-what-the-future-hol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8064896" cy="1470025"/>
          </a:xfrm>
        </p:spPr>
        <p:txBody>
          <a:bodyPr>
            <a:noAutofit/>
          </a:bodyPr>
          <a:lstStyle/>
          <a:p>
            <a:r>
              <a:rPr lang="ru-RU" sz="15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 НАУКИ РОССИЙСКОЙ ФЕДЕРАЦИИ</a:t>
            </a:r>
            <a:br>
              <a:rPr lang="ru-RU" sz="15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5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САНКТ-ПЕТЕРБУРГСКИЙ ПОЛИТЕХНИЧЕСКИЙ УНИВЕРСИТЕТ ПЕТРА ВЕЛИКОГО</a:t>
            </a:r>
            <a:br>
              <a:rPr lang="ru-RU" sz="15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5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ИНСТИТУТ КОМПЬЮТЕРНЫХ НАУК И КИБЕРБЕЗОПАСНОСТИ</a:t>
            </a:r>
            <a:br>
              <a:rPr lang="ru-RU" sz="15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5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ШКОЛА ПРОГРАММНОЙ ИНЖЕНЕРИИ</a:t>
            </a:r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6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16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1080" y="4365104"/>
            <a:ext cx="64008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19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Выполнил: студент группы 5130904/30002</a:t>
            </a:r>
          </a:p>
          <a:p>
            <a:pPr algn="r"/>
            <a:r>
              <a:rPr lang="ru-RU" sz="19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Севостьянова А.В.</a:t>
            </a:r>
          </a:p>
          <a:p>
            <a:pPr algn="r"/>
            <a:endParaRPr lang="ru-RU" sz="1900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19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Проверил: доцент </a:t>
            </a:r>
            <a:r>
              <a:rPr lang="ru-RU" sz="1900" dirty="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к.т.н</a:t>
            </a:r>
            <a:endParaRPr lang="ru-RU" sz="1900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1900" dirty="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Тутыгин</a:t>
            </a:r>
            <a:r>
              <a:rPr lang="ru-RU" sz="19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В.С.</a:t>
            </a:r>
          </a:p>
          <a:p>
            <a:endParaRPr lang="ru-RU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412776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400" b="1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Курсовая </a:t>
            </a:r>
            <a:r>
              <a:rPr lang="ru-RU" sz="24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</a:t>
            </a:r>
            <a:endParaRPr lang="ru-RU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sz="24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дисциплине: «Цифровая практика»</a:t>
            </a:r>
            <a:endParaRPr lang="ru-RU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теме: </a:t>
            </a:r>
            <a:endParaRPr lang="ru-RU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«Вирусы»</a:t>
            </a:r>
            <a:endParaRPr lang="ru-RU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23928" y="6238416"/>
            <a:ext cx="2794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г. Санкт-Петербург, 2023</a:t>
            </a:r>
            <a:endParaRPr lang="ru-RU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ru-RU" sz="3000" b="1" spc="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 информационных </a:t>
            </a:r>
            <a:r>
              <a:rPr lang="ru-RU" sz="3000" b="1" spc="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3000" b="1" spc="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есурсов</a:t>
            </a:r>
            <a:endParaRPr lang="ru-RU" sz="3000" b="1" spc="3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781128"/>
          </a:xfrm>
        </p:spPr>
        <p:txBody>
          <a:bodyPr>
            <a:normAutofit/>
          </a:bodyPr>
          <a:lstStyle/>
          <a:p>
            <a:pPr marL="457200" lvl="0" indent="-45720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Защита </a:t>
            </a:r>
            <a:r>
              <a:rPr lang="ru-RU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компьютера на 100 %. Сбои, ошибки и вирусы: Петр </a:t>
            </a:r>
            <a:r>
              <a:rPr lang="ru-RU" sz="22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Ташков</a:t>
            </a:r>
            <a:r>
              <a:rPr lang="ru-RU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Москва, Питер, 2011 г.- 288 с.</a:t>
            </a:r>
          </a:p>
          <a:p>
            <a:pPr marL="457200" lvl="0" indent="-45720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Компьютерные вирусы и борьба с ними: А. В. Михайлов — Санкт-Петербург, Диалог-МИФИ, 2011 г.- 104 с</a:t>
            </a:r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Статья «Краткая история компьютерных вирусов, что нам сулит будущее» — режим доступа: </a:t>
            </a:r>
            <a:r>
              <a:rPr lang="ru-RU" sz="2200" u="sng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ru-RU" sz="2200" u="sng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www.kaspersky.ru/resource-center/threats/a-brief-history-of-computer-viruses-and-what-the-future-holds</a:t>
            </a:r>
            <a:endParaRPr lang="ru-RU" sz="22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Энциклопедия </a:t>
            </a:r>
            <a:r>
              <a:rPr lang="ru-RU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«Касперского» — Режим доступа: </a:t>
            </a:r>
            <a:r>
              <a:rPr lang="ru-RU" sz="2200" u="sng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https://encyclopedia.kaspersky.ru/</a:t>
            </a:r>
            <a:endParaRPr lang="ru-RU" sz="22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13247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spc="6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spc="6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16832"/>
            <a:ext cx="4349080" cy="43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ru-RU" sz="3200" b="1" spc="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Понятие компьютерного вируса</a:t>
            </a:r>
            <a:endParaRPr lang="ru-RU" sz="3200" b="1" spc="3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5446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b="1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Компьютерный </a:t>
            </a:r>
            <a:r>
              <a:rPr lang="ru-RU" sz="2200" b="1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вирус </a:t>
            </a:r>
            <a:r>
              <a:rPr lang="ru-RU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это специально написанная, небольшая по размерам программа (т.е. некоторая совокупность выполняемого кода), которая может приписывать себя к другим программам (заражать их). </a:t>
            </a:r>
            <a:endParaRPr lang="ru-RU" sz="2200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200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200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пути проникновения вируса на ПК:</a:t>
            </a:r>
          </a:p>
          <a:p>
            <a:pPr algn="just"/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съемные </a:t>
            </a:r>
            <a:r>
              <a:rPr lang="ru-RU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внешние </a:t>
            </a:r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устройства</a:t>
            </a:r>
          </a:p>
          <a:p>
            <a:pPr algn="just"/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компьютерные сети</a:t>
            </a:r>
          </a:p>
          <a:p>
            <a:pPr marL="0" indent="0" algn="just">
              <a:buNone/>
            </a:pPr>
            <a:endParaRPr lang="ru-RU" sz="22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200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Жизненный цикл вируса </a:t>
            </a:r>
            <a:r>
              <a:rPr lang="ru-RU" sz="2200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ru-RU" sz="2200" i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Внедрение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Инкубационный период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Период </a:t>
            </a:r>
            <a:r>
              <a:rPr lang="ru-RU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саморазмножения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Проявление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59992" y="2708920"/>
            <a:ext cx="4484008" cy="420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rmAutofit/>
          </a:bodyPr>
          <a:lstStyle/>
          <a:p>
            <a:r>
              <a:rPr lang="ru-RU" sz="3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История компьютерных вирусов</a:t>
            </a:r>
            <a:endParaRPr lang="ru-RU" sz="32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229600" cy="561662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1940-е годы первое упоминание  в лекциях 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Джона фон Неймана 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1960 год выход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монографии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Джона фон Неймана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«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Теория самовоспроизводящихся автоматов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1971 год создание безвредной программы </a:t>
            </a: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Creeper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1974 год появление вредоносного вируса </a:t>
            </a: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1975 год создание первого троянца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ANIMAL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Джоном </a:t>
            </a: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Уолкером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создал первый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троянец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1986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году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появление вируса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загрузочного сектора </a:t>
            </a: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Brain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начале 21 века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появление нового поколения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вирусов, в том числе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червя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ILoveYou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906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08112"/>
          </a:xfrm>
        </p:spPr>
        <p:txBody>
          <a:bodyPr>
            <a:normAutofit/>
          </a:bodyPr>
          <a:lstStyle/>
          <a:p>
            <a:r>
              <a:rPr lang="ru-RU" sz="3000" b="1" spc="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Классификация компьютерных вирусов</a:t>
            </a:r>
            <a:endParaRPr lang="ru-RU" sz="3000" b="1" spc="3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006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2300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sz="2300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среде </a:t>
            </a:r>
            <a:r>
              <a:rPr lang="ru-RU" sz="2300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обитания</a:t>
            </a:r>
            <a:r>
              <a:rPr lang="ru-RU" sz="2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ru-RU" sz="2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сетевые,  Файловые, загрузочные, </a:t>
            </a:r>
            <a:r>
              <a:rPr lang="ru-RU" sz="2300" dirty="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файлово</a:t>
            </a:r>
            <a:r>
              <a:rPr lang="ru-RU" sz="2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-загрузочные, </a:t>
            </a:r>
            <a:r>
              <a:rPr lang="ru-RU" sz="2300" dirty="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Flash</a:t>
            </a:r>
            <a:r>
              <a:rPr lang="ru-RU" sz="2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-вирусы </a:t>
            </a:r>
          </a:p>
          <a:p>
            <a:pPr marL="0" indent="0" algn="just">
              <a:buNone/>
            </a:pPr>
            <a:endParaRPr lang="ru-RU" sz="2300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300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sz="2300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способу заражения</a:t>
            </a:r>
            <a:r>
              <a:rPr lang="ru-RU" sz="2300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ru-RU" sz="2300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резидентные, нерезидентные </a:t>
            </a:r>
          </a:p>
          <a:p>
            <a:pPr marL="0" indent="0" algn="just">
              <a:buNone/>
            </a:pPr>
            <a:endParaRPr lang="ru-RU" sz="23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300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sz="2300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деструктивным </a:t>
            </a:r>
            <a:r>
              <a:rPr lang="ru-RU" sz="2300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возможностям: </a:t>
            </a:r>
          </a:p>
          <a:p>
            <a:pPr marL="0" indent="0" algn="just">
              <a:buNone/>
            </a:pPr>
            <a:r>
              <a:rPr lang="ru-RU" sz="2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условно-безвредные, неопасные, опасные, </a:t>
            </a:r>
            <a:r>
              <a:rPr lang="ru-RU" sz="2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чень </a:t>
            </a:r>
            <a:r>
              <a:rPr lang="ru-RU" sz="2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опасные  </a:t>
            </a:r>
            <a:endParaRPr lang="ru-RU" sz="2300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2300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300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sz="2300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типу </a:t>
            </a:r>
            <a:r>
              <a:rPr lang="ru-RU" sz="2300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маскировки: </a:t>
            </a:r>
          </a:p>
          <a:p>
            <a:pPr marL="0" indent="0" algn="just">
              <a:buNone/>
            </a:pPr>
            <a:r>
              <a:rPr lang="ru-RU" sz="2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невидимые вирусы,  самомодифицирующиеся вирусы,  вирусы</a:t>
            </a:r>
            <a:r>
              <a:rPr lang="ru-RU" sz="2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не использующие </a:t>
            </a:r>
            <a:r>
              <a:rPr lang="ru-RU" sz="2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маскировку</a:t>
            </a:r>
          </a:p>
          <a:p>
            <a:pPr marL="0" indent="0" algn="just">
              <a:buNone/>
            </a:pPr>
            <a:endParaRPr lang="ru-RU" sz="23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300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sz="2300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особенностям алгоритма работы</a:t>
            </a:r>
            <a:r>
              <a:rPr lang="ru-RU" sz="2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</a:p>
          <a:p>
            <a:pPr marL="0" indent="0" algn="just">
              <a:buNone/>
            </a:pPr>
            <a:r>
              <a:rPr lang="ru-RU" sz="2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черви,  бестелесные </a:t>
            </a:r>
            <a:r>
              <a:rPr lang="ru-RU" sz="2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черви </a:t>
            </a:r>
            <a:r>
              <a:rPr lang="ru-RU" sz="2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вирусы-спутники,  паразитические вирусы, полиморфные вирусы, макровирусы, троянские программы, студенческие вирусы</a:t>
            </a:r>
          </a:p>
          <a:p>
            <a:pPr marL="0" indent="0" algn="just">
              <a:buNone/>
            </a:pPr>
            <a:endParaRPr lang="ru-RU" sz="23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300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sz="2300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вредоносной </a:t>
            </a:r>
            <a:r>
              <a:rPr lang="ru-RU" sz="2300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функциональности:</a:t>
            </a:r>
          </a:p>
          <a:p>
            <a:pPr marL="0" indent="0" algn="just">
              <a:buNone/>
            </a:pPr>
            <a:r>
              <a:rPr lang="ru-RU" sz="2300" dirty="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Бэкдор</a:t>
            </a:r>
            <a:r>
              <a:rPr lang="ru-RU" sz="2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300" dirty="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кейлогеры</a:t>
            </a:r>
            <a:r>
              <a:rPr lang="ru-RU" sz="2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ru-RU" sz="2300" dirty="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ботнеты</a:t>
            </a:r>
            <a:r>
              <a:rPr lang="ru-RU" sz="2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300" dirty="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руткиты</a:t>
            </a:r>
            <a:r>
              <a:rPr lang="ru-RU" sz="2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вирусы-шпионы</a:t>
            </a:r>
            <a:endParaRPr lang="ru-RU" sz="23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1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spc="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Способы заражения устройства вирусами</a:t>
            </a:r>
            <a:endParaRPr lang="ru-RU" sz="3200" b="1" spc="3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источники: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Зараженные файлы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Зараженные USB-накопители</a:t>
            </a:r>
          </a:p>
          <a:p>
            <a:pPr marL="0" indent="0">
              <a:buNone/>
            </a:pPr>
            <a:endParaRPr lang="ru-RU" sz="2200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200" b="1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Получение конфиденциальных данных (пароли, персональные данные и т. д.) </a:t>
            </a:r>
          </a:p>
          <a:p>
            <a:pPr marL="0" indent="0">
              <a:buNone/>
            </a:pPr>
            <a:endParaRPr lang="ru-RU" sz="2200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200" b="1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Основной метод: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200" dirty="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Фишинговые</a:t>
            </a:r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сообщения (</a:t>
            </a:r>
            <a:r>
              <a:rPr lang="ru-RU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письма от мошенников, которые представляются </a:t>
            </a:r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официальными организациями)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0192" y="539576"/>
            <a:ext cx="2560304" cy="328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ru-RU" sz="3000" b="1" spc="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Признаки заражения компьютера вирусами</a:t>
            </a:r>
            <a:endParaRPr lang="ru-RU" sz="3000" b="1" spc="3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12776"/>
            <a:ext cx="8229600" cy="46805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Медленная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загрузка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Перегрузка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компьютера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Частые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системные ошибки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Появление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странных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звуков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Самопроизвольное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открывание CD/DVD привода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появление звуков, соответствующих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чтению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диска, хотя в приводе он отсутствует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Длительный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включения или выключения компьютера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Частое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обращение к жесткому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диску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708688"/>
            <a:ext cx="374441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ru-RU" sz="3200" b="1" spc="3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средства борьбы с компьютерными вирусами</a:t>
            </a:r>
            <a:endParaRPr lang="ru-RU" sz="3200" b="1" spc="3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69160"/>
          </a:xfrm>
        </p:spPr>
        <p:txBody>
          <a:bodyPr>
            <a:normAutofit fontScale="32500" lnSpcReduction="20000"/>
          </a:bodyPr>
          <a:lstStyle/>
          <a:p>
            <a:pPr marL="0" lvl="0" indent="0" algn="just">
              <a:buNone/>
            </a:pPr>
            <a:r>
              <a:rPr lang="ru-RU" sz="6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6800" b="1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Профилактические </a:t>
            </a:r>
            <a:r>
              <a:rPr lang="ru-RU" sz="6800" b="1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меры, использование которых позволит уменьшить вероятность заражения вирусами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ru-RU" sz="6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современных операционных систем </a:t>
            </a:r>
            <a:endParaRPr lang="ru-RU" sz="6800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6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Включение автоматического обновления ОС для автоматической загрузки новых исправлений и заплаток;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ru-RU" sz="68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</a:t>
            </a:r>
            <a:r>
              <a:rPr lang="ru-RU" sz="6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антивирусных программных продуктов известных производителей с автоматическим обновлением антивирусных баз;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ru-RU" sz="68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Постоянную </a:t>
            </a:r>
            <a:r>
              <a:rPr lang="ru-RU" sz="6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работу на компьютере исключительно с правами пользователя, а не </a:t>
            </a:r>
            <a:r>
              <a:rPr lang="ru-RU" sz="68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администратора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ru-RU" sz="68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Ограничение </a:t>
            </a:r>
            <a:r>
              <a:rPr lang="ru-RU" sz="6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физического доступа к компьютеру посторонних лиц;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ru-RU" sz="6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проверенных внешних носителей информации;  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ru-RU" sz="6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Отключение автозапуска с внешних </a:t>
            </a:r>
            <a:r>
              <a:rPr lang="ru-RU" sz="68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носителей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6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19268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200" b="1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Общие меры, которые полезны для защиты не только от вирусов, но и от физической порчи дисков, неправильно работающих программ или ошибочных действий пользователя</a:t>
            </a:r>
            <a:r>
              <a:rPr lang="ru-RU" sz="2200" b="1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buNone/>
            </a:pPr>
            <a:endParaRPr lang="ru-RU" sz="22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ru-RU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опирования </a:t>
            </a:r>
            <a:r>
              <a:rPr lang="ru-RU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информации – создание копий файлов и системных областей дисков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ru-RU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азграничения </a:t>
            </a:r>
            <a:r>
              <a:rPr lang="ru-RU" sz="2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доступа – позволяет предотвращать несанкционированное использование информации пользователя и обеспечивает защиту от изменений в программах </a:t>
            </a:r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вирусами</a:t>
            </a:r>
          </a:p>
          <a:p>
            <a:pPr lvl="0">
              <a:buFont typeface="Courier New" panose="02070309020205020404" pitchFamily="49" charset="0"/>
              <a:buChar char="o"/>
            </a:pPr>
            <a:endParaRPr lang="ru-RU" sz="22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ru-RU" sz="2200" b="1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Специализированные </a:t>
            </a:r>
            <a:r>
              <a:rPr lang="ru-RU" sz="2200" b="1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антивирусные</a:t>
            </a:r>
          </a:p>
          <a:p>
            <a:pPr marL="0" lvl="0" indent="0">
              <a:buNone/>
            </a:pPr>
            <a:r>
              <a:rPr lang="ru-RU" sz="2200" b="1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b="1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программы для защиты от </a:t>
            </a:r>
            <a:r>
              <a:rPr lang="ru-RU" sz="2200" b="1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вирусов</a:t>
            </a:r>
          </a:p>
          <a:p>
            <a:pPr marL="0" lvl="0" indent="0">
              <a:buNone/>
            </a:pPr>
            <a:r>
              <a:rPr lang="ru-RU" sz="2200" b="1" i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b="1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борьбы с ними.</a:t>
            </a:r>
            <a:endParaRPr lang="ru-RU" sz="22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2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92" y="4365104"/>
            <a:ext cx="3345160" cy="234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>
            <a:normAutofit/>
          </a:bodyPr>
          <a:lstStyle/>
          <a:p>
            <a:r>
              <a:rPr lang="ru-RU" sz="3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sz="3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4824536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Компьютерные вирусы – угроза устройства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вируса – получение личной информации пользователя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Антивирусные программы – основные средства профилактики заражения 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Чтобы предотвратить попадание вирусов на устройство, необходимо следовать основным правилам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профилактики заражения устройства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6176" y="3429000"/>
            <a:ext cx="2050544" cy="355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426</Words>
  <Application>Microsoft Office PowerPoint</Application>
  <PresentationFormat>Экран (4:3)</PresentationFormat>
  <Paragraphs>100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МИНИСТЕРСТВО ОБРАЗОВАНИЯ И НАУКИ РОССИЙСКОЙ ФЕДЕРАЦИИ САНКТ-ПЕТЕРБУРГСКИЙ ПОЛИТЕХНИЧЕСКИЙ УНИВЕРСИТЕТ ПЕТРА ВЕЛИКОГО ИНСТИТУТ КОМПЬЮТЕРНЫХ НАУК И КИБЕРБЕЗОПАСНОСТИ ВЫСШАЯ ШКОЛА ПРОГРАММНОЙ ИНЖЕНЕРИИ  </vt:lpstr>
      <vt:lpstr>Понятие компьютерного вируса</vt:lpstr>
      <vt:lpstr>История компьютерных вирусов</vt:lpstr>
      <vt:lpstr>Классификация компьютерных вирусов</vt:lpstr>
      <vt:lpstr>Способы заражения устройства вирусами</vt:lpstr>
      <vt:lpstr>Признаки заражения компьютера вирусами</vt:lpstr>
      <vt:lpstr>Основные средства борьбы с компьютерными вирусами</vt:lpstr>
      <vt:lpstr>Презентация PowerPoint</vt:lpstr>
      <vt:lpstr>Выводы</vt:lpstr>
      <vt:lpstr>Список информационных ресурсов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ПРОСВЕЩЕНИЯ РОССИЙСКОЙ ФЕДЕРАЦИИ МУНИЦИПАЛЬНОЕ БЮДЖЕТНОЕ ОБЩЕОБРАЗОВАТЕЛЬНОЕ УЧРЕЖДЕНИЕ «ШКОЛА №19(25) ИМЕНИ ВИЦЕ-АДМИРАЛА В.М.ГОЛОВНИНА»</dc:title>
  <dc:creator>Anna</dc:creator>
  <cp:lastModifiedBy>Anna</cp:lastModifiedBy>
  <cp:revision>27</cp:revision>
  <dcterms:created xsi:type="dcterms:W3CDTF">2023-03-31T19:09:50Z</dcterms:created>
  <dcterms:modified xsi:type="dcterms:W3CDTF">2023-11-02T20:54:30Z</dcterms:modified>
</cp:coreProperties>
</file>