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5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50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3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5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6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EB70A6-16A6-4467-9D2E-A3065ADBC31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7761E4-4069-4B6E-BDCB-D86830A0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8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lr.org/1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iannak/pyAudioAnalysis/wiki/3.-Feature-Extra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12B0-1533-4CD6-8FCE-FD613F586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Vocal Replacement of Audio Recordings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547D-71A9-41EA-B10A-C5E6E256E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Dao Vang</a:t>
            </a:r>
          </a:p>
          <a:p>
            <a:r>
              <a:rPr lang="en-US" dirty="0"/>
              <a:t>github.com/dao-v/</a:t>
            </a:r>
            <a:r>
              <a:rPr lang="en-US" dirty="0" err="1"/>
              <a:t>Vocal_Replacement_of_Audio_Recordings</a:t>
            </a:r>
            <a:endParaRPr lang="en-US" dirty="0"/>
          </a:p>
          <a:p>
            <a:r>
              <a:rPr lang="en-US" dirty="0"/>
              <a:t>5/12/2020</a:t>
            </a:r>
          </a:p>
        </p:txBody>
      </p:sp>
    </p:spTree>
    <p:extLst>
      <p:ext uri="{BB962C8B-B14F-4D97-AF65-F5344CB8AC3E}">
        <p14:creationId xmlns:p14="http://schemas.microsoft.com/office/powerpoint/2010/main" val="35377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0E6E-3161-45CF-AC57-6B92EB2E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Vocal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9458-E6A3-4E26-89B5-F42BC00C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vocal profile was created for every speaker, which contained the information based on the amplitudes in all the recordings associated to the speaker:</a:t>
            </a:r>
          </a:p>
          <a:p>
            <a:pPr lvl="1"/>
            <a:r>
              <a:rPr lang="en-US" dirty="0"/>
              <a:t>Minimum amplitude value</a:t>
            </a:r>
          </a:p>
          <a:p>
            <a:pPr lvl="1"/>
            <a:r>
              <a:rPr lang="en-US" dirty="0"/>
              <a:t>Maximum amplitude value</a:t>
            </a:r>
          </a:p>
          <a:p>
            <a:pPr lvl="1"/>
            <a:r>
              <a:rPr lang="en-US" dirty="0"/>
              <a:t>Mean amplitude value</a:t>
            </a:r>
          </a:p>
          <a:p>
            <a:pPr lvl="1"/>
            <a:r>
              <a:rPr lang="en-US" dirty="0"/>
              <a:t>Median amplitude value</a:t>
            </a:r>
          </a:p>
          <a:p>
            <a:pPr lvl="1"/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99969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13A6-FA16-4B82-9F63-3EA499AE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312A-2358-44FD-A1B5-388C1B1E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133600"/>
            <a:ext cx="6586489" cy="438647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TensorFlow/Keras API was used to implement deep learning</a:t>
            </a:r>
          </a:p>
          <a:p>
            <a:r>
              <a:rPr lang="en-US" sz="2000" dirty="0"/>
              <a:t>The model takes two inputs:</a:t>
            </a:r>
          </a:p>
          <a:p>
            <a:pPr lvl="1"/>
            <a:r>
              <a:rPr lang="en-US" sz="2000" dirty="0"/>
              <a:t>Speaker Vocal Profile</a:t>
            </a:r>
          </a:p>
          <a:p>
            <a:pPr lvl="1"/>
            <a:r>
              <a:rPr lang="en-US" sz="2000" dirty="0"/>
              <a:t>Audio Properties of the Recordings</a:t>
            </a:r>
          </a:p>
          <a:p>
            <a:r>
              <a:rPr lang="en-US" sz="2000" dirty="0"/>
              <a:t>Then the model merges the two pathways to produce one output, a predicted amplitude value</a:t>
            </a:r>
          </a:p>
          <a:p>
            <a:pPr lvl="1"/>
            <a:r>
              <a:rPr lang="en-US" sz="2000" dirty="0"/>
              <a:t>This was expected to mimic reverse engineering from audio properties to amplitude</a:t>
            </a:r>
          </a:p>
          <a:p>
            <a:r>
              <a:rPr lang="en-US" sz="2000" dirty="0"/>
              <a:t>The number of hidden layers and nodes were ideally set to provide flexibility in the learning process as amplitude values are a large range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49808-9AB4-4338-ACCC-3564CCE2296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8" r="-1" b="5295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168CD92-FAF3-475E-9909-0705D91CB6A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" y="0"/>
            <a:ext cx="463358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23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D311-3F48-4389-B91D-D6FD7386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1D39-5C0E-4D89-9104-C109EC5B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amplitude values using a vocal recording reading “Fire and Ice” by Robert Frost as the audio properties input and the vocal profile of speaker 61 from the test-clean.tar.gz dataset resulted in a distorted audio file with faint hints a voice:</a:t>
            </a:r>
          </a:p>
          <a:p>
            <a:r>
              <a:rPr lang="en-US" dirty="0"/>
              <a:t>Predicted Audio File:</a:t>
            </a:r>
          </a:p>
          <a:p>
            <a:endParaRPr lang="en-US" dirty="0"/>
          </a:p>
          <a:p>
            <a:r>
              <a:rPr lang="en-US" dirty="0"/>
              <a:t>Original Audio File: </a:t>
            </a:r>
          </a:p>
          <a:p>
            <a:endParaRPr lang="en-US" dirty="0"/>
          </a:p>
          <a:p>
            <a:r>
              <a:rPr lang="en-US" dirty="0"/>
              <a:t>Speaker’s Voice: </a:t>
            </a:r>
          </a:p>
        </p:txBody>
      </p:sp>
      <p:pic>
        <p:nvPicPr>
          <p:cNvPr id="5" name="Predicted Audio">
            <a:hlinkClick r:id="" action="ppaction://media"/>
            <a:extLst>
              <a:ext uri="{FF2B5EF4-FFF2-40B4-BE49-F238E27FC236}">
                <a16:creationId xmlns:a16="http://schemas.microsoft.com/office/drawing/2014/main" id="{544EC6E1-1824-4108-BFF5-904923874A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86200" y="2819400"/>
            <a:ext cx="609600" cy="609600"/>
          </a:xfrm>
          <a:prstGeom prst="rect">
            <a:avLst/>
          </a:prstGeom>
        </p:spPr>
      </p:pic>
      <p:pic>
        <p:nvPicPr>
          <p:cNvPr id="6" name="Original Recording">
            <a:hlinkClick r:id="" action="ppaction://media"/>
            <a:extLst>
              <a:ext uri="{FF2B5EF4-FFF2-40B4-BE49-F238E27FC236}">
                <a16:creationId xmlns:a16="http://schemas.microsoft.com/office/drawing/2014/main" id="{85FFB632-1D53-46A0-81D6-B1A88415D26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86200" y="3695700"/>
            <a:ext cx="609600" cy="609600"/>
          </a:xfrm>
          <a:prstGeom prst="rect">
            <a:avLst/>
          </a:prstGeom>
        </p:spPr>
      </p:pic>
      <p:pic>
        <p:nvPicPr>
          <p:cNvPr id="7" name="61-70970-0004">
            <a:hlinkClick r:id="" action="ppaction://media"/>
            <a:extLst>
              <a:ext uri="{FF2B5EF4-FFF2-40B4-BE49-F238E27FC236}">
                <a16:creationId xmlns:a16="http://schemas.microsoft.com/office/drawing/2014/main" id="{54D1B84A-62C0-408A-ACC1-4E1D57DD484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86200" y="4572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9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80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51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B7A7-E0BC-4DD5-9B83-08E53062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57B722-3200-4BA9-94BD-D4596136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the waveforms in Audacity:</a:t>
            </a:r>
          </a:p>
          <a:p>
            <a:pPr lvl="1"/>
            <a:r>
              <a:rPr lang="en-US" dirty="0"/>
              <a:t>The top track is the original recording and the bottom track is the predicted recording after normalizing </a:t>
            </a:r>
          </a:p>
          <a:p>
            <a:r>
              <a:rPr lang="en-US" dirty="0"/>
              <a:t>The model was not able to predict silence (zero amplitude)</a:t>
            </a:r>
          </a:p>
          <a:p>
            <a:r>
              <a:rPr lang="en-US" dirty="0"/>
              <a:t>Predicted silence in samples where there were high amplitude values in the original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14F25-14B7-4DB7-BA08-D122FD8810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1" y="4017064"/>
            <a:ext cx="11574117" cy="2586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55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022-1693-44B2-B59C-F0C5A217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003A-AD2C-4D10-BC4A-9FF5F2B7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Zooming in, the model seemed to mostly predict two main values at the minimum and maximum</a:t>
            </a:r>
          </a:p>
          <a:p>
            <a:r>
              <a:rPr lang="en-US" dirty="0"/>
              <a:t>The shape of the predicted waveform did not represent the shape of typical audio waveforms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B430C-A02A-4F73-832A-D3F9BE0181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3784600"/>
            <a:ext cx="11853379" cy="2871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88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C5B0-2F0F-428C-AC70-FAFED1C2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75D3-8B31-4695-8C56-8BD019AB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model failed to produce the expected outcome, there was a faint voice-like sound that could be heard sporadically indicating that the approach could work after adjustments to the data and model</a:t>
            </a:r>
          </a:p>
          <a:p>
            <a:r>
              <a:rPr lang="en-US" dirty="0"/>
              <a:t>If re-approaching the goal of this project, this project can serve as starting point on how to design a new approach</a:t>
            </a:r>
          </a:p>
        </p:txBody>
      </p:sp>
    </p:spTree>
    <p:extLst>
      <p:ext uri="{BB962C8B-B14F-4D97-AF65-F5344CB8AC3E}">
        <p14:creationId xmlns:p14="http://schemas.microsoft.com/office/powerpoint/2010/main" val="42332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20B2-6E2C-4354-BB05-C9171816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5453-BE5D-448E-9B78-AB49450A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  <a:p>
            <a:r>
              <a:rPr lang="en-US" dirty="0"/>
              <a:t>Background Information on Sound and Audio Files</a:t>
            </a:r>
          </a:p>
          <a:p>
            <a:r>
              <a:rPr lang="en-US" dirty="0"/>
              <a:t>Data Gathering</a:t>
            </a:r>
          </a:p>
          <a:p>
            <a:r>
              <a:rPr lang="en-US" dirty="0"/>
              <a:t>Data Preprocessing – Speaker Recordings</a:t>
            </a:r>
          </a:p>
          <a:p>
            <a:r>
              <a:rPr lang="en-US" dirty="0"/>
              <a:t>Data Preprocessing – Vocal Profiles</a:t>
            </a:r>
          </a:p>
          <a:p>
            <a:r>
              <a:rPr lang="en-US" dirty="0"/>
              <a:t>Deep Learning Model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9076-C90F-4EA3-9815-8DCD4DC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74F3-CE73-411B-B353-6365C1DF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extract the audio properties of the user’s recordings </a:t>
            </a:r>
          </a:p>
          <a:p>
            <a:r>
              <a:rPr lang="en-US" dirty="0"/>
              <a:t>Using Deep Learning, predict a new audio file with the user’s voice replaced with a speaker’s voice who was used in the training process </a:t>
            </a:r>
          </a:p>
        </p:txBody>
      </p:sp>
    </p:spTree>
    <p:extLst>
      <p:ext uri="{BB962C8B-B14F-4D97-AF65-F5344CB8AC3E}">
        <p14:creationId xmlns:p14="http://schemas.microsoft.com/office/powerpoint/2010/main" val="242682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CC1A-ACC9-4C7D-BF44-DB788EF4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&amp; Audio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EB6A-D608-4AF2-AF18-140CA92C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perceiving sound, we are interpreting the vibrations in the air molecules</a:t>
            </a:r>
          </a:p>
          <a:p>
            <a:pPr lvl="1"/>
            <a:r>
              <a:rPr lang="en-US" dirty="0"/>
              <a:t>When computationally interpreting sound, small clips of sound are saved as Samples, which is like the term Frames when recording video </a:t>
            </a:r>
          </a:p>
          <a:p>
            <a:r>
              <a:rPr lang="en-US" dirty="0"/>
              <a:t>When converted from machine-readable files to human-readable NumPy arrays, the audio file contains information on:</a:t>
            </a:r>
          </a:p>
          <a:p>
            <a:pPr lvl="1"/>
            <a:r>
              <a:rPr lang="en-US" dirty="0"/>
              <a:t>Number of audio channels (stereo or mono)</a:t>
            </a:r>
          </a:p>
          <a:p>
            <a:pPr lvl="1"/>
            <a:r>
              <a:rPr lang="en-US" dirty="0"/>
              <a:t>Sample rate (number of samples per second)</a:t>
            </a:r>
          </a:p>
          <a:p>
            <a:pPr lvl="1"/>
            <a:r>
              <a:rPr lang="en-US" dirty="0"/>
              <a:t>Length of the audio recording</a:t>
            </a:r>
          </a:p>
          <a:p>
            <a:pPr lvl="1"/>
            <a:r>
              <a:rPr lang="en-US" dirty="0"/>
              <a:t>Total amplitude for a sample</a:t>
            </a:r>
          </a:p>
        </p:txBody>
      </p:sp>
    </p:spTree>
    <p:extLst>
      <p:ext uri="{BB962C8B-B14F-4D97-AF65-F5344CB8AC3E}">
        <p14:creationId xmlns:p14="http://schemas.microsoft.com/office/powerpoint/2010/main" val="178111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2A8A-743F-4FA6-BBCB-ADCAABC1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2C4C-9079-427B-87FC-3043C659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converted to NumPy arrays, the dimension of the arrays informs the programmer how many audio channels the audio file contains:</a:t>
            </a:r>
          </a:p>
          <a:p>
            <a:pPr lvl="1"/>
            <a:r>
              <a:rPr lang="en-US" dirty="0"/>
              <a:t>Stereo track audio files have a NumPy array dimension of (X, 2)</a:t>
            </a:r>
          </a:p>
          <a:p>
            <a:pPr lvl="2"/>
            <a:r>
              <a:rPr lang="en-US" dirty="0"/>
              <a:t>X = Total number of samples in the audio file</a:t>
            </a:r>
          </a:p>
          <a:p>
            <a:pPr lvl="1"/>
            <a:r>
              <a:rPr lang="en-US" dirty="0"/>
              <a:t>Mono track audio files have a NumPy array dimension of (X, 1)</a:t>
            </a:r>
          </a:p>
          <a:p>
            <a:pPr lvl="2"/>
            <a:r>
              <a:rPr lang="en-US" dirty="0"/>
              <a:t>In this project, only audio files that are mono were used because vocal recordings in industry are typically recorded in mono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4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93C-DFBB-4B81-B81C-EDD37787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Rate &amp; Duration of Audio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6B44-7DE5-477A-9A61-8741BEFA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Rates are defined as the number of samples in each second of an audio file</a:t>
            </a:r>
          </a:p>
          <a:p>
            <a:pPr lvl="1"/>
            <a:r>
              <a:rPr lang="en-US" dirty="0"/>
              <a:t>Videos are recorded in Frames Per Second (FPS), which means that if a video was recorded with 60 FPS, there are 60 sequential images per second recorded </a:t>
            </a:r>
          </a:p>
          <a:p>
            <a:pPr lvl="2"/>
            <a:r>
              <a:rPr lang="en-US" dirty="0"/>
              <a:t>Even though the human eye can theoretically perceive an infinite number of frames, many people do not notice changes in the video quality when increasing above 60 FPS</a:t>
            </a:r>
          </a:p>
          <a:p>
            <a:pPr lvl="1"/>
            <a:r>
              <a:rPr lang="en-US" dirty="0"/>
              <a:t>Using the same concept, audio files are recorded in the same method</a:t>
            </a:r>
          </a:p>
          <a:p>
            <a:pPr lvl="2"/>
            <a:r>
              <a:rPr lang="en-US" dirty="0"/>
              <a:t>Sample rates can be represented as 44100 samples per second or as 44100 Hz</a:t>
            </a:r>
          </a:p>
          <a:p>
            <a:pPr lvl="3"/>
            <a:r>
              <a:rPr lang="en-US" dirty="0"/>
              <a:t>In this project, all audio files used had a sample rate of 16000 Hz</a:t>
            </a:r>
          </a:p>
          <a:p>
            <a:r>
              <a:rPr lang="en-US" dirty="0"/>
              <a:t>The Length of an audio file can be determined by simple mathematics:</a:t>
            </a:r>
          </a:p>
          <a:p>
            <a:pPr lvl="1"/>
            <a:r>
              <a:rPr lang="en-US" dirty="0"/>
              <a:t>Length (in seconds) = Total Number of Samples / Sample Rate</a:t>
            </a:r>
          </a:p>
        </p:txBody>
      </p:sp>
    </p:spTree>
    <p:extLst>
      <p:ext uri="{BB962C8B-B14F-4D97-AF65-F5344CB8AC3E}">
        <p14:creationId xmlns:p14="http://schemas.microsoft.com/office/powerpoint/2010/main" val="373306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776D-0C17-4A34-8B6F-8B9C1824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594E-8643-42C9-84C1-FB2F10CD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files are typically loaded in as NumPy arrays in Python, where each array element represents one sample with the value representing the amplitude</a:t>
            </a:r>
          </a:p>
          <a:p>
            <a:r>
              <a:rPr lang="en-US" dirty="0"/>
              <a:t>A sample amplitude is the height of the net soundwave at a specific time point</a:t>
            </a:r>
          </a:p>
          <a:p>
            <a:pPr lvl="1"/>
            <a:r>
              <a:rPr lang="en-US" dirty="0"/>
              <a:t>The net soundwave means the sum of all soundwaves present</a:t>
            </a:r>
          </a:p>
          <a:p>
            <a:pPr lvl="2"/>
            <a:r>
              <a:rPr lang="en-US" dirty="0"/>
              <a:t>If two people were talking, then the net soundwave is the summation of the soundwaves being created by the two people </a:t>
            </a:r>
          </a:p>
        </p:txBody>
      </p:sp>
    </p:spTree>
    <p:extLst>
      <p:ext uri="{BB962C8B-B14F-4D97-AF65-F5344CB8AC3E}">
        <p14:creationId xmlns:p14="http://schemas.microsoft.com/office/powerpoint/2010/main" val="23705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9DDA-A15F-4B4D-98C2-7CA68BFA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17FE-B798-4A16-9CB4-267DF04F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used in training the model was obtained from: </a:t>
            </a:r>
            <a:r>
              <a:rPr lang="en-US" dirty="0">
                <a:hlinkClick r:id="rId2"/>
              </a:rPr>
              <a:t>http://www.openslr.org/12/</a:t>
            </a:r>
            <a:endParaRPr lang="en-US" dirty="0"/>
          </a:p>
          <a:p>
            <a:pPr lvl="1"/>
            <a:r>
              <a:rPr lang="en-US" dirty="0"/>
              <a:t>Only the datasets labelled with “clean” was used</a:t>
            </a:r>
          </a:p>
          <a:p>
            <a:r>
              <a:rPr lang="en-US" dirty="0"/>
              <a:t>This dataset contained audio recordings with speakers reading various texts from books and other sources with a good ratio of female and male speakers</a:t>
            </a:r>
          </a:p>
        </p:txBody>
      </p:sp>
    </p:spTree>
    <p:extLst>
      <p:ext uri="{BB962C8B-B14F-4D97-AF65-F5344CB8AC3E}">
        <p14:creationId xmlns:p14="http://schemas.microsoft.com/office/powerpoint/2010/main" val="381056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DB71-B317-4DC8-8D8A-6D1901FC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Data Preprocessing – Speaker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9FCB-8BE3-4643-A8AC-F71E6729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To extract the audio properties of the dataset, pyAudioAnalysis was used to streamline the process for every sample</a:t>
            </a:r>
          </a:p>
          <a:p>
            <a:pPr>
              <a:lnSpc>
                <a:spcPct val="90000"/>
              </a:lnSpc>
            </a:pPr>
            <a:r>
              <a:rPr lang="en-US" sz="1700"/>
              <a:t>The features extracted are depicted in the table, which was copied from the pyAudioAnalysis wiki page: </a:t>
            </a:r>
            <a:r>
              <a:rPr lang="en-US" sz="1700">
                <a:hlinkClick r:id="rId3"/>
              </a:rPr>
              <a:t>github.com/tyiannak/pyAudioAnalysis/wiki/3.-Feature-Extraction</a:t>
            </a:r>
            <a:r>
              <a:rPr lang="en-US" sz="170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75366-2C77-4F72-AD53-D942CDE39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54738"/>
              </p:ext>
            </p:extLst>
          </p:nvPr>
        </p:nvGraphicFramePr>
        <p:xfrm>
          <a:off x="664463" y="2952377"/>
          <a:ext cx="10884871" cy="31077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62943">
                  <a:extLst>
                    <a:ext uri="{9D8B030D-6E8A-4147-A177-3AD203B41FA5}">
                      <a16:colId xmlns:a16="http://schemas.microsoft.com/office/drawing/2014/main" val="269023475"/>
                    </a:ext>
                  </a:extLst>
                </a:gridCol>
                <a:gridCol w="2113311">
                  <a:extLst>
                    <a:ext uri="{9D8B030D-6E8A-4147-A177-3AD203B41FA5}">
                      <a16:colId xmlns:a16="http://schemas.microsoft.com/office/drawing/2014/main" val="89986099"/>
                    </a:ext>
                  </a:extLst>
                </a:gridCol>
                <a:gridCol w="7308617">
                  <a:extLst>
                    <a:ext uri="{9D8B030D-6E8A-4147-A177-3AD203B41FA5}">
                      <a16:colId xmlns:a16="http://schemas.microsoft.com/office/drawing/2014/main" val="3698237778"/>
                    </a:ext>
                  </a:extLst>
                </a:gridCol>
              </a:tblGrid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effectLst/>
                        </a:rPr>
                        <a:t>Feature ID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effectLst/>
                        </a:rPr>
                        <a:t>Feature Name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effectLst/>
                        </a:rPr>
                        <a:t>Description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2878944881"/>
                  </a:ext>
                </a:extLst>
              </a:tr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Zero Crossing Rate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The rate of sign-changes of the signal during the duration of a particular frame.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2619853120"/>
                  </a:ext>
                </a:extLst>
              </a:tr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Energy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The sum of squares of the signal values, normalized by the respective frame length.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1907989262"/>
                  </a:ext>
                </a:extLst>
              </a:tr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Entropy of Energy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The entropy of sub-frames' normalized energies. It can be interpreted as a measure of abrupt changes.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1850182283"/>
                  </a:ext>
                </a:extLst>
              </a:tr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Spectral Centroid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The center of gravity of the spectrum.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3414171218"/>
                  </a:ext>
                </a:extLst>
              </a:tr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Spectral Spread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The second central moment of the spectrum.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1811911586"/>
                  </a:ext>
                </a:extLst>
              </a:tr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Spectral Entropy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Entropy of the normalized spectral energies for a set of sub-frames.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1742423573"/>
                  </a:ext>
                </a:extLst>
              </a:tr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Spectral Flux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The squared difference between the normalized magnitudes of the spectra of the two successive frames.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3577187010"/>
                  </a:ext>
                </a:extLst>
              </a:tr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Spectral Rolloff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The frequency below which 90% of the magnitude distribution of the spectrum is concentrated.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406915239"/>
                  </a:ext>
                </a:extLst>
              </a:tr>
              <a:tr h="410855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9-21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MFCCs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Mel Frequency Cepstral Coefficients form a cepstral representation where the frequency bands are not linear but distributed according to the mel-scale.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1909205989"/>
                  </a:ext>
                </a:extLst>
              </a:tr>
              <a:tr h="410855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22-33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Chroma Vector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A 12-element representation of the spectral energy where the bins represent the 12 equal-tempered pitch classes of western-type music (semitone spacing).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1808451825"/>
                  </a:ext>
                </a:extLst>
              </a:tr>
              <a:tr h="2286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34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Chroma Deviation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The standard deviation of the 12 chroma coefficients.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213" marR="66213" marT="9196" marB="0"/>
                </a:tc>
                <a:extLst>
                  <a:ext uri="{0D108BD9-81ED-4DB2-BD59-A6C34878D82A}">
                    <a16:rowId xmlns:a16="http://schemas.microsoft.com/office/drawing/2014/main" val="97763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69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1121</Words>
  <Application>Microsoft Office PowerPoint</Application>
  <PresentationFormat>Widescreen</PresentationFormat>
  <Paragraphs>122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Wingdings 2</vt:lpstr>
      <vt:lpstr>Slate</vt:lpstr>
      <vt:lpstr>Vocal Replacement of Audio Recordings</vt:lpstr>
      <vt:lpstr>Table of Contents</vt:lpstr>
      <vt:lpstr>Project Goal</vt:lpstr>
      <vt:lpstr>Sound &amp; Audio Files</vt:lpstr>
      <vt:lpstr>Audio Channels</vt:lpstr>
      <vt:lpstr>Sample Rate &amp; Duration of Audio Files</vt:lpstr>
      <vt:lpstr>Amplitude</vt:lpstr>
      <vt:lpstr>Data Gathering</vt:lpstr>
      <vt:lpstr>Data Preprocessing – Speaker Recordings</vt:lpstr>
      <vt:lpstr>Data Preprocessing – Vocal Profiles</vt:lpstr>
      <vt:lpstr>Deep Learning Model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Vocal Replacement of Audio Recordings</dc:title>
  <dc:creator>Dao Vang</dc:creator>
  <cp:lastModifiedBy>Dao Vang</cp:lastModifiedBy>
  <cp:revision>3</cp:revision>
  <dcterms:created xsi:type="dcterms:W3CDTF">2020-05-12T21:57:47Z</dcterms:created>
  <dcterms:modified xsi:type="dcterms:W3CDTF">2020-05-12T22:11:48Z</dcterms:modified>
</cp:coreProperties>
</file>