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0" r:id="rId3"/>
    <p:sldId id="261" r:id="rId4"/>
    <p:sldId id="262" r:id="rId5"/>
    <p:sldId id="258" r:id="rId6"/>
    <p:sldId id="259" r:id="rId7"/>
    <p:sldId id="263" r:id="rId8"/>
    <p:sldId id="273" r:id="rId9"/>
    <p:sldId id="264" r:id="rId10"/>
    <p:sldId id="265" r:id="rId11"/>
    <p:sldId id="272" r:id="rId12"/>
    <p:sldId id="266" r:id="rId13"/>
    <p:sldId id="267" r:id="rId14"/>
    <p:sldId id="268" r:id="rId15"/>
    <p:sldId id="270" r:id="rId16"/>
    <p:sldId id="26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3C3C"/>
    <a:srgbClr val="69B558"/>
    <a:srgbClr val="FAFAFA"/>
    <a:srgbClr val="7AD665"/>
    <a:srgbClr val="60A850"/>
    <a:srgbClr val="5CA0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79487"/>
  </p:normalViewPr>
  <p:slideViewPr>
    <p:cSldViewPr snapToGrid="0" snapToObjects="1">
      <p:cViewPr>
        <p:scale>
          <a:sx n="77" d="100"/>
          <a:sy n="77" d="100"/>
        </p:scale>
        <p:origin x="1360" y="336"/>
      </p:cViewPr>
      <p:guideLst>
        <p:guide orient="horz" pos="2160"/>
        <p:guide pos="3840"/>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C9E94-B77C-5E44-BB36-CBF0411EAB81}" type="datetimeFigureOut">
              <a:rPr lang="en-AU" smtClean="0"/>
              <a:t>12/12/17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DAC05-6C41-784E-9625-DE5F92EAAE5C}" type="slidenum">
              <a:rPr lang="en-AU" smtClean="0"/>
              <a:t>‹#›</a:t>
            </a:fld>
            <a:endParaRPr lang="en-AU"/>
          </a:p>
        </p:txBody>
      </p:sp>
    </p:spTree>
    <p:extLst>
      <p:ext uri="{BB962C8B-B14F-4D97-AF65-F5344CB8AC3E}">
        <p14:creationId xmlns:p14="http://schemas.microsoft.com/office/powerpoint/2010/main" val="1136586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DAC05-6C41-784E-9625-DE5F92EAAE5C}" type="slidenum">
              <a:rPr lang="en-AU" smtClean="0"/>
              <a:t>1</a:t>
            </a:fld>
            <a:endParaRPr lang="en-AU"/>
          </a:p>
        </p:txBody>
      </p:sp>
    </p:spTree>
    <p:extLst>
      <p:ext uri="{BB962C8B-B14F-4D97-AF65-F5344CB8AC3E}">
        <p14:creationId xmlns:p14="http://schemas.microsoft.com/office/powerpoint/2010/main" val="137718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DAC05-6C41-784E-9625-DE5F92EAAE5C}" type="slidenum">
              <a:rPr lang="en-AU" smtClean="0"/>
              <a:t>4</a:t>
            </a:fld>
            <a:endParaRPr lang="en-AU"/>
          </a:p>
        </p:txBody>
      </p:sp>
    </p:spTree>
    <p:extLst>
      <p:ext uri="{BB962C8B-B14F-4D97-AF65-F5344CB8AC3E}">
        <p14:creationId xmlns:p14="http://schemas.microsoft.com/office/powerpoint/2010/main" val="172322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GB" dirty="0" smtClean="0"/>
              <a:t>Attract and retain users</a:t>
            </a:r>
            <a:endParaRPr lang="en-GB" sz="3200" dirty="0" smtClean="0"/>
          </a:p>
          <a:p>
            <a:pPr lvl="1" fontAlgn="base"/>
            <a:r>
              <a:rPr lang="en-GB" dirty="0" smtClean="0"/>
              <a:t>Improve product awareness by 25% in the first 6 months of launching</a:t>
            </a:r>
            <a:endParaRPr lang="en-GB" sz="2800" dirty="0" smtClean="0"/>
          </a:p>
          <a:p>
            <a:pPr lvl="1" fontAlgn="base"/>
            <a:r>
              <a:rPr lang="en-GB" dirty="0" smtClean="0"/>
              <a:t>Increase website sign up conversion rate by 5%</a:t>
            </a:r>
            <a:endParaRPr lang="en-GB" sz="2800" dirty="0" smtClean="0"/>
          </a:p>
          <a:p>
            <a:pPr lvl="1" fontAlgn="base"/>
            <a:r>
              <a:rPr lang="en-GB" dirty="0" smtClean="0"/>
              <a:t>Increase website traffic by 20%</a:t>
            </a:r>
            <a:endParaRPr lang="en-GB" sz="2800" dirty="0" smtClean="0"/>
          </a:p>
          <a:p>
            <a:pPr lvl="0" fontAlgn="base"/>
            <a:r>
              <a:rPr lang="en-GB" dirty="0" smtClean="0"/>
              <a:t>Provide a seamless and cohesive learning experience for users</a:t>
            </a:r>
            <a:endParaRPr lang="en-GB" sz="3200" dirty="0" smtClean="0"/>
          </a:p>
          <a:p>
            <a:pPr lvl="1" fontAlgn="base"/>
            <a:r>
              <a:rPr lang="en-GB" dirty="0" smtClean="0"/>
              <a:t>Have a Net Promoter Score of 75 in the first 3 months of launching</a:t>
            </a:r>
            <a:endParaRPr lang="en-GB" sz="2800" dirty="0" smtClean="0"/>
          </a:p>
          <a:p>
            <a:pPr lvl="1" fontAlgn="base"/>
            <a:r>
              <a:rPr lang="en-GB" dirty="0" smtClean="0"/>
              <a:t>Improve course completion rates by 20%   </a:t>
            </a:r>
            <a:endParaRPr lang="en-GB" sz="2800" dirty="0" smtClean="0"/>
          </a:p>
          <a:p>
            <a:endParaRPr lang="en-US" dirty="0"/>
          </a:p>
        </p:txBody>
      </p:sp>
      <p:sp>
        <p:nvSpPr>
          <p:cNvPr id="4" name="Slide Number Placeholder 3"/>
          <p:cNvSpPr>
            <a:spLocks noGrp="1"/>
          </p:cNvSpPr>
          <p:nvPr>
            <p:ph type="sldNum" sz="quarter" idx="10"/>
          </p:nvPr>
        </p:nvSpPr>
        <p:spPr/>
        <p:txBody>
          <a:bodyPr/>
          <a:lstStyle/>
          <a:p>
            <a:fld id="{E13DAC05-6C41-784E-9625-DE5F92EAAE5C}" type="slidenum">
              <a:rPr lang="en-AU" smtClean="0"/>
              <a:t>5</a:t>
            </a:fld>
            <a:endParaRPr lang="en-AU"/>
          </a:p>
        </p:txBody>
      </p:sp>
    </p:spTree>
    <p:extLst>
      <p:ext uri="{BB962C8B-B14F-4D97-AF65-F5344CB8AC3E}">
        <p14:creationId xmlns:p14="http://schemas.microsoft.com/office/powerpoint/2010/main" val="1993964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Based on this analysis, </a:t>
            </a:r>
            <a:r>
              <a:rPr lang="en-US" sz="1200" i="1" kern="1200" dirty="0" err="1" smtClean="0">
                <a:solidFill>
                  <a:schemeClr val="tx1"/>
                </a:solidFill>
                <a:effectLst/>
                <a:latin typeface="+mn-lt"/>
                <a:ea typeface="+mn-ea"/>
                <a:cs typeface="+mn-cs"/>
              </a:rPr>
              <a:t>int</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elligence</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should target a niche market, different from both Khan Academy and MOOCs. Therefore, </a:t>
            </a:r>
            <a:r>
              <a:rPr lang="en-US" sz="1200" i="1" kern="1200" dirty="0" err="1" smtClean="0">
                <a:solidFill>
                  <a:schemeClr val="tx1"/>
                </a:solidFill>
                <a:effectLst/>
                <a:latin typeface="+mn-lt"/>
                <a:ea typeface="+mn-ea"/>
                <a:cs typeface="+mn-cs"/>
              </a:rPr>
              <a:t>int</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elligence’s</a:t>
            </a:r>
            <a:r>
              <a:rPr lang="en-US" sz="1200" kern="1200" dirty="0" smtClean="0">
                <a:solidFill>
                  <a:schemeClr val="tx1"/>
                </a:solidFill>
                <a:effectLst/>
                <a:latin typeface="+mn-lt"/>
                <a:ea typeface="+mn-ea"/>
                <a:cs typeface="+mn-cs"/>
              </a:rPr>
              <a:t> target audience are males aged 15-24 who are either current students, or from low socioeconomic backgrounds in varying levels of employment.  Specifically, the latter group will have little to no experience, and are looking to upskill technically, perhaps for a career change. </a:t>
            </a:r>
            <a:endParaRPr lang="en-GB" sz="120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E13DAC05-6C41-784E-9625-DE5F92EAAE5C}" type="slidenum">
              <a:rPr lang="en-AU" smtClean="0"/>
              <a:t>6</a:t>
            </a:fld>
            <a:endParaRPr lang="en-AU"/>
          </a:p>
        </p:txBody>
      </p:sp>
    </p:spTree>
    <p:extLst>
      <p:ext uri="{BB962C8B-B14F-4D97-AF65-F5344CB8AC3E}">
        <p14:creationId xmlns:p14="http://schemas.microsoft.com/office/powerpoint/2010/main" val="74248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Nav</a:t>
            </a:r>
            <a:r>
              <a:rPr lang="en-US" baseline="0" dirty="0" smtClean="0"/>
              <a:t> bar </a:t>
            </a:r>
          </a:p>
          <a:p>
            <a:r>
              <a:rPr lang="en-US" baseline="0" dirty="0" smtClean="0"/>
              <a:t>Popping hover</a:t>
            </a:r>
          </a:p>
          <a:p>
            <a:r>
              <a:rPr lang="en-US" dirty="0" smtClean="0"/>
              <a:t>Testimonials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13DAC05-6C41-784E-9625-DE5F92EAAE5C}" type="slidenum">
              <a:rPr lang="en-AU" smtClean="0"/>
              <a:t>7</a:t>
            </a:fld>
            <a:endParaRPr lang="en-AU"/>
          </a:p>
        </p:txBody>
      </p:sp>
    </p:spTree>
    <p:extLst>
      <p:ext uri="{BB962C8B-B14F-4D97-AF65-F5344CB8AC3E}">
        <p14:creationId xmlns:p14="http://schemas.microsoft.com/office/powerpoint/2010/main" val="1802078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DAC05-6C41-784E-9625-DE5F92EAAE5C}" type="slidenum">
              <a:rPr lang="en-AU" smtClean="0"/>
              <a:t>10</a:t>
            </a:fld>
            <a:endParaRPr lang="en-AU"/>
          </a:p>
        </p:txBody>
      </p:sp>
    </p:spTree>
    <p:extLst>
      <p:ext uri="{BB962C8B-B14F-4D97-AF65-F5344CB8AC3E}">
        <p14:creationId xmlns:p14="http://schemas.microsoft.com/office/powerpoint/2010/main" val="1526610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terms of typography, one sans serif font was chosen for all text elements to maximize</a:t>
            </a:r>
          </a:p>
          <a:p>
            <a:r>
              <a:rPr lang="en-US" sz="1200" kern="1200" dirty="0" smtClean="0">
                <a:solidFill>
                  <a:schemeClr val="tx1"/>
                </a:solidFill>
                <a:effectLst/>
                <a:latin typeface="+mn-lt"/>
                <a:ea typeface="+mn-ea"/>
                <a:cs typeface="+mn-cs"/>
              </a:rPr>
              <a:t>clarity and effect. San Francisco for mac systems, and the fallback Helvetica </a:t>
            </a:r>
            <a:r>
              <a:rPr lang="en-US" sz="1200" kern="1200" dirty="0" err="1" smtClean="0">
                <a:solidFill>
                  <a:schemeClr val="tx1"/>
                </a:solidFill>
                <a:effectLst/>
                <a:latin typeface="+mn-lt"/>
                <a:ea typeface="+mn-ea"/>
                <a:cs typeface="+mn-cs"/>
              </a:rPr>
              <a:t>Neue</a:t>
            </a:r>
            <a:r>
              <a:rPr lang="en-US" sz="1200" kern="1200" dirty="0" smtClean="0">
                <a:solidFill>
                  <a:schemeClr val="tx1"/>
                </a:solidFill>
                <a:effectLst/>
                <a:latin typeface="+mn-lt"/>
                <a:ea typeface="+mn-ea"/>
                <a:cs typeface="+mn-cs"/>
              </a:rPr>
              <a:t> for windows,</a:t>
            </a:r>
          </a:p>
          <a:p>
            <a:endParaRPr lang="en-US" dirty="0"/>
          </a:p>
        </p:txBody>
      </p:sp>
      <p:sp>
        <p:nvSpPr>
          <p:cNvPr id="4" name="Slide Number Placeholder 3"/>
          <p:cNvSpPr>
            <a:spLocks noGrp="1"/>
          </p:cNvSpPr>
          <p:nvPr>
            <p:ph type="sldNum" sz="quarter" idx="10"/>
          </p:nvPr>
        </p:nvSpPr>
        <p:spPr/>
        <p:txBody>
          <a:bodyPr/>
          <a:lstStyle/>
          <a:p>
            <a:fld id="{E13DAC05-6C41-784E-9625-DE5F92EAAE5C}" type="slidenum">
              <a:rPr lang="en-AU" smtClean="0"/>
              <a:t>11</a:t>
            </a:fld>
            <a:endParaRPr lang="en-AU"/>
          </a:p>
        </p:txBody>
      </p:sp>
    </p:spTree>
    <p:extLst>
      <p:ext uri="{BB962C8B-B14F-4D97-AF65-F5344CB8AC3E}">
        <p14:creationId xmlns:p14="http://schemas.microsoft.com/office/powerpoint/2010/main" val="1863395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Colour</a:t>
            </a:r>
            <a:r>
              <a:rPr lang="en-AU" baseline="0" dirty="0" smtClean="0"/>
              <a:t> blind test</a:t>
            </a:r>
          </a:p>
          <a:p>
            <a:r>
              <a:rPr lang="en-AU" baseline="0" dirty="0" smtClean="0"/>
              <a:t>Mobile </a:t>
            </a:r>
            <a:r>
              <a:rPr lang="en-AU" baseline="0" dirty="0" smtClean="0"/>
              <a:t>test</a:t>
            </a:r>
          </a:p>
          <a:p>
            <a:r>
              <a:rPr lang="en-AU" baseline="0" dirty="0" smtClean="0"/>
              <a:t>Normans 10 heuristic rules</a:t>
            </a:r>
            <a:endParaRPr lang="en-AU" dirty="0"/>
          </a:p>
        </p:txBody>
      </p:sp>
      <p:sp>
        <p:nvSpPr>
          <p:cNvPr id="4" name="Slide Number Placeholder 3"/>
          <p:cNvSpPr>
            <a:spLocks noGrp="1"/>
          </p:cNvSpPr>
          <p:nvPr>
            <p:ph type="sldNum" sz="quarter" idx="10"/>
          </p:nvPr>
        </p:nvSpPr>
        <p:spPr/>
        <p:txBody>
          <a:bodyPr/>
          <a:lstStyle/>
          <a:p>
            <a:fld id="{E13DAC05-6C41-784E-9625-DE5F92EAAE5C}" type="slidenum">
              <a:rPr lang="en-AU" smtClean="0"/>
              <a:t>12</a:t>
            </a:fld>
            <a:endParaRPr lang="en-AU"/>
          </a:p>
        </p:txBody>
      </p:sp>
    </p:spTree>
    <p:extLst>
      <p:ext uri="{BB962C8B-B14F-4D97-AF65-F5344CB8AC3E}">
        <p14:creationId xmlns:p14="http://schemas.microsoft.com/office/powerpoint/2010/main" val="66703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Modal </a:t>
            </a:r>
            <a:r>
              <a:rPr lang="mr-IN" baseline="0" dirty="0" smtClean="0"/>
              <a:t>–</a:t>
            </a:r>
            <a:r>
              <a:rPr lang="en-US" baseline="0" dirty="0" smtClean="0"/>
              <a:t> </a:t>
            </a:r>
            <a:r>
              <a:rPr lang="en-US" baseline="0" dirty="0" err="1" smtClean="0"/>
              <a:t>Vincey</a:t>
            </a:r>
            <a:endParaRPr lang="en-US" dirty="0" smtClean="0"/>
          </a:p>
          <a:p>
            <a:r>
              <a:rPr lang="en-US" dirty="0" smtClean="0"/>
              <a:t>Responsive </a:t>
            </a:r>
            <a:r>
              <a:rPr lang="mr-IN" dirty="0" smtClean="0"/>
              <a:t>–</a:t>
            </a:r>
            <a:r>
              <a:rPr lang="en-US" baseline="0" dirty="0" smtClean="0"/>
              <a:t> mark</a:t>
            </a:r>
          </a:p>
          <a:p>
            <a:endParaRPr lang="en-US" dirty="0"/>
          </a:p>
        </p:txBody>
      </p:sp>
      <p:sp>
        <p:nvSpPr>
          <p:cNvPr id="4" name="Slide Number Placeholder 3"/>
          <p:cNvSpPr>
            <a:spLocks noGrp="1"/>
          </p:cNvSpPr>
          <p:nvPr>
            <p:ph type="sldNum" sz="quarter" idx="10"/>
          </p:nvPr>
        </p:nvSpPr>
        <p:spPr/>
        <p:txBody>
          <a:bodyPr/>
          <a:lstStyle/>
          <a:p>
            <a:fld id="{E13DAC05-6C41-784E-9625-DE5F92EAAE5C}" type="slidenum">
              <a:rPr lang="en-AU" smtClean="0"/>
              <a:t>13</a:t>
            </a:fld>
            <a:endParaRPr lang="en-AU"/>
          </a:p>
        </p:txBody>
      </p:sp>
    </p:spTree>
    <p:extLst>
      <p:ext uri="{BB962C8B-B14F-4D97-AF65-F5344CB8AC3E}">
        <p14:creationId xmlns:p14="http://schemas.microsoft.com/office/powerpoint/2010/main" val="186332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8909DC0E-1097-594E-BE65-184AE06C5E65}" type="datetimeFigureOut">
              <a:rPr lang="en-AU" smtClean="0"/>
              <a:t>12/12/17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64168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909DC0E-1097-594E-BE65-184AE06C5E65}" type="datetimeFigureOut">
              <a:rPr lang="en-AU" smtClean="0"/>
              <a:t>12/12/17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704762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909DC0E-1097-594E-BE65-184AE06C5E65}" type="datetimeFigureOut">
              <a:rPr lang="en-AU" smtClean="0"/>
              <a:t>12/12/17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22219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909DC0E-1097-594E-BE65-184AE06C5E65}" type="datetimeFigureOut">
              <a:rPr lang="en-AU" smtClean="0"/>
              <a:t>12/12/17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20250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9DC0E-1097-594E-BE65-184AE06C5E65}" type="datetimeFigureOut">
              <a:rPr lang="en-AU" smtClean="0"/>
              <a:t>12/12/17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81483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8909DC0E-1097-594E-BE65-184AE06C5E65}" type="datetimeFigureOut">
              <a:rPr lang="en-AU" smtClean="0"/>
              <a:t>12/12/17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16970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8909DC0E-1097-594E-BE65-184AE06C5E65}" type="datetimeFigureOut">
              <a:rPr lang="en-AU" smtClean="0"/>
              <a:t>12/12/17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19424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8909DC0E-1097-594E-BE65-184AE06C5E65}" type="datetimeFigureOut">
              <a:rPr lang="en-AU" smtClean="0"/>
              <a:t>12/12/17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281163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9DC0E-1097-594E-BE65-184AE06C5E65}" type="datetimeFigureOut">
              <a:rPr lang="en-AU" smtClean="0"/>
              <a:t>12/12/17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84186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9DC0E-1097-594E-BE65-184AE06C5E65}" type="datetimeFigureOut">
              <a:rPr lang="en-AU" smtClean="0"/>
              <a:t>12/12/17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26561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9DC0E-1097-594E-BE65-184AE06C5E65}" type="datetimeFigureOut">
              <a:rPr lang="en-AU" smtClean="0"/>
              <a:t>12/12/17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6616637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9DC0E-1097-594E-BE65-184AE06C5E65}" type="datetimeFigureOut">
              <a:rPr lang="en-AU" smtClean="0"/>
              <a:t>12/12/17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8925A-2511-1B42-98E5-E2032F7B5DC4}" type="slidenum">
              <a:rPr lang="en-AU" smtClean="0"/>
              <a:t>‹#›</a:t>
            </a:fld>
            <a:endParaRPr lang="en-AU"/>
          </a:p>
        </p:txBody>
      </p:sp>
    </p:spTree>
    <p:extLst>
      <p:ext uri="{BB962C8B-B14F-4D97-AF65-F5344CB8AC3E}">
        <p14:creationId xmlns:p14="http://schemas.microsoft.com/office/powerpoint/2010/main" val="70739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AD665"/>
            </a:gs>
            <a:gs pos="99000">
              <a:srgbClr val="69B558"/>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9932" y="3440594"/>
            <a:ext cx="9144000" cy="1019981"/>
          </a:xfrm>
        </p:spPr>
        <p:txBody>
          <a:bodyPr/>
          <a:lstStyle/>
          <a:p>
            <a:r>
              <a:rPr lang="en-AU" dirty="0" err="1" smtClean="0">
                <a:solidFill>
                  <a:schemeClr val="bg1"/>
                </a:solidFill>
                <a:latin typeface="SF UI Display Medium" charset="0"/>
                <a:ea typeface="SF UI Display Medium" charset="0"/>
                <a:cs typeface="SF UI Display Medium" charset="0"/>
              </a:rPr>
              <a:t>int</a:t>
            </a:r>
            <a:r>
              <a:rPr lang="en-AU" dirty="0" smtClean="0">
                <a:solidFill>
                  <a:schemeClr val="bg1"/>
                </a:solidFill>
                <a:latin typeface="SF UI Display Medium" charset="0"/>
                <a:ea typeface="SF UI Display Medium" charset="0"/>
                <a:cs typeface="SF UI Display Medium" charset="0"/>
              </a:rPr>
              <a:t> </a:t>
            </a:r>
            <a:r>
              <a:rPr lang="en-AU" dirty="0" err="1" smtClean="0">
                <a:solidFill>
                  <a:schemeClr val="bg1"/>
                </a:solidFill>
                <a:latin typeface="SF UI Display Medium" charset="0"/>
                <a:ea typeface="SF UI Display Medium" charset="0"/>
                <a:cs typeface="SF UI Display Medium" charset="0"/>
              </a:rPr>
              <a:t>elligence</a:t>
            </a:r>
            <a:r>
              <a:rPr lang="en-AU" dirty="0" smtClean="0">
                <a:solidFill>
                  <a:schemeClr val="bg1"/>
                </a:solidFill>
                <a:latin typeface="SF UI Display Medium" charset="0"/>
                <a:ea typeface="SF UI Display Medium" charset="0"/>
                <a:cs typeface="SF UI Display Medium" charset="0"/>
              </a:rPr>
              <a:t>;</a:t>
            </a:r>
            <a:endParaRPr lang="en-AU" dirty="0">
              <a:solidFill>
                <a:schemeClr val="bg1"/>
              </a:solidFill>
              <a:latin typeface="SF UI Display Medium" charset="0"/>
              <a:ea typeface="SF UI Display Medium" charset="0"/>
              <a:cs typeface="SF UI Display Medium" charset="0"/>
            </a:endParaRPr>
          </a:p>
        </p:txBody>
      </p:sp>
      <p:sp>
        <p:nvSpPr>
          <p:cNvPr id="3" name="Subtitle 2"/>
          <p:cNvSpPr>
            <a:spLocks noGrp="1"/>
          </p:cNvSpPr>
          <p:nvPr>
            <p:ph type="subTitle" idx="1"/>
          </p:nvPr>
        </p:nvSpPr>
        <p:spPr>
          <a:xfrm>
            <a:off x="1509932" y="4552651"/>
            <a:ext cx="9144000" cy="449457"/>
          </a:xfrm>
        </p:spPr>
        <p:txBody>
          <a:bodyPr/>
          <a:lstStyle/>
          <a:p>
            <a:r>
              <a:rPr lang="en-AU" dirty="0" smtClean="0">
                <a:solidFill>
                  <a:schemeClr val="bg1"/>
                </a:solidFill>
                <a:latin typeface="SF UI Display Light" charset="0"/>
                <a:ea typeface="SF UI Display Light" charset="0"/>
                <a:cs typeface="SF UI Display Light" charset="0"/>
              </a:rPr>
              <a:t>Group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126" y="1625096"/>
            <a:ext cx="2591612" cy="1723422"/>
          </a:xfrm>
          <a:prstGeom prst="rect">
            <a:avLst/>
          </a:prstGeom>
        </p:spPr>
      </p:pic>
    </p:spTree>
    <p:extLst>
      <p:ext uri="{BB962C8B-B14F-4D97-AF65-F5344CB8AC3E}">
        <p14:creationId xmlns:p14="http://schemas.microsoft.com/office/powerpoint/2010/main" val="41203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10" name="Rectangle 9"/>
          <p:cNvSpPr/>
          <p:nvPr/>
        </p:nvSpPr>
        <p:spPr>
          <a:xfrm>
            <a:off x="0" y="0"/>
            <a:ext cx="4054262" cy="6858000"/>
          </a:xfrm>
          <a:prstGeom prst="rect">
            <a:avLst/>
          </a:prstGeom>
          <a:solidFill>
            <a:srgbClr val="69B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54262" y="0"/>
            <a:ext cx="4083476" cy="6858000"/>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137738" y="-1"/>
            <a:ext cx="4054262" cy="6858001"/>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390331" y="352926"/>
            <a:ext cx="3215171" cy="611204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600"/>
              </a:spcAft>
            </a:pPr>
            <a:r>
              <a:rPr lang="en-US" sz="4100" b="1" dirty="0" smtClean="0">
                <a:solidFill>
                  <a:srgbClr val="FAFAFA"/>
                </a:solidFill>
                <a:latin typeface="SF UI Display Semibold" charset="0"/>
                <a:ea typeface="SF UI Display Semibold" charset="0"/>
                <a:cs typeface="SF UI Display Semibold" charset="0"/>
              </a:rPr>
              <a:t>Green</a:t>
            </a:r>
          </a:p>
          <a:p>
            <a:pPr>
              <a:lnSpc>
                <a:spcPct val="100000"/>
              </a:lnSpc>
              <a:spcAft>
                <a:spcPts val="600"/>
              </a:spcAft>
            </a:pPr>
            <a:r>
              <a:rPr lang="en-US" sz="2900" dirty="0" smtClean="0">
                <a:solidFill>
                  <a:srgbClr val="FAFAFA"/>
                </a:solidFill>
                <a:latin typeface="SF UI Display" charset="0"/>
                <a:ea typeface="SF UI Display" charset="0"/>
                <a:cs typeface="SF UI Display" charset="0"/>
              </a:rPr>
              <a:t>#</a:t>
            </a:r>
            <a:r>
              <a:rPr lang="ru-RU" sz="2900" dirty="0">
                <a:solidFill>
                  <a:srgbClr val="FAFAFA"/>
                </a:solidFill>
                <a:latin typeface="SF UI Display" charset="0"/>
                <a:ea typeface="SF UI Display" charset="0"/>
                <a:cs typeface="SF UI Display" charset="0"/>
              </a:rPr>
              <a:t>69B558</a:t>
            </a:r>
            <a:endParaRPr lang="en-US" sz="2900" dirty="0" smtClean="0">
              <a:solidFill>
                <a:srgbClr val="FAFAFA"/>
              </a:solidFill>
              <a:latin typeface="SF UI Display" charset="0"/>
              <a:ea typeface="SF UI Display" charset="0"/>
              <a:cs typeface="SF UI Display" charset="0"/>
            </a:endParaRPr>
          </a:p>
          <a:p>
            <a:pPr>
              <a:lnSpc>
                <a:spcPct val="100000"/>
              </a:lnSpc>
              <a:spcAft>
                <a:spcPts val="600"/>
              </a:spcAft>
            </a:pPr>
            <a:r>
              <a:rPr lang="en-US" sz="2900" dirty="0" err="1">
                <a:solidFill>
                  <a:srgbClr val="FAFAFA"/>
                </a:solidFill>
                <a:latin typeface="SF UI Display" charset="0"/>
                <a:ea typeface="SF UI Display" charset="0"/>
                <a:cs typeface="SF UI Display" charset="0"/>
              </a:rPr>
              <a:t>r</a:t>
            </a:r>
            <a:r>
              <a:rPr lang="en-US" sz="2900" dirty="0" err="1" smtClean="0">
                <a:solidFill>
                  <a:srgbClr val="FAFAFA"/>
                </a:solidFill>
                <a:latin typeface="SF UI Display" charset="0"/>
                <a:ea typeface="SF UI Display" charset="0"/>
                <a:cs typeface="SF UI Display" charset="0"/>
              </a:rPr>
              <a:t>gb</a:t>
            </a:r>
            <a:r>
              <a:rPr lang="en-US" sz="2900" dirty="0" smtClean="0">
                <a:solidFill>
                  <a:srgbClr val="FAFAFA"/>
                </a:solidFill>
                <a:latin typeface="SF UI Display" charset="0"/>
                <a:ea typeface="SF UI Display" charset="0"/>
                <a:cs typeface="SF UI Display" charset="0"/>
              </a:rPr>
              <a:t> (105,181,88)</a:t>
            </a:r>
            <a:endParaRPr lang="en-US" sz="2900" dirty="0">
              <a:solidFill>
                <a:srgbClr val="FAFAFA"/>
              </a:solidFill>
              <a:latin typeface="SF UI Display" charset="0"/>
              <a:ea typeface="SF UI Display" charset="0"/>
              <a:cs typeface="SF UI Display" charset="0"/>
            </a:endParaRPr>
          </a:p>
        </p:txBody>
      </p:sp>
      <p:sp>
        <p:nvSpPr>
          <p:cNvPr id="15" name="Title 3"/>
          <p:cNvSpPr txBox="1">
            <a:spLocks/>
          </p:cNvSpPr>
          <p:nvPr/>
        </p:nvSpPr>
        <p:spPr>
          <a:xfrm>
            <a:off x="4473807" y="389020"/>
            <a:ext cx="3215171" cy="611204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600"/>
              </a:spcAft>
            </a:pPr>
            <a:r>
              <a:rPr lang="en-US" sz="4100" b="1" dirty="0" smtClean="0">
                <a:solidFill>
                  <a:srgbClr val="FAFAFA"/>
                </a:solidFill>
                <a:latin typeface="SF UI Display Semibold" charset="0"/>
                <a:ea typeface="SF UI Display Semibold" charset="0"/>
                <a:cs typeface="SF UI Display Semibold" charset="0"/>
              </a:rPr>
              <a:t>Deep Grey</a:t>
            </a:r>
          </a:p>
          <a:p>
            <a:pPr>
              <a:lnSpc>
                <a:spcPct val="100000"/>
              </a:lnSpc>
              <a:spcAft>
                <a:spcPts val="600"/>
              </a:spcAft>
            </a:pPr>
            <a:r>
              <a:rPr lang="en-US" sz="2900" dirty="0" smtClean="0">
                <a:solidFill>
                  <a:srgbClr val="FAFAFA"/>
                </a:solidFill>
                <a:latin typeface="SF UI Display" charset="0"/>
                <a:ea typeface="SF UI Display" charset="0"/>
                <a:cs typeface="SF UI Display" charset="0"/>
              </a:rPr>
              <a:t>#</a:t>
            </a:r>
            <a:r>
              <a:rPr lang="en-GB" sz="2900" dirty="0" smtClean="0">
                <a:solidFill>
                  <a:srgbClr val="FAFAFA"/>
                </a:solidFill>
                <a:latin typeface="SF UI Display" charset="0"/>
                <a:ea typeface="SF UI Display" charset="0"/>
                <a:cs typeface="SF UI Display" charset="0"/>
              </a:rPr>
              <a:t>3C3C3C</a:t>
            </a:r>
            <a:endParaRPr lang="en-US" sz="2900" dirty="0" smtClean="0">
              <a:solidFill>
                <a:srgbClr val="FAFAFA"/>
              </a:solidFill>
              <a:latin typeface="SF UI Display" charset="0"/>
              <a:ea typeface="SF UI Display" charset="0"/>
              <a:cs typeface="SF UI Display" charset="0"/>
            </a:endParaRPr>
          </a:p>
          <a:p>
            <a:pPr>
              <a:lnSpc>
                <a:spcPct val="100000"/>
              </a:lnSpc>
              <a:spcAft>
                <a:spcPts val="600"/>
              </a:spcAft>
            </a:pPr>
            <a:r>
              <a:rPr lang="en-US" sz="2900" dirty="0" err="1">
                <a:solidFill>
                  <a:srgbClr val="FAFAFA"/>
                </a:solidFill>
                <a:latin typeface="SF UI Display" charset="0"/>
                <a:ea typeface="SF UI Display" charset="0"/>
                <a:cs typeface="SF UI Display" charset="0"/>
              </a:rPr>
              <a:t>r</a:t>
            </a:r>
            <a:r>
              <a:rPr lang="en-US" sz="2900" dirty="0" err="1" smtClean="0">
                <a:solidFill>
                  <a:srgbClr val="FAFAFA"/>
                </a:solidFill>
                <a:latin typeface="SF UI Display" charset="0"/>
                <a:ea typeface="SF UI Display" charset="0"/>
                <a:cs typeface="SF UI Display" charset="0"/>
              </a:rPr>
              <a:t>gb</a:t>
            </a:r>
            <a:r>
              <a:rPr lang="en-US" sz="2900" dirty="0" smtClean="0">
                <a:solidFill>
                  <a:srgbClr val="FAFAFA"/>
                </a:solidFill>
                <a:latin typeface="SF UI Display" charset="0"/>
                <a:ea typeface="SF UI Display" charset="0"/>
                <a:cs typeface="SF UI Display" charset="0"/>
              </a:rPr>
              <a:t> (60,60,60)</a:t>
            </a:r>
            <a:endParaRPr lang="en-US" sz="2900" dirty="0">
              <a:solidFill>
                <a:srgbClr val="FAFAFA"/>
              </a:solidFill>
              <a:latin typeface="SF UI Display" charset="0"/>
              <a:ea typeface="SF UI Display" charset="0"/>
              <a:cs typeface="SF UI Display" charset="0"/>
            </a:endParaRPr>
          </a:p>
        </p:txBody>
      </p:sp>
      <p:sp>
        <p:nvSpPr>
          <p:cNvPr id="16" name="Title 3"/>
          <p:cNvSpPr txBox="1">
            <a:spLocks/>
          </p:cNvSpPr>
          <p:nvPr/>
        </p:nvSpPr>
        <p:spPr>
          <a:xfrm>
            <a:off x="8557283" y="389019"/>
            <a:ext cx="3352799" cy="611204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600"/>
              </a:spcAft>
            </a:pPr>
            <a:r>
              <a:rPr lang="en-US" sz="4100" b="1" dirty="0" smtClean="0">
                <a:solidFill>
                  <a:srgbClr val="3C3C3C"/>
                </a:solidFill>
                <a:latin typeface="SF UI Display Semibold" charset="0"/>
                <a:ea typeface="SF UI Display Semibold" charset="0"/>
                <a:cs typeface="SF UI Display Semibold" charset="0"/>
              </a:rPr>
              <a:t>Off White</a:t>
            </a:r>
          </a:p>
          <a:p>
            <a:pPr>
              <a:lnSpc>
                <a:spcPct val="100000"/>
              </a:lnSpc>
              <a:spcAft>
                <a:spcPts val="600"/>
              </a:spcAft>
            </a:pPr>
            <a:r>
              <a:rPr lang="en-US" sz="2900" dirty="0" smtClean="0">
                <a:solidFill>
                  <a:srgbClr val="3C3C3C"/>
                </a:solidFill>
                <a:latin typeface="SF UI Display" charset="0"/>
                <a:ea typeface="SF UI Display" charset="0"/>
                <a:cs typeface="SF UI Display" charset="0"/>
              </a:rPr>
              <a:t>#</a:t>
            </a:r>
            <a:r>
              <a:rPr lang="en-GB" sz="2900" dirty="0" smtClean="0">
                <a:solidFill>
                  <a:srgbClr val="3C3C3C"/>
                </a:solidFill>
                <a:latin typeface="SF UI Display" charset="0"/>
                <a:ea typeface="SF UI Display" charset="0"/>
                <a:cs typeface="SF UI Display" charset="0"/>
              </a:rPr>
              <a:t>FAFAFA</a:t>
            </a:r>
            <a:endParaRPr lang="en-US" sz="2900" dirty="0" smtClean="0">
              <a:solidFill>
                <a:srgbClr val="3C3C3C"/>
              </a:solidFill>
              <a:latin typeface="SF UI Display" charset="0"/>
              <a:ea typeface="SF UI Display" charset="0"/>
              <a:cs typeface="SF UI Display" charset="0"/>
            </a:endParaRPr>
          </a:p>
          <a:p>
            <a:pPr>
              <a:lnSpc>
                <a:spcPct val="100000"/>
              </a:lnSpc>
              <a:spcAft>
                <a:spcPts val="600"/>
              </a:spcAft>
            </a:pPr>
            <a:r>
              <a:rPr lang="en-US" sz="2900" dirty="0" err="1">
                <a:solidFill>
                  <a:srgbClr val="3C3C3C"/>
                </a:solidFill>
                <a:latin typeface="SF UI Display" charset="0"/>
                <a:ea typeface="SF UI Display" charset="0"/>
                <a:cs typeface="SF UI Display" charset="0"/>
              </a:rPr>
              <a:t>r</a:t>
            </a:r>
            <a:r>
              <a:rPr lang="en-US" sz="2900" dirty="0" err="1" smtClean="0">
                <a:solidFill>
                  <a:srgbClr val="3C3C3C"/>
                </a:solidFill>
                <a:latin typeface="SF UI Display" charset="0"/>
                <a:ea typeface="SF UI Display" charset="0"/>
                <a:cs typeface="SF UI Display" charset="0"/>
              </a:rPr>
              <a:t>gb</a:t>
            </a:r>
            <a:r>
              <a:rPr lang="en-US" sz="2900" dirty="0" smtClean="0">
                <a:solidFill>
                  <a:srgbClr val="3C3C3C"/>
                </a:solidFill>
                <a:latin typeface="SF UI Display" charset="0"/>
                <a:ea typeface="SF UI Display" charset="0"/>
                <a:cs typeface="SF UI Display" charset="0"/>
              </a:rPr>
              <a:t> (250,250,250)</a:t>
            </a:r>
            <a:endParaRPr lang="en-US" sz="2900" dirty="0">
              <a:solidFill>
                <a:srgbClr val="3C3C3C"/>
              </a:solidFill>
              <a:latin typeface="SF UI Display" charset="0"/>
              <a:ea typeface="SF UI Display" charset="0"/>
              <a:cs typeface="SF UI Display" charset="0"/>
            </a:endParaRPr>
          </a:p>
        </p:txBody>
      </p:sp>
    </p:spTree>
    <p:extLst>
      <p:ext uri="{BB962C8B-B14F-4D97-AF65-F5344CB8AC3E}">
        <p14:creationId xmlns:p14="http://schemas.microsoft.com/office/powerpoint/2010/main" val="1069125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txBox="1">
            <a:spLocks/>
          </p:cNvSpPr>
          <p:nvPr/>
        </p:nvSpPr>
        <p:spPr>
          <a:xfrm>
            <a:off x="6096000" y="766010"/>
            <a:ext cx="6096000" cy="26629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600"/>
              </a:spcAft>
            </a:pPr>
            <a:r>
              <a:rPr lang="en-GB" sz="3700" b="1" dirty="0" smtClean="0">
                <a:solidFill>
                  <a:srgbClr val="3C3C3C"/>
                </a:solidFill>
                <a:latin typeface="Helvetica Neue" charset="0"/>
                <a:ea typeface="Helvetica Neue" charset="0"/>
                <a:cs typeface="Helvetica Neue" charset="0"/>
              </a:rPr>
              <a:t>Heading 1 </a:t>
            </a:r>
            <a:r>
              <a:rPr lang="mr-IN" sz="3700" b="1" dirty="0" smtClean="0">
                <a:solidFill>
                  <a:srgbClr val="3C3C3C"/>
                </a:solidFill>
                <a:latin typeface="Helvetica Neue" charset="0"/>
                <a:ea typeface="Helvetica Neue" charset="0"/>
                <a:cs typeface="Helvetica Neue" charset="0"/>
              </a:rPr>
              <a:t>–</a:t>
            </a:r>
            <a:r>
              <a:rPr lang="en-GB" sz="3700" b="1" dirty="0" smtClean="0">
                <a:solidFill>
                  <a:srgbClr val="3C3C3C"/>
                </a:solidFill>
                <a:latin typeface="Helvetica Neue" charset="0"/>
                <a:ea typeface="Helvetica Neue" charset="0"/>
                <a:cs typeface="Helvetica Neue" charset="0"/>
              </a:rPr>
              <a:t> 36px Bold</a:t>
            </a:r>
            <a:endParaRPr lang="en-GB" sz="3700" b="1" dirty="0">
              <a:solidFill>
                <a:srgbClr val="3C3C3C"/>
              </a:solidFill>
              <a:latin typeface="Helvetica Neue" charset="0"/>
              <a:ea typeface="Helvetica Neue" charset="0"/>
              <a:cs typeface="Helvetica Neue" charset="0"/>
            </a:endParaRPr>
          </a:p>
          <a:p>
            <a:pPr>
              <a:lnSpc>
                <a:spcPct val="100000"/>
              </a:lnSpc>
              <a:spcAft>
                <a:spcPts val="600"/>
              </a:spcAft>
            </a:pPr>
            <a:r>
              <a:rPr lang="en-GB" sz="2500" dirty="0" smtClean="0">
                <a:solidFill>
                  <a:srgbClr val="3C3C3C"/>
                </a:solidFill>
                <a:latin typeface="Helvetica Neue Medium" charset="0"/>
                <a:ea typeface="Helvetica Neue Medium" charset="0"/>
                <a:cs typeface="Helvetica Neue Medium" charset="0"/>
              </a:rPr>
              <a:t>Heading 2- 24px </a:t>
            </a:r>
            <a:r>
              <a:rPr lang="en-GB" sz="2500" dirty="0">
                <a:solidFill>
                  <a:srgbClr val="3C3C3C"/>
                </a:solidFill>
                <a:latin typeface="Helvetica Neue Medium" charset="0"/>
                <a:ea typeface="Helvetica Neue Medium" charset="0"/>
                <a:cs typeface="Helvetica Neue Medium" charset="0"/>
              </a:rPr>
              <a:t>Medium</a:t>
            </a:r>
          </a:p>
          <a:p>
            <a:pPr>
              <a:lnSpc>
                <a:spcPct val="100000"/>
              </a:lnSpc>
              <a:spcAft>
                <a:spcPts val="600"/>
              </a:spcAft>
            </a:pPr>
            <a:r>
              <a:rPr lang="en-GB" sz="1800" dirty="0" smtClean="0">
                <a:solidFill>
                  <a:srgbClr val="3C3C3C"/>
                </a:solidFill>
                <a:latin typeface="Helvetica Neue Medium" charset="0"/>
                <a:ea typeface="Helvetica Neue Medium" charset="0"/>
                <a:cs typeface="Helvetica Neue Medium" charset="0"/>
              </a:rPr>
              <a:t>Heading 3 </a:t>
            </a:r>
            <a:r>
              <a:rPr lang="mr-IN" sz="1800" dirty="0" smtClean="0">
                <a:solidFill>
                  <a:srgbClr val="3C3C3C"/>
                </a:solidFill>
                <a:latin typeface="Helvetica Neue Medium" charset="0"/>
                <a:ea typeface="Helvetica Neue Medium" charset="0"/>
                <a:cs typeface="Helvetica Neue Medium" charset="0"/>
              </a:rPr>
              <a:t>–</a:t>
            </a:r>
            <a:r>
              <a:rPr lang="en-GB" sz="1800" dirty="0" smtClean="0">
                <a:solidFill>
                  <a:srgbClr val="3C3C3C"/>
                </a:solidFill>
                <a:latin typeface="Helvetica Neue Medium" charset="0"/>
                <a:ea typeface="Helvetica Neue Medium" charset="0"/>
                <a:cs typeface="Helvetica Neue Medium" charset="0"/>
              </a:rPr>
              <a:t> 18px Medium</a:t>
            </a:r>
            <a:endParaRPr lang="en-US" sz="5400" dirty="0" smtClean="0">
              <a:solidFill>
                <a:srgbClr val="3C3C3C"/>
              </a:solidFill>
              <a:latin typeface="Helvetica Neue Medium" charset="0"/>
              <a:ea typeface="Helvetica Neue Medium" charset="0"/>
              <a:cs typeface="Helvetica Neue Medium" charset="0"/>
            </a:endParaRPr>
          </a:p>
          <a:p>
            <a:pPr>
              <a:lnSpc>
                <a:spcPct val="100000"/>
              </a:lnSpc>
              <a:spcAft>
                <a:spcPts val="600"/>
              </a:spcAft>
            </a:pPr>
            <a:r>
              <a:rPr lang="en-GB" sz="1400" dirty="0" smtClean="0">
                <a:solidFill>
                  <a:srgbClr val="3C3C3C"/>
                </a:solidFill>
                <a:latin typeface="Helvetica Neue" charset="0"/>
                <a:ea typeface="Helvetica Neue" charset="0"/>
                <a:cs typeface="Helvetica Neue" charset="0"/>
              </a:rPr>
              <a:t>Paragraph </a:t>
            </a:r>
            <a:r>
              <a:rPr lang="mr-IN" sz="1400" dirty="0" smtClean="0">
                <a:solidFill>
                  <a:srgbClr val="3C3C3C"/>
                </a:solidFill>
                <a:latin typeface="Helvetica Neue" charset="0"/>
                <a:ea typeface="Helvetica Neue" charset="0"/>
                <a:cs typeface="Helvetica Neue" charset="0"/>
              </a:rPr>
              <a:t>–</a:t>
            </a:r>
            <a:r>
              <a:rPr lang="en-GB" sz="1400" dirty="0" smtClean="0">
                <a:solidFill>
                  <a:srgbClr val="3C3C3C"/>
                </a:solidFill>
                <a:latin typeface="Helvetica Neue" charset="0"/>
                <a:ea typeface="Helvetica Neue" charset="0"/>
                <a:cs typeface="Helvetica Neue" charset="0"/>
              </a:rPr>
              <a:t> 14px Regular</a:t>
            </a:r>
            <a:endParaRPr lang="en-GB" sz="1400" dirty="0">
              <a:solidFill>
                <a:srgbClr val="3C3C3C"/>
              </a:solidFill>
              <a:latin typeface="Helvetica Neue" charset="0"/>
              <a:ea typeface="Helvetica Neue" charset="0"/>
              <a:cs typeface="Helvetica Neue" charset="0"/>
            </a:endParaRPr>
          </a:p>
        </p:txBody>
      </p:sp>
      <p:sp>
        <p:nvSpPr>
          <p:cNvPr id="2" name="Rectangle 1"/>
          <p:cNvSpPr/>
          <p:nvPr/>
        </p:nvSpPr>
        <p:spPr>
          <a:xfrm>
            <a:off x="753980" y="1743562"/>
            <a:ext cx="3759362" cy="707886"/>
          </a:xfrm>
          <a:prstGeom prst="rect">
            <a:avLst/>
          </a:prstGeom>
        </p:spPr>
        <p:txBody>
          <a:bodyPr wrap="none">
            <a:spAutoFit/>
          </a:bodyPr>
          <a:lstStyle/>
          <a:p>
            <a:pPr>
              <a:lnSpc>
                <a:spcPct val="100000"/>
              </a:lnSpc>
              <a:spcAft>
                <a:spcPts val="600"/>
              </a:spcAft>
            </a:pPr>
            <a:r>
              <a:rPr lang="en-GB" sz="4000" dirty="0">
                <a:solidFill>
                  <a:srgbClr val="3C3C3C"/>
                </a:solidFill>
                <a:latin typeface="Helvetica Neue Medium" charset="0"/>
                <a:ea typeface="Helvetica Neue Medium" charset="0"/>
                <a:cs typeface="Helvetica Neue Medium" charset="0"/>
              </a:rPr>
              <a:t>Helvetica </a:t>
            </a:r>
            <a:r>
              <a:rPr lang="en-GB" sz="4000" dirty="0" err="1">
                <a:solidFill>
                  <a:srgbClr val="3C3C3C"/>
                </a:solidFill>
                <a:latin typeface="Helvetica Neue Medium" charset="0"/>
                <a:ea typeface="Helvetica Neue Medium" charset="0"/>
                <a:cs typeface="Helvetica Neue Medium" charset="0"/>
              </a:rPr>
              <a:t>Neue</a:t>
            </a:r>
            <a:endParaRPr lang="en-GB" sz="4000" dirty="0">
              <a:solidFill>
                <a:srgbClr val="3C3C3C"/>
              </a:solidFill>
              <a:latin typeface="Helvetica Neue Medium" charset="0"/>
              <a:ea typeface="Helvetica Neue Medium" charset="0"/>
              <a:cs typeface="Helvetica Neue Medium" charset="0"/>
            </a:endParaRPr>
          </a:p>
        </p:txBody>
      </p:sp>
      <p:sp>
        <p:nvSpPr>
          <p:cNvPr id="9" name="Title 3"/>
          <p:cNvSpPr txBox="1">
            <a:spLocks/>
          </p:cNvSpPr>
          <p:nvPr/>
        </p:nvSpPr>
        <p:spPr>
          <a:xfrm>
            <a:off x="6096000" y="3429000"/>
            <a:ext cx="6096000" cy="26629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600"/>
              </a:spcAft>
            </a:pPr>
            <a:r>
              <a:rPr lang="en-GB" sz="3700" b="1" dirty="0" smtClean="0">
                <a:solidFill>
                  <a:srgbClr val="3C3C3C"/>
                </a:solidFill>
                <a:latin typeface="SF UI Text" charset="0"/>
                <a:ea typeface="SF UI Text" charset="0"/>
                <a:cs typeface="SF UI Text" charset="0"/>
              </a:rPr>
              <a:t>Heading 1 </a:t>
            </a:r>
            <a:r>
              <a:rPr lang="mr-IN" sz="3700" b="1" dirty="0" smtClean="0">
                <a:solidFill>
                  <a:srgbClr val="3C3C3C"/>
                </a:solidFill>
                <a:latin typeface="SF UI Text" charset="0"/>
                <a:ea typeface="SF UI Text" charset="0"/>
                <a:cs typeface="SF UI Text" charset="0"/>
              </a:rPr>
              <a:t>–</a:t>
            </a:r>
            <a:r>
              <a:rPr lang="en-GB" sz="3700" b="1" dirty="0" smtClean="0">
                <a:solidFill>
                  <a:srgbClr val="3C3C3C"/>
                </a:solidFill>
                <a:latin typeface="SF UI Text" charset="0"/>
                <a:ea typeface="SF UI Text" charset="0"/>
                <a:cs typeface="SF UI Text" charset="0"/>
              </a:rPr>
              <a:t> 36px Bold</a:t>
            </a:r>
            <a:endParaRPr lang="en-GB" sz="3700" b="1" dirty="0">
              <a:solidFill>
                <a:srgbClr val="3C3C3C"/>
              </a:solidFill>
              <a:latin typeface="SF UI Text" charset="0"/>
              <a:ea typeface="SF UI Text" charset="0"/>
              <a:cs typeface="SF UI Text" charset="0"/>
            </a:endParaRPr>
          </a:p>
          <a:p>
            <a:pPr>
              <a:lnSpc>
                <a:spcPct val="100000"/>
              </a:lnSpc>
              <a:spcAft>
                <a:spcPts val="600"/>
              </a:spcAft>
            </a:pPr>
            <a:r>
              <a:rPr lang="en-GB" sz="2500" dirty="0" smtClean="0">
                <a:solidFill>
                  <a:srgbClr val="3C3C3C"/>
                </a:solidFill>
                <a:latin typeface="SF UI Text" charset="0"/>
                <a:ea typeface="SF UI Text" charset="0"/>
                <a:cs typeface="SF UI Text" charset="0"/>
              </a:rPr>
              <a:t>Heading 2- 24px </a:t>
            </a:r>
            <a:r>
              <a:rPr lang="en-GB" sz="2500" dirty="0">
                <a:solidFill>
                  <a:srgbClr val="3C3C3C"/>
                </a:solidFill>
                <a:latin typeface="SF UI Text" charset="0"/>
                <a:ea typeface="SF UI Text" charset="0"/>
                <a:cs typeface="SF UI Text" charset="0"/>
              </a:rPr>
              <a:t>Medium</a:t>
            </a:r>
          </a:p>
          <a:p>
            <a:pPr>
              <a:lnSpc>
                <a:spcPct val="100000"/>
              </a:lnSpc>
              <a:spcAft>
                <a:spcPts val="600"/>
              </a:spcAft>
            </a:pPr>
            <a:r>
              <a:rPr lang="en-GB" sz="1800" dirty="0" smtClean="0">
                <a:solidFill>
                  <a:srgbClr val="3C3C3C"/>
                </a:solidFill>
                <a:latin typeface="SF UI Text" charset="0"/>
                <a:ea typeface="SF UI Text" charset="0"/>
                <a:cs typeface="SF UI Text" charset="0"/>
              </a:rPr>
              <a:t>Heading 3 </a:t>
            </a:r>
            <a:r>
              <a:rPr lang="mr-IN" sz="1800" dirty="0" smtClean="0">
                <a:solidFill>
                  <a:srgbClr val="3C3C3C"/>
                </a:solidFill>
                <a:latin typeface="SF UI Text" charset="0"/>
                <a:ea typeface="SF UI Text" charset="0"/>
                <a:cs typeface="SF UI Text" charset="0"/>
              </a:rPr>
              <a:t>–</a:t>
            </a:r>
            <a:r>
              <a:rPr lang="en-GB" sz="1800" dirty="0" smtClean="0">
                <a:solidFill>
                  <a:srgbClr val="3C3C3C"/>
                </a:solidFill>
                <a:latin typeface="SF UI Text" charset="0"/>
                <a:ea typeface="SF UI Text" charset="0"/>
                <a:cs typeface="SF UI Text" charset="0"/>
              </a:rPr>
              <a:t> 18px Medium</a:t>
            </a:r>
            <a:endParaRPr lang="en-US" sz="5400" dirty="0" smtClean="0">
              <a:solidFill>
                <a:srgbClr val="3C3C3C"/>
              </a:solidFill>
              <a:latin typeface="SF UI Text" charset="0"/>
              <a:ea typeface="SF UI Text" charset="0"/>
              <a:cs typeface="SF UI Text" charset="0"/>
            </a:endParaRPr>
          </a:p>
          <a:p>
            <a:pPr>
              <a:lnSpc>
                <a:spcPct val="100000"/>
              </a:lnSpc>
              <a:spcAft>
                <a:spcPts val="600"/>
              </a:spcAft>
            </a:pPr>
            <a:r>
              <a:rPr lang="en-GB" sz="1400" dirty="0" smtClean="0">
                <a:solidFill>
                  <a:srgbClr val="3C3C3C"/>
                </a:solidFill>
                <a:latin typeface="SF UI Text" charset="0"/>
                <a:ea typeface="SF UI Text" charset="0"/>
                <a:cs typeface="SF UI Text" charset="0"/>
              </a:rPr>
              <a:t>Paragraph </a:t>
            </a:r>
            <a:r>
              <a:rPr lang="mr-IN" sz="1400" dirty="0" smtClean="0">
                <a:solidFill>
                  <a:srgbClr val="3C3C3C"/>
                </a:solidFill>
                <a:latin typeface="SF UI Text" charset="0"/>
                <a:ea typeface="SF UI Text" charset="0"/>
                <a:cs typeface="SF UI Text" charset="0"/>
              </a:rPr>
              <a:t>–</a:t>
            </a:r>
            <a:r>
              <a:rPr lang="en-GB" sz="1400" dirty="0" smtClean="0">
                <a:solidFill>
                  <a:srgbClr val="3C3C3C"/>
                </a:solidFill>
                <a:latin typeface="SF UI Text" charset="0"/>
                <a:ea typeface="SF UI Text" charset="0"/>
                <a:cs typeface="SF UI Text" charset="0"/>
              </a:rPr>
              <a:t> 14px Regular</a:t>
            </a:r>
            <a:endParaRPr lang="en-GB" sz="1400" dirty="0">
              <a:solidFill>
                <a:srgbClr val="3C3C3C"/>
              </a:solidFill>
              <a:latin typeface="SF UI Text" charset="0"/>
              <a:ea typeface="SF UI Text" charset="0"/>
              <a:cs typeface="SF UI Text" charset="0"/>
            </a:endParaRPr>
          </a:p>
        </p:txBody>
      </p:sp>
      <p:sp>
        <p:nvSpPr>
          <p:cNvPr id="13" name="Rectangle 12"/>
          <p:cNvSpPr/>
          <p:nvPr/>
        </p:nvSpPr>
        <p:spPr>
          <a:xfrm>
            <a:off x="753980" y="4406552"/>
            <a:ext cx="3720890" cy="707886"/>
          </a:xfrm>
          <a:prstGeom prst="rect">
            <a:avLst/>
          </a:prstGeom>
        </p:spPr>
        <p:txBody>
          <a:bodyPr wrap="none">
            <a:spAutoFit/>
          </a:bodyPr>
          <a:lstStyle/>
          <a:p>
            <a:pPr>
              <a:lnSpc>
                <a:spcPct val="100000"/>
              </a:lnSpc>
              <a:spcAft>
                <a:spcPts val="600"/>
              </a:spcAft>
            </a:pPr>
            <a:r>
              <a:rPr lang="en-GB" sz="4000" b="1" dirty="0" smtClean="0">
                <a:solidFill>
                  <a:srgbClr val="3C3C3C"/>
                </a:solidFill>
                <a:latin typeface="SF UI Text Semibold" charset="0"/>
                <a:ea typeface="SF UI Text Semibold" charset="0"/>
                <a:cs typeface="SF UI Text Semibold" charset="0"/>
              </a:rPr>
              <a:t>San Francisco</a:t>
            </a:r>
            <a:endParaRPr lang="en-GB" sz="4000" b="1" dirty="0">
              <a:solidFill>
                <a:srgbClr val="3C3C3C"/>
              </a:solidFill>
              <a:latin typeface="SF UI Text Semibold" charset="0"/>
              <a:ea typeface="SF UI Text Semibold" charset="0"/>
              <a:cs typeface="SF UI Text Semibold" charset="0"/>
            </a:endParaRPr>
          </a:p>
        </p:txBody>
      </p:sp>
    </p:spTree>
    <p:extLst>
      <p:ext uri="{BB962C8B-B14F-4D97-AF65-F5344CB8AC3E}">
        <p14:creationId xmlns:p14="http://schemas.microsoft.com/office/powerpoint/2010/main" val="1096404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Usability Evaluation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78840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cool features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571665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we think it’ll be successful / Conclusion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47835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9B55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latin typeface="Helvetica Neue Medium" charset="0"/>
                <a:ea typeface="Helvetica Neue Medium" charset="0"/>
                <a:cs typeface="Helvetica Neue Medium" charset="0"/>
              </a:rPr>
              <a:t>Demonstration</a:t>
            </a:r>
            <a:endParaRPr lang="en-AU" dirty="0">
              <a:solidFill>
                <a:schemeClr val="bg1"/>
              </a:solidFill>
              <a:latin typeface="Helvetica Neue Medium" charset="0"/>
              <a:ea typeface="Helvetica Neue Medium" charset="0"/>
              <a:cs typeface="Helvetica Neue Medium" charset="0"/>
            </a:endParaRPr>
          </a:p>
        </p:txBody>
      </p:sp>
    </p:spTree>
    <p:extLst>
      <p:ext uri="{BB962C8B-B14F-4D97-AF65-F5344CB8AC3E}">
        <p14:creationId xmlns:p14="http://schemas.microsoft.com/office/powerpoint/2010/main" val="2075216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 Case 1</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0870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 Case 2</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636601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Deliverables</a:t>
            </a:r>
            <a:endParaRPr lang="en-AU" dirty="0"/>
          </a:p>
        </p:txBody>
      </p:sp>
      <p:sp>
        <p:nvSpPr>
          <p:cNvPr id="3" name="Content Placeholder 2"/>
          <p:cNvSpPr>
            <a:spLocks noGrp="1"/>
          </p:cNvSpPr>
          <p:nvPr>
            <p:ph idx="1"/>
          </p:nvPr>
        </p:nvSpPr>
        <p:spPr/>
        <p:txBody>
          <a:bodyPr>
            <a:normAutofit fontScale="92500" lnSpcReduction="20000"/>
          </a:bodyPr>
          <a:lstStyle/>
          <a:p>
            <a:r>
              <a:rPr lang="en-US" dirty="0"/>
              <a:t>This deliverable has 3 parts. </a:t>
            </a:r>
            <a:endParaRPr lang="en-US" dirty="0" smtClean="0">
              <a:effectLst/>
            </a:endParaRPr>
          </a:p>
          <a:p>
            <a:pPr lvl="1"/>
            <a:r>
              <a:rPr lang="en-US" dirty="0" smtClean="0"/>
              <a:t>In-class </a:t>
            </a:r>
            <a:r>
              <a:rPr lang="en-US" dirty="0"/>
              <a:t>presentation on 14th December. </a:t>
            </a:r>
            <a:endParaRPr lang="en-US" dirty="0" smtClean="0">
              <a:effectLst/>
            </a:endParaRPr>
          </a:p>
          <a:p>
            <a:pPr lvl="1"/>
            <a:r>
              <a:rPr lang="en-US" dirty="0" smtClean="0"/>
              <a:t>A </a:t>
            </a:r>
            <a:r>
              <a:rPr lang="en-US" dirty="0"/>
              <a:t>marking sheet evaluating the work of other groups. This sheet will be distributed to each </a:t>
            </a:r>
            <a:endParaRPr lang="en-US" dirty="0" smtClean="0">
              <a:effectLst/>
            </a:endParaRPr>
          </a:p>
          <a:p>
            <a:pPr lvl="1"/>
            <a:r>
              <a:rPr lang="en-US" dirty="0"/>
              <a:t>group before the start of the lecture on 14th December and collected at the end of the </a:t>
            </a:r>
            <a:endParaRPr lang="en-US" dirty="0" smtClean="0">
              <a:effectLst/>
            </a:endParaRPr>
          </a:p>
          <a:p>
            <a:pPr lvl="1"/>
            <a:r>
              <a:rPr lang="en-US" dirty="0"/>
              <a:t>lecture. </a:t>
            </a:r>
            <a:endParaRPr lang="en-US" dirty="0" smtClean="0">
              <a:effectLst/>
            </a:endParaRPr>
          </a:p>
          <a:p>
            <a:pPr lvl="1"/>
            <a:r>
              <a:rPr lang="en-US" dirty="0" smtClean="0"/>
              <a:t>The </a:t>
            </a:r>
            <a:r>
              <a:rPr lang="en-US" dirty="0"/>
              <a:t>slides of the presentation to be submitted to </a:t>
            </a:r>
            <a:r>
              <a:rPr lang="en-US" dirty="0" err="1"/>
              <a:t>QMPlus</a:t>
            </a:r>
            <a:r>
              <a:rPr lang="en-US" dirty="0"/>
              <a:t> by midnight </a:t>
            </a:r>
            <a:r>
              <a:rPr lang="en-US" b="1" dirty="0"/>
              <a:t>Friday 15th </a:t>
            </a:r>
            <a:endParaRPr lang="en-US" dirty="0" smtClean="0">
              <a:effectLst/>
            </a:endParaRPr>
          </a:p>
          <a:p>
            <a:pPr lvl="1"/>
            <a:r>
              <a:rPr lang="en-US" b="1" dirty="0"/>
              <a:t>December 2017. </a:t>
            </a:r>
            <a:r>
              <a:rPr lang="en-US" dirty="0"/>
              <a:t>The last slide includes the information of the team members, </a:t>
            </a:r>
            <a:endParaRPr lang="en-US" dirty="0" smtClean="0">
              <a:effectLst/>
            </a:endParaRPr>
          </a:p>
          <a:p>
            <a:pPr lvl="2"/>
            <a:r>
              <a:rPr lang="en-US" dirty="0" smtClean="0"/>
              <a:t>name </a:t>
            </a:r>
            <a:r>
              <a:rPr lang="en-US" dirty="0"/>
              <a:t>and </a:t>
            </a:r>
            <a:r>
              <a:rPr lang="en-US" dirty="0" smtClean="0"/>
              <a:t>surname </a:t>
            </a:r>
          </a:p>
          <a:p>
            <a:pPr lvl="2"/>
            <a:r>
              <a:rPr lang="en-US" dirty="0" err="1" smtClean="0"/>
              <a:t>studentID</a:t>
            </a:r>
            <a:endParaRPr lang="en-US" dirty="0" smtClean="0"/>
          </a:p>
          <a:p>
            <a:pPr lvl="2"/>
            <a:r>
              <a:rPr lang="en-US" dirty="0" smtClean="0"/>
              <a:t>login </a:t>
            </a:r>
            <a:endParaRPr lang="en-US" dirty="0" smtClean="0">
              <a:effectLst/>
            </a:endParaRPr>
          </a:p>
          <a:p>
            <a:pPr lvl="2"/>
            <a:r>
              <a:rPr lang="en-US" dirty="0" smtClean="0"/>
              <a:t>Email</a:t>
            </a:r>
          </a:p>
          <a:p>
            <a:pPr lvl="2"/>
            <a:r>
              <a:rPr lang="en-US" dirty="0" smtClean="0"/>
              <a:t>Contribution </a:t>
            </a:r>
            <a:r>
              <a:rPr lang="en-US" dirty="0"/>
              <a:t>(optional) </a:t>
            </a:r>
            <a:endParaRPr lang="en-US" dirty="0">
              <a:effectLst/>
            </a:endParaRPr>
          </a:p>
        </p:txBody>
      </p:sp>
    </p:spTree>
    <p:extLst>
      <p:ext uri="{BB962C8B-B14F-4D97-AF65-F5344CB8AC3E}">
        <p14:creationId xmlns:p14="http://schemas.microsoft.com/office/powerpoint/2010/main" val="1986579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Brief</a:t>
            </a:r>
            <a:endParaRPr lang="en-AU" dirty="0"/>
          </a:p>
        </p:txBody>
      </p:sp>
      <p:sp>
        <p:nvSpPr>
          <p:cNvPr id="3" name="Content Placeholder 2"/>
          <p:cNvSpPr>
            <a:spLocks noGrp="1"/>
          </p:cNvSpPr>
          <p:nvPr>
            <p:ph idx="1"/>
          </p:nvPr>
        </p:nvSpPr>
        <p:spPr/>
        <p:txBody>
          <a:bodyPr>
            <a:normAutofit lnSpcReduction="10000"/>
          </a:bodyPr>
          <a:lstStyle/>
          <a:p>
            <a:r>
              <a:rPr lang="en-US" dirty="0"/>
              <a:t>Suppose you are selling your implemented website to your customer. </a:t>
            </a:r>
            <a:endParaRPr lang="en-US" dirty="0" smtClean="0"/>
          </a:p>
          <a:p>
            <a:r>
              <a:rPr lang="en-US" dirty="0"/>
              <a:t>During the lecture on 14th December, each group will give a short presentation (6-8 minutes) of the website it designed and implemented. The presentation should consist of two parts: </a:t>
            </a:r>
            <a:endParaRPr lang="en-US" dirty="0" smtClean="0"/>
          </a:p>
          <a:p>
            <a:pPr lvl="1"/>
            <a:r>
              <a:rPr lang="en-US" dirty="0"/>
              <a:t>  The introduction of the website including the objective and user, the functionality, the organization and structure, the </a:t>
            </a:r>
            <a:r>
              <a:rPr lang="en-US" dirty="0" err="1"/>
              <a:t>colour</a:t>
            </a:r>
            <a:r>
              <a:rPr lang="en-US" dirty="0"/>
              <a:t> and typography, the usability evaluation, and some other features you would like to highlight during design and implementation, and why you think the design and implementation of your website is successful. </a:t>
            </a:r>
            <a:endParaRPr lang="en-US" dirty="0" smtClean="0">
              <a:effectLst/>
            </a:endParaRPr>
          </a:p>
          <a:p>
            <a:pPr lvl="1"/>
            <a:r>
              <a:rPr lang="en-US" dirty="0"/>
              <a:t>  A demonstration of the website with at least two testing cases.</a:t>
            </a:r>
            <a:br>
              <a:rPr lang="en-US" dirty="0"/>
            </a:br>
            <a:r>
              <a:rPr lang="en-US" dirty="0"/>
              <a:t>The usability and quality of the website will also be evaluated by other groups. </a:t>
            </a:r>
            <a:endParaRPr lang="en-US" dirty="0" smtClean="0">
              <a:effectLst/>
            </a:endParaRPr>
          </a:p>
          <a:p>
            <a:endParaRPr lang="en-AU" dirty="0"/>
          </a:p>
        </p:txBody>
      </p:sp>
    </p:spTree>
    <p:extLst>
      <p:ext uri="{BB962C8B-B14F-4D97-AF65-F5344CB8AC3E}">
        <p14:creationId xmlns:p14="http://schemas.microsoft.com/office/powerpoint/2010/main" val="2108595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2728497"/>
            <a:ext cx="10515600" cy="1325563"/>
          </a:xfrm>
        </p:spPr>
        <p:txBody>
          <a:bodyPr>
            <a:normAutofit fontScale="90000"/>
          </a:bodyPr>
          <a:lstStyle/>
          <a:p>
            <a:pPr>
              <a:lnSpc>
                <a:spcPct val="100000"/>
              </a:lnSpc>
              <a:spcAft>
                <a:spcPts val="600"/>
              </a:spcAft>
            </a:pPr>
            <a:r>
              <a:rPr lang="en-US" b="1" dirty="0">
                <a:solidFill>
                  <a:srgbClr val="3C3C3C"/>
                </a:solidFill>
                <a:latin typeface="SF UI Display Semibold" charset="0"/>
                <a:ea typeface="SF UI Display Semibold" charset="0"/>
                <a:cs typeface="SF UI Display Semibold" charset="0"/>
              </a:rPr>
              <a:t>an educational </a:t>
            </a:r>
            <a:r>
              <a:rPr lang="en-US" b="1" dirty="0" smtClean="0">
                <a:solidFill>
                  <a:srgbClr val="3C3C3C"/>
                </a:solidFill>
                <a:latin typeface="SF UI Display Semibold" charset="0"/>
                <a:ea typeface="SF UI Display Semibold" charset="0"/>
                <a:cs typeface="SF UI Display Semibold" charset="0"/>
              </a:rPr>
              <a:t>start-up to teach individuals how </a:t>
            </a:r>
            <a:r>
              <a:rPr lang="en-US" b="1" dirty="0">
                <a:solidFill>
                  <a:srgbClr val="3C3C3C"/>
                </a:solidFill>
                <a:latin typeface="SF UI Display Semibold" charset="0"/>
                <a:ea typeface="SF UI Display Semibold" charset="0"/>
                <a:cs typeface="SF UI Display Semibold" charset="0"/>
              </a:rPr>
              <a:t>to program in a variety of </a:t>
            </a:r>
            <a:r>
              <a:rPr lang="en-US" b="1" dirty="0" smtClean="0">
                <a:solidFill>
                  <a:srgbClr val="3C3C3C"/>
                </a:solidFill>
                <a:latin typeface="SF UI Display Semibold" charset="0"/>
                <a:ea typeface="SF UI Display Semibold" charset="0"/>
                <a:cs typeface="SF UI Display Semibold" charset="0"/>
              </a:rPr>
              <a:t>languages</a:t>
            </a:r>
            <a:r>
              <a:rPr lang="en-GB" b="1" dirty="0" smtClean="0">
                <a:solidFill>
                  <a:srgbClr val="3C3C3C"/>
                </a:solidFill>
                <a:latin typeface="SF UI Display Semibold" charset="0"/>
                <a:ea typeface="SF UI Display Semibold" charset="0"/>
                <a:cs typeface="SF UI Display Semibold" charset="0"/>
              </a:rPr>
              <a:t>.</a:t>
            </a:r>
            <a:endParaRPr lang="en-US" b="1" dirty="0">
              <a:solidFill>
                <a:srgbClr val="3C3C3C"/>
              </a:solidFill>
              <a:latin typeface="SF UI Display Semibold" charset="0"/>
              <a:ea typeface="SF UI Display Semibold" charset="0"/>
              <a:cs typeface="SF UI Display Semibold" charset="0"/>
            </a:endParaRPr>
          </a:p>
        </p:txBody>
      </p:sp>
      <p:cxnSp>
        <p:nvCxnSpPr>
          <p:cNvPr id="6" name="Straight Connector 5"/>
          <p:cNvCxnSpPr/>
          <p:nvPr/>
        </p:nvCxnSpPr>
        <p:spPr>
          <a:xfrm>
            <a:off x="6829104" y="3342204"/>
            <a:ext cx="1234241" cy="0"/>
          </a:xfrm>
          <a:prstGeom prst="line">
            <a:avLst/>
          </a:prstGeom>
          <a:ln w="25400">
            <a:solidFill>
              <a:srgbClr val="69B558"/>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33156" y="3950472"/>
            <a:ext cx="616764" cy="0"/>
          </a:xfrm>
          <a:prstGeom prst="line">
            <a:avLst/>
          </a:prstGeom>
          <a:ln w="25400">
            <a:solidFill>
              <a:srgbClr val="69B558"/>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25449" y="3950472"/>
            <a:ext cx="464364" cy="0"/>
          </a:xfrm>
          <a:prstGeom prst="line">
            <a:avLst/>
          </a:prstGeom>
          <a:ln w="25400">
            <a:solidFill>
              <a:srgbClr val="69B558"/>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497001" y="3950472"/>
            <a:ext cx="591879" cy="0"/>
          </a:xfrm>
          <a:prstGeom prst="line">
            <a:avLst/>
          </a:prstGeom>
          <a:ln w="25400">
            <a:solidFill>
              <a:srgbClr val="69B55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17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20025787"/>
              </p:ext>
            </p:extLst>
          </p:nvPr>
        </p:nvGraphicFramePr>
        <p:xfrm>
          <a:off x="224587" y="1537457"/>
          <a:ext cx="11774907" cy="4125406"/>
        </p:xfrm>
        <a:graphic>
          <a:graphicData uri="http://schemas.openxmlformats.org/drawingml/2006/table">
            <a:tbl>
              <a:tblPr firstRow="1" bandRow="1">
                <a:tableStyleId>{5C22544A-7EE6-4342-B048-85BDC9FD1C3A}</a:tableStyleId>
              </a:tblPr>
              <a:tblGrid>
                <a:gridCol w="3924969"/>
                <a:gridCol w="3924969"/>
                <a:gridCol w="3924969"/>
              </a:tblGrid>
              <a:tr h="4125406">
                <a:tc>
                  <a:txBody>
                    <a:bodyPr/>
                    <a:lstStyle/>
                    <a:p>
                      <a:pPr algn="ctr"/>
                      <a:r>
                        <a:rPr lang="en-US" sz="6000" dirty="0" smtClean="0">
                          <a:solidFill>
                            <a:srgbClr val="69B558"/>
                          </a:solidFill>
                          <a:latin typeface="SF UI Display" charset="0"/>
                          <a:ea typeface="SF UI Display" charset="0"/>
                          <a:cs typeface="SF UI Display" charset="0"/>
                        </a:rPr>
                        <a:t>+5%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3C3C3C"/>
                          </a:solidFill>
                          <a:effectLst/>
                          <a:uLnTx/>
                          <a:uFillTx/>
                          <a:latin typeface="SF UI Display" charset="0"/>
                          <a:ea typeface="SF UI Display" charset="0"/>
                          <a:cs typeface="SF UI Display" charset="0"/>
                        </a:rPr>
                        <a:t>Conversion Rate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800" dirty="0" smtClean="0">
                          <a:solidFill>
                            <a:srgbClr val="69B558"/>
                          </a:solidFill>
                          <a:latin typeface="SF UI Display" charset="0"/>
                          <a:ea typeface="SF UI Display" charset="0"/>
                          <a:cs typeface="SF UI Display" charset="0"/>
                        </a:rPr>
                        <a:t>+25%</a:t>
                      </a:r>
                    </a:p>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rgbClr val="3C3C3C"/>
                          </a:solidFill>
                          <a:latin typeface="SF UI Display" charset="0"/>
                          <a:ea typeface="SF UI Display" charset="0"/>
                          <a:cs typeface="SF UI Display" charset="0"/>
                        </a:rPr>
                        <a:t>Product</a:t>
                      </a:r>
                      <a:r>
                        <a:rPr lang="en-US" b="0" i="0" baseline="0" dirty="0" smtClean="0">
                          <a:solidFill>
                            <a:srgbClr val="3C3C3C"/>
                          </a:solidFill>
                          <a:latin typeface="SF UI Display" charset="0"/>
                          <a:ea typeface="SF UI Display" charset="0"/>
                          <a:cs typeface="SF UI Display" charset="0"/>
                        </a:rPr>
                        <a:t> Awareness</a:t>
                      </a:r>
                      <a:endParaRPr lang="en-US" b="0" i="0" dirty="0" smtClean="0">
                        <a:solidFill>
                          <a:srgbClr val="3C3C3C"/>
                        </a:solidFill>
                        <a:latin typeface="SF UI Display" charset="0"/>
                        <a:ea typeface="SF UI Display" charset="0"/>
                        <a:cs typeface="SF UI Display" charset="0"/>
                      </a:endParaRPr>
                    </a:p>
                    <a:p>
                      <a:pPr algn="ctr"/>
                      <a:endParaRPr lang="en-US" b="0" i="0" dirty="0" smtClean="0">
                        <a:solidFill>
                          <a:srgbClr val="3C3C3C"/>
                        </a:solidFill>
                        <a:latin typeface="SF UI Display" charset="0"/>
                        <a:ea typeface="SF UI Display" charset="0"/>
                        <a:cs typeface="SF UI Display"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000" dirty="0" smtClean="0">
                          <a:solidFill>
                            <a:srgbClr val="69B558"/>
                          </a:solidFill>
                          <a:latin typeface="SF UI Display" charset="0"/>
                          <a:ea typeface="SF UI Display" charset="0"/>
                          <a:cs typeface="SF UI Display" charset="0"/>
                        </a:rPr>
                        <a:t>+20%</a:t>
                      </a:r>
                    </a:p>
                    <a:p>
                      <a:pPr algn="ctr"/>
                      <a:r>
                        <a:rPr lang="en-US" b="0" i="0" dirty="0" smtClean="0">
                          <a:solidFill>
                            <a:srgbClr val="3C3C3C"/>
                          </a:solidFill>
                          <a:latin typeface="SF UI Display" charset="0"/>
                          <a:ea typeface="SF UI Display" charset="0"/>
                          <a:cs typeface="SF UI Display" charset="0"/>
                        </a:rPr>
                        <a:t>Web</a:t>
                      </a:r>
                      <a:r>
                        <a:rPr lang="en-US" b="0" i="0" baseline="0" dirty="0" smtClean="0">
                          <a:solidFill>
                            <a:srgbClr val="3C3C3C"/>
                          </a:solidFill>
                          <a:latin typeface="SF UI Display" charset="0"/>
                          <a:ea typeface="SF UI Display" charset="0"/>
                          <a:cs typeface="SF UI Display" charset="0"/>
                        </a:rPr>
                        <a:t> Traffic</a:t>
                      </a:r>
                      <a:endParaRPr lang="en-US" b="0" i="0" dirty="0">
                        <a:solidFill>
                          <a:srgbClr val="3C3C3C"/>
                        </a:solidFill>
                        <a:latin typeface="SF UI Display" charset="0"/>
                        <a:ea typeface="SF UI Display" charset="0"/>
                        <a:cs typeface="SF UI Display"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830995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flipH="1">
            <a:off x="838200" y="2606841"/>
            <a:ext cx="1185268" cy="1676400"/>
          </a:xfrm>
          <a:prstGeom prst="rect">
            <a:avLst/>
          </a:prstGeom>
        </p:spPr>
      </p:pic>
      <p:sp>
        <p:nvSpPr>
          <p:cNvPr id="6" name="Title 3"/>
          <p:cNvSpPr txBox="1">
            <a:spLocks/>
          </p:cNvSpPr>
          <p:nvPr/>
        </p:nvSpPr>
        <p:spPr>
          <a:xfrm>
            <a:off x="2148718" y="2782260"/>
            <a:ext cx="9818693"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600"/>
              </a:spcAft>
            </a:pPr>
            <a:r>
              <a:rPr lang="en-US" sz="3200" b="1" dirty="0" smtClean="0">
                <a:solidFill>
                  <a:srgbClr val="3C3C3C"/>
                </a:solidFill>
                <a:latin typeface="SF UI Display" charset="0"/>
                <a:ea typeface="SF UI Display" charset="0"/>
                <a:cs typeface="SF UI Display" charset="0"/>
              </a:rPr>
              <a:t>Males</a:t>
            </a:r>
            <a:r>
              <a:rPr lang="en-US" sz="3200" dirty="0" smtClean="0">
                <a:solidFill>
                  <a:srgbClr val="3C3C3C"/>
                </a:solidFill>
                <a:latin typeface="SF UI Display" charset="0"/>
                <a:ea typeface="SF UI Display" charset="0"/>
                <a:cs typeface="SF UI Display" charset="0"/>
              </a:rPr>
              <a:t> </a:t>
            </a:r>
            <a:r>
              <a:rPr lang="en-US" sz="3200" dirty="0">
                <a:solidFill>
                  <a:srgbClr val="3C3C3C"/>
                </a:solidFill>
                <a:latin typeface="SF UI Display" charset="0"/>
                <a:ea typeface="SF UI Display" charset="0"/>
                <a:cs typeface="SF UI Display" charset="0"/>
              </a:rPr>
              <a:t>from low socioeconomic backgrounds in varying levels of employment</a:t>
            </a:r>
            <a:r>
              <a:rPr lang="en-US" sz="3200" dirty="0" smtClean="0">
                <a:solidFill>
                  <a:srgbClr val="3C3C3C"/>
                </a:solidFill>
                <a:latin typeface="SF UI Display" charset="0"/>
                <a:ea typeface="SF UI Display" charset="0"/>
                <a:cs typeface="SF UI Display" charset="0"/>
              </a:rPr>
              <a:t> </a:t>
            </a:r>
            <a:r>
              <a:rPr lang="en-US" sz="3200" b="1" dirty="0" smtClean="0">
                <a:solidFill>
                  <a:srgbClr val="3C3C3C"/>
                </a:solidFill>
                <a:latin typeface="SF UI Display" charset="0"/>
                <a:ea typeface="SF UI Display" charset="0"/>
                <a:cs typeface="SF UI Display" charset="0"/>
              </a:rPr>
              <a:t>aged 15 - 24</a:t>
            </a:r>
            <a:endParaRPr lang="en-US" sz="3200" b="1" dirty="0">
              <a:solidFill>
                <a:srgbClr val="3C3C3C"/>
              </a:solidFill>
              <a:latin typeface="SF UI Display" charset="0"/>
              <a:ea typeface="SF UI Display" charset="0"/>
              <a:cs typeface="SF UI Display" charset="0"/>
            </a:endParaRPr>
          </a:p>
        </p:txBody>
      </p:sp>
    </p:spTree>
    <p:extLst>
      <p:ext uri="{BB962C8B-B14F-4D97-AF65-F5344CB8AC3E}">
        <p14:creationId xmlns:p14="http://schemas.microsoft.com/office/powerpoint/2010/main" val="500939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Functionality</a:t>
            </a:r>
            <a:endParaRPr lang="en-AU" dirty="0"/>
          </a:p>
        </p:txBody>
      </p:sp>
    </p:spTree>
    <p:extLst>
      <p:ext uri="{BB962C8B-B14F-4D97-AF65-F5344CB8AC3E}">
        <p14:creationId xmlns:p14="http://schemas.microsoft.com/office/powerpoint/2010/main" val="848912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838200" y="2562656"/>
            <a:ext cx="10619875" cy="2823875"/>
            <a:chOff x="492458" y="2315964"/>
            <a:chExt cx="10619875" cy="2823875"/>
          </a:xfrm>
        </p:grpSpPr>
        <p:sp>
          <p:nvSpPr>
            <p:cNvPr id="5" name="Rounded Rectangle 4"/>
            <p:cNvSpPr/>
            <p:nvPr/>
          </p:nvSpPr>
          <p:spPr>
            <a:xfrm>
              <a:off x="1556083" y="2315964"/>
              <a:ext cx="1892968" cy="802105"/>
            </a:xfrm>
            <a:prstGeom prst="round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F UI Display" charset="0"/>
                  <a:ea typeface="SF UI Display" charset="0"/>
                  <a:cs typeface="SF UI Display" charset="0"/>
                </a:rPr>
                <a:t>Index</a:t>
              </a:r>
              <a:endParaRPr lang="en-US" dirty="0">
                <a:latin typeface="SF UI Display" charset="0"/>
                <a:ea typeface="SF UI Display" charset="0"/>
                <a:cs typeface="SF UI Display" charset="0"/>
              </a:endParaRPr>
            </a:p>
          </p:txBody>
        </p:sp>
        <p:sp>
          <p:nvSpPr>
            <p:cNvPr id="6" name="Rounded Rectangle 5"/>
            <p:cNvSpPr/>
            <p:nvPr/>
          </p:nvSpPr>
          <p:spPr>
            <a:xfrm>
              <a:off x="492458" y="3501422"/>
              <a:ext cx="1892968" cy="802105"/>
            </a:xfrm>
            <a:prstGeom prst="round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F UI Display" charset="0"/>
                  <a:ea typeface="SF UI Display" charset="0"/>
                  <a:cs typeface="SF UI Display" charset="0"/>
                </a:rPr>
                <a:t>Courses</a:t>
              </a:r>
              <a:endParaRPr lang="en-US" dirty="0">
                <a:latin typeface="SF UI Display" charset="0"/>
                <a:ea typeface="SF UI Display" charset="0"/>
                <a:cs typeface="SF UI Display" charset="0"/>
              </a:endParaRPr>
            </a:p>
          </p:txBody>
        </p:sp>
        <p:sp>
          <p:nvSpPr>
            <p:cNvPr id="7" name="Rounded Rectangle 6"/>
            <p:cNvSpPr/>
            <p:nvPr/>
          </p:nvSpPr>
          <p:spPr>
            <a:xfrm>
              <a:off x="2626058" y="3501422"/>
              <a:ext cx="1892968" cy="802105"/>
            </a:xfrm>
            <a:prstGeom prst="round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F UI Display" charset="0"/>
                  <a:ea typeface="SF UI Display" charset="0"/>
                  <a:cs typeface="SF UI Display" charset="0"/>
                </a:rPr>
                <a:t>Login</a:t>
              </a:r>
              <a:endParaRPr lang="en-US" dirty="0">
                <a:latin typeface="SF UI Display" charset="0"/>
                <a:ea typeface="SF UI Display" charset="0"/>
                <a:cs typeface="SF UI Display" charset="0"/>
              </a:endParaRPr>
            </a:p>
          </p:txBody>
        </p:sp>
        <p:sp>
          <p:nvSpPr>
            <p:cNvPr id="12" name="Rounded Rectangle 11"/>
            <p:cNvSpPr/>
            <p:nvPr/>
          </p:nvSpPr>
          <p:spPr>
            <a:xfrm>
              <a:off x="838200" y="4630735"/>
              <a:ext cx="1201484" cy="509104"/>
            </a:xfrm>
            <a:prstGeom prst="roundRect">
              <a:avLst>
                <a:gd name="adj" fmla="val 50000"/>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F UI Display" charset="0"/>
                  <a:ea typeface="SF UI Display" charset="0"/>
                  <a:cs typeface="SF UI Display" charset="0"/>
                </a:rPr>
                <a:t>Course</a:t>
              </a:r>
              <a:endParaRPr lang="en-US" dirty="0">
                <a:latin typeface="SF UI Display" charset="0"/>
                <a:ea typeface="SF UI Display" charset="0"/>
                <a:cs typeface="SF UI Display" charset="0"/>
              </a:endParaRPr>
            </a:p>
          </p:txBody>
        </p:sp>
        <p:sp>
          <p:nvSpPr>
            <p:cNvPr id="34" name="Rounded Rectangle 33"/>
            <p:cNvSpPr/>
            <p:nvPr/>
          </p:nvSpPr>
          <p:spPr>
            <a:xfrm>
              <a:off x="4823827" y="3501422"/>
              <a:ext cx="1892968" cy="802105"/>
            </a:xfrm>
            <a:prstGeom prst="round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F UI Display" charset="0"/>
                  <a:ea typeface="SF UI Display" charset="0"/>
                  <a:cs typeface="SF UI Display" charset="0"/>
                </a:rPr>
                <a:t>About</a:t>
              </a:r>
              <a:endParaRPr lang="en-US" dirty="0">
                <a:latin typeface="SF UI Display" charset="0"/>
                <a:ea typeface="SF UI Display" charset="0"/>
                <a:cs typeface="SF UI Display" charset="0"/>
              </a:endParaRPr>
            </a:p>
          </p:txBody>
        </p:sp>
        <p:sp>
          <p:nvSpPr>
            <p:cNvPr id="35" name="Rounded Rectangle 34"/>
            <p:cNvSpPr/>
            <p:nvPr/>
          </p:nvSpPr>
          <p:spPr>
            <a:xfrm>
              <a:off x="7021596" y="3501422"/>
              <a:ext cx="1892968" cy="802105"/>
            </a:xfrm>
            <a:prstGeom prst="round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F UI Display" charset="0"/>
                  <a:ea typeface="SF UI Display" charset="0"/>
                  <a:cs typeface="SF UI Display" charset="0"/>
                </a:rPr>
                <a:t>Contact</a:t>
              </a:r>
              <a:endParaRPr lang="en-US" dirty="0">
                <a:latin typeface="SF UI Display" charset="0"/>
                <a:ea typeface="SF UI Display" charset="0"/>
                <a:cs typeface="SF UI Display" charset="0"/>
              </a:endParaRPr>
            </a:p>
          </p:txBody>
        </p:sp>
        <p:sp>
          <p:nvSpPr>
            <p:cNvPr id="36" name="Rounded Rectangle 35"/>
            <p:cNvSpPr/>
            <p:nvPr/>
          </p:nvSpPr>
          <p:spPr>
            <a:xfrm>
              <a:off x="9219365" y="3489939"/>
              <a:ext cx="1892968" cy="802105"/>
            </a:xfrm>
            <a:prstGeom prst="round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SF UI Display" charset="0"/>
                  <a:ea typeface="SF UI Display" charset="0"/>
                  <a:cs typeface="SF UI Display" charset="0"/>
                </a:rPr>
                <a:t>Faq</a:t>
              </a:r>
              <a:endParaRPr lang="en-US" dirty="0">
                <a:latin typeface="SF UI Display" charset="0"/>
                <a:ea typeface="SF UI Display" charset="0"/>
                <a:cs typeface="SF UI Display" charset="0"/>
              </a:endParaRPr>
            </a:p>
          </p:txBody>
        </p:sp>
      </p:grpSp>
      <p:cxnSp>
        <p:nvCxnSpPr>
          <p:cNvPr id="24" name="Elbow Connector 23"/>
          <p:cNvCxnSpPr>
            <a:stCxn id="5" idx="2"/>
            <a:endCxn id="6" idx="0"/>
          </p:cNvCxnSpPr>
          <p:nvPr/>
        </p:nvCxnSpPr>
        <p:spPr>
          <a:xfrm rot="5400000">
            <a:off x="2124821" y="3024625"/>
            <a:ext cx="383353" cy="1063625"/>
          </a:xfrm>
          <a:prstGeom prst="bentConnector3">
            <a:avLst>
              <a:gd name="adj1" fmla="val 50000"/>
            </a:avLst>
          </a:prstGeom>
          <a:ln w="25400">
            <a:solidFill>
              <a:srgbClr val="69B558"/>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5" idx="2"/>
            <a:endCxn id="7" idx="0"/>
          </p:cNvCxnSpPr>
          <p:nvPr/>
        </p:nvCxnSpPr>
        <p:spPr>
          <a:xfrm rot="16200000" flipH="1">
            <a:off x="3191620" y="3021449"/>
            <a:ext cx="383353" cy="1069975"/>
          </a:xfrm>
          <a:prstGeom prst="bentConnector3">
            <a:avLst/>
          </a:prstGeom>
          <a:ln w="25400">
            <a:solidFill>
              <a:srgbClr val="69B558"/>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2"/>
            <a:endCxn id="12" idx="0"/>
          </p:cNvCxnSpPr>
          <p:nvPr/>
        </p:nvCxnSpPr>
        <p:spPr>
          <a:xfrm>
            <a:off x="1784684" y="4550219"/>
            <a:ext cx="0" cy="327208"/>
          </a:xfrm>
          <a:prstGeom prst="straightConnector1">
            <a:avLst/>
          </a:prstGeom>
          <a:ln w="25400">
            <a:solidFill>
              <a:srgbClr val="69B558"/>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 idx="3"/>
            <a:endCxn id="34" idx="0"/>
          </p:cNvCxnSpPr>
          <p:nvPr/>
        </p:nvCxnSpPr>
        <p:spPr>
          <a:xfrm>
            <a:off x="3794793" y="2963709"/>
            <a:ext cx="2321260" cy="784405"/>
          </a:xfrm>
          <a:prstGeom prst="bentConnector2">
            <a:avLst/>
          </a:prstGeom>
          <a:ln w="25400">
            <a:solidFill>
              <a:srgbClr val="69B558"/>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 idx="3"/>
            <a:endCxn id="35" idx="0"/>
          </p:cNvCxnSpPr>
          <p:nvPr/>
        </p:nvCxnSpPr>
        <p:spPr>
          <a:xfrm>
            <a:off x="3794793" y="2963709"/>
            <a:ext cx="4519029" cy="784405"/>
          </a:xfrm>
          <a:prstGeom prst="bentConnector2">
            <a:avLst/>
          </a:prstGeom>
          <a:ln w="25400">
            <a:solidFill>
              <a:srgbClr val="69B558"/>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5" idx="3"/>
            <a:endCxn id="36" idx="0"/>
          </p:cNvCxnSpPr>
          <p:nvPr/>
        </p:nvCxnSpPr>
        <p:spPr>
          <a:xfrm>
            <a:off x="3794793" y="2963709"/>
            <a:ext cx="6716798" cy="772922"/>
          </a:xfrm>
          <a:prstGeom prst="bentConnector2">
            <a:avLst/>
          </a:prstGeom>
          <a:ln w="25400">
            <a:solidFill>
              <a:srgbClr val="69B558"/>
            </a:solidFill>
            <a:tailEnd type="triangle"/>
          </a:ln>
        </p:spPr>
        <p:style>
          <a:lnRef idx="1">
            <a:schemeClr val="accent1"/>
          </a:lnRef>
          <a:fillRef idx="0">
            <a:schemeClr val="accent1"/>
          </a:fillRef>
          <a:effectRef idx="0">
            <a:schemeClr val="accent1"/>
          </a:effectRef>
          <a:fontRef idx="minor">
            <a:schemeClr val="tx1"/>
          </a:fontRef>
        </p:style>
      </p:cxnSp>
      <p:sp>
        <p:nvSpPr>
          <p:cNvPr id="46" name="Title 1"/>
          <p:cNvSpPr txBox="1">
            <a:spLocks/>
          </p:cNvSpPr>
          <p:nvPr/>
        </p:nvSpPr>
        <p:spPr>
          <a:xfrm>
            <a:off x="1465736" y="318188"/>
            <a:ext cx="9300633" cy="1092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rgbClr val="3C3C3C"/>
                </a:solidFill>
                <a:latin typeface="SF UI Display" charset="0"/>
                <a:ea typeface="SF UI Display" charset="0"/>
                <a:cs typeface="SF UI Display" charset="0"/>
              </a:rPr>
              <a:t>Structure</a:t>
            </a:r>
            <a:r>
              <a:rPr lang="en-US" sz="4000" dirty="0" smtClean="0">
                <a:solidFill>
                  <a:srgbClr val="3C3C3C"/>
                </a:solidFill>
                <a:latin typeface="SF UI Display" charset="0"/>
                <a:ea typeface="SF UI Display" charset="0"/>
                <a:cs typeface="SF UI Display" charset="0"/>
              </a:rPr>
              <a:t> and </a:t>
            </a:r>
            <a:r>
              <a:rPr lang="en-US" sz="4000" b="1" dirty="0" smtClean="0">
                <a:solidFill>
                  <a:srgbClr val="3C3C3C"/>
                </a:solidFill>
                <a:latin typeface="SF UI Display" charset="0"/>
                <a:ea typeface="SF UI Display" charset="0"/>
                <a:cs typeface="SF UI Display" charset="0"/>
              </a:rPr>
              <a:t>Organization</a:t>
            </a:r>
            <a:endParaRPr lang="en-US" sz="4000" b="1" dirty="0">
              <a:solidFill>
                <a:srgbClr val="3C3C3C"/>
              </a:solidFill>
              <a:latin typeface="SF UI Display" charset="0"/>
              <a:ea typeface="SF UI Display" charset="0"/>
              <a:cs typeface="SF UI Display" charset="0"/>
            </a:endParaRPr>
          </a:p>
        </p:txBody>
      </p:sp>
    </p:spTree>
    <p:extLst>
      <p:ext uri="{BB962C8B-B14F-4D97-AF65-F5344CB8AC3E}">
        <p14:creationId xmlns:p14="http://schemas.microsoft.com/office/powerpoint/2010/main" val="1190753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467915" y="886517"/>
            <a:ext cx="9256169" cy="5084966"/>
            <a:chOff x="1700694" y="2556105"/>
            <a:chExt cx="9256169" cy="5084966"/>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971" y="6206554"/>
              <a:ext cx="1070308" cy="107030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694" y="2556105"/>
              <a:ext cx="1070308" cy="107030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694" y="3690185"/>
              <a:ext cx="1070308" cy="107030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694" y="4824265"/>
              <a:ext cx="1070308" cy="107030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150" y="2556105"/>
              <a:ext cx="1070308" cy="107030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150" y="3690185"/>
              <a:ext cx="1070308" cy="1070308"/>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150" y="4824265"/>
              <a:ext cx="1070308" cy="1070308"/>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150" y="6211215"/>
              <a:ext cx="1070308" cy="1070308"/>
            </a:xfrm>
            <a:prstGeom prst="rect">
              <a:avLst/>
            </a:prstGeom>
          </p:spPr>
        </p:pic>
        <p:sp>
          <p:nvSpPr>
            <p:cNvPr id="16" name="TextBox 15"/>
            <p:cNvSpPr txBox="1"/>
            <p:nvPr/>
          </p:nvSpPr>
          <p:spPr>
            <a:xfrm>
              <a:off x="2843277" y="6585776"/>
              <a:ext cx="914033" cy="369332"/>
            </a:xfrm>
            <a:prstGeom prst="rect">
              <a:avLst/>
            </a:prstGeom>
            <a:noFill/>
          </p:spPr>
          <p:txBody>
            <a:bodyPr wrap="none" rtlCol="0">
              <a:spAutoFit/>
            </a:bodyPr>
            <a:lstStyle/>
            <a:p>
              <a:r>
                <a:rPr lang="en-US" dirty="0" smtClean="0">
                  <a:latin typeface="SF UI Display Medium" charset="0"/>
                  <a:ea typeface="SF UI Display Medium" charset="0"/>
                  <a:cs typeface="SF UI Display Medium" charset="0"/>
                </a:rPr>
                <a:t>assets </a:t>
              </a:r>
              <a:endParaRPr lang="en-US" dirty="0">
                <a:latin typeface="SF UI Display Medium" charset="0"/>
                <a:ea typeface="SF UI Display Medium" charset="0"/>
                <a:cs typeface="SF UI Display Medium" charset="0"/>
              </a:endParaRPr>
            </a:p>
          </p:txBody>
        </p:sp>
        <p:sp>
          <p:nvSpPr>
            <p:cNvPr id="17" name="TextBox 16"/>
            <p:cNvSpPr txBox="1"/>
            <p:nvPr/>
          </p:nvSpPr>
          <p:spPr>
            <a:xfrm>
              <a:off x="2771001" y="2957825"/>
              <a:ext cx="1257075" cy="369332"/>
            </a:xfrm>
            <a:prstGeom prst="rect">
              <a:avLst/>
            </a:prstGeom>
            <a:noFill/>
          </p:spPr>
          <p:txBody>
            <a:bodyPr wrap="none" rtlCol="0">
              <a:spAutoFit/>
            </a:bodyPr>
            <a:lstStyle/>
            <a:p>
              <a:r>
                <a:rPr lang="en-US" dirty="0" err="1">
                  <a:latin typeface="SF UI Display Medium" charset="0"/>
                  <a:ea typeface="SF UI Display Medium" charset="0"/>
                  <a:cs typeface="SF UI Display Medium" charset="0"/>
                </a:rPr>
                <a:t>i</a:t>
              </a:r>
              <a:r>
                <a:rPr lang="en-US" dirty="0" err="1" smtClean="0">
                  <a:latin typeface="SF UI Display Medium" charset="0"/>
                  <a:ea typeface="SF UI Display Medium" charset="0"/>
                  <a:cs typeface="SF UI Display Medium" charset="0"/>
                </a:rPr>
                <a:t>ndex.html</a:t>
              </a:r>
              <a:endParaRPr lang="en-US" dirty="0">
                <a:latin typeface="SF UI Display Medium" charset="0"/>
                <a:ea typeface="SF UI Display Medium" charset="0"/>
                <a:cs typeface="SF UI Display Medium" charset="0"/>
              </a:endParaRPr>
            </a:p>
          </p:txBody>
        </p:sp>
        <p:sp>
          <p:nvSpPr>
            <p:cNvPr id="18" name="TextBox 17"/>
            <p:cNvSpPr txBox="1"/>
            <p:nvPr/>
          </p:nvSpPr>
          <p:spPr>
            <a:xfrm>
              <a:off x="2771001" y="4040673"/>
              <a:ext cx="1713931" cy="369332"/>
            </a:xfrm>
            <a:prstGeom prst="rect">
              <a:avLst/>
            </a:prstGeom>
            <a:noFill/>
          </p:spPr>
          <p:txBody>
            <a:bodyPr wrap="none" rtlCol="0">
              <a:spAutoFit/>
            </a:bodyPr>
            <a:lstStyle/>
            <a:p>
              <a:r>
                <a:rPr lang="en-US" dirty="0" err="1" smtClean="0">
                  <a:latin typeface="SF UI Display Medium" charset="0"/>
                  <a:ea typeface="SF UI Display Medium" charset="0"/>
                  <a:cs typeface="SF UI Display Medium" charset="0"/>
                </a:rPr>
                <a:t>courseLib.html</a:t>
              </a:r>
              <a:endParaRPr lang="en-US" dirty="0">
                <a:latin typeface="SF UI Display Medium" charset="0"/>
                <a:ea typeface="SF UI Display Medium" charset="0"/>
                <a:cs typeface="SF UI Display Medium" charset="0"/>
              </a:endParaRPr>
            </a:p>
          </p:txBody>
        </p:sp>
        <p:sp>
          <p:nvSpPr>
            <p:cNvPr id="19" name="TextBox 18"/>
            <p:cNvSpPr txBox="1"/>
            <p:nvPr/>
          </p:nvSpPr>
          <p:spPr>
            <a:xfrm>
              <a:off x="2771000" y="5174753"/>
              <a:ext cx="1398140" cy="369332"/>
            </a:xfrm>
            <a:prstGeom prst="rect">
              <a:avLst/>
            </a:prstGeom>
            <a:noFill/>
          </p:spPr>
          <p:txBody>
            <a:bodyPr wrap="none" rtlCol="0">
              <a:spAutoFit/>
            </a:bodyPr>
            <a:lstStyle/>
            <a:p>
              <a:r>
                <a:rPr lang="en-US" dirty="0" err="1">
                  <a:latin typeface="SF UI Display Medium" charset="0"/>
                  <a:ea typeface="SF UI Display Medium" charset="0"/>
                  <a:cs typeface="SF UI Display Medium" charset="0"/>
                </a:rPr>
                <a:t>c</a:t>
              </a:r>
              <a:r>
                <a:rPr lang="en-US" dirty="0" err="1" smtClean="0">
                  <a:latin typeface="SF UI Display Medium" charset="0"/>
                  <a:ea typeface="SF UI Display Medium" charset="0"/>
                  <a:cs typeface="SF UI Display Medium" charset="0"/>
                </a:rPr>
                <a:t>ourse.html</a:t>
              </a:r>
              <a:endParaRPr lang="en-US" dirty="0">
                <a:latin typeface="SF UI Display Medium" charset="0"/>
                <a:ea typeface="SF UI Display Medium" charset="0"/>
                <a:cs typeface="SF UI Display Medium" charset="0"/>
              </a:endParaRPr>
            </a:p>
          </p:txBody>
        </p:sp>
        <p:sp>
          <p:nvSpPr>
            <p:cNvPr id="20" name="TextBox 19"/>
            <p:cNvSpPr txBox="1"/>
            <p:nvPr/>
          </p:nvSpPr>
          <p:spPr>
            <a:xfrm>
              <a:off x="8652458" y="6561703"/>
              <a:ext cx="538930" cy="369332"/>
            </a:xfrm>
            <a:prstGeom prst="rect">
              <a:avLst/>
            </a:prstGeom>
            <a:noFill/>
          </p:spPr>
          <p:txBody>
            <a:bodyPr wrap="none" rtlCol="0">
              <a:spAutoFit/>
            </a:bodyPr>
            <a:lstStyle/>
            <a:p>
              <a:r>
                <a:rPr lang="en-US" dirty="0" err="1" smtClean="0">
                  <a:latin typeface="SF UI Display Medium" charset="0"/>
                  <a:ea typeface="SF UI Display Medium" charset="0"/>
                  <a:cs typeface="SF UI Display Medium" charset="0"/>
                </a:rPr>
                <a:t>css</a:t>
              </a:r>
              <a:endParaRPr lang="en-US" dirty="0">
                <a:latin typeface="SF UI Display Medium" charset="0"/>
                <a:ea typeface="SF UI Display Medium" charset="0"/>
                <a:cs typeface="SF UI Display Medium" charset="0"/>
              </a:endParaRPr>
            </a:p>
          </p:txBody>
        </p:sp>
        <p:sp>
          <p:nvSpPr>
            <p:cNvPr id="21" name="TextBox 20"/>
            <p:cNvSpPr txBox="1"/>
            <p:nvPr/>
          </p:nvSpPr>
          <p:spPr>
            <a:xfrm>
              <a:off x="8652459" y="2924642"/>
              <a:ext cx="1265090" cy="369332"/>
            </a:xfrm>
            <a:prstGeom prst="rect">
              <a:avLst/>
            </a:prstGeom>
            <a:noFill/>
          </p:spPr>
          <p:txBody>
            <a:bodyPr wrap="none" rtlCol="0">
              <a:spAutoFit/>
            </a:bodyPr>
            <a:lstStyle/>
            <a:p>
              <a:r>
                <a:rPr lang="en-US" dirty="0" err="1" smtClean="0">
                  <a:latin typeface="SF UI Display Medium" charset="0"/>
                  <a:ea typeface="SF UI Display Medium" charset="0"/>
                  <a:cs typeface="SF UI Display Medium" charset="0"/>
                </a:rPr>
                <a:t>about.html</a:t>
              </a:r>
              <a:endParaRPr lang="en-US" dirty="0">
                <a:latin typeface="SF UI Display Medium" charset="0"/>
                <a:ea typeface="SF UI Display Medium" charset="0"/>
                <a:cs typeface="SF UI Display Medium" charset="0"/>
              </a:endParaRPr>
            </a:p>
          </p:txBody>
        </p:sp>
        <p:sp>
          <p:nvSpPr>
            <p:cNvPr id="22" name="TextBox 21"/>
            <p:cNvSpPr txBox="1"/>
            <p:nvPr/>
          </p:nvSpPr>
          <p:spPr>
            <a:xfrm>
              <a:off x="8652459" y="4007490"/>
              <a:ext cx="1473480" cy="369332"/>
            </a:xfrm>
            <a:prstGeom prst="rect">
              <a:avLst/>
            </a:prstGeom>
            <a:noFill/>
          </p:spPr>
          <p:txBody>
            <a:bodyPr wrap="none" rtlCol="0">
              <a:spAutoFit/>
            </a:bodyPr>
            <a:lstStyle/>
            <a:p>
              <a:r>
                <a:rPr lang="en-US" dirty="0" err="1" smtClean="0">
                  <a:latin typeface="SF UI Display Medium" charset="0"/>
                  <a:ea typeface="SF UI Display Medium" charset="0"/>
                  <a:cs typeface="SF UI Display Medium" charset="0"/>
                </a:rPr>
                <a:t>contact.html</a:t>
              </a:r>
              <a:endParaRPr lang="en-US" dirty="0">
                <a:latin typeface="SF UI Display Medium" charset="0"/>
                <a:ea typeface="SF UI Display Medium" charset="0"/>
                <a:cs typeface="SF UI Display Medium" charset="0"/>
              </a:endParaRPr>
            </a:p>
          </p:txBody>
        </p:sp>
        <p:sp>
          <p:nvSpPr>
            <p:cNvPr id="23" name="TextBox 22"/>
            <p:cNvSpPr txBox="1"/>
            <p:nvPr/>
          </p:nvSpPr>
          <p:spPr>
            <a:xfrm>
              <a:off x="8652458" y="5141570"/>
              <a:ext cx="1026243" cy="369332"/>
            </a:xfrm>
            <a:prstGeom prst="rect">
              <a:avLst/>
            </a:prstGeom>
            <a:noFill/>
          </p:spPr>
          <p:txBody>
            <a:bodyPr wrap="none" rtlCol="0">
              <a:spAutoFit/>
            </a:bodyPr>
            <a:lstStyle/>
            <a:p>
              <a:r>
                <a:rPr lang="en-US" smtClean="0">
                  <a:latin typeface="SF UI Display Medium" charset="0"/>
                  <a:ea typeface="SF UI Display Medium" charset="0"/>
                  <a:cs typeface="SF UI Display Medium" charset="0"/>
                </a:rPr>
                <a:t>faq.html</a:t>
              </a:r>
              <a:endParaRPr lang="en-US" dirty="0">
                <a:latin typeface="SF UI Display Medium" charset="0"/>
                <a:ea typeface="SF UI Display Medium" charset="0"/>
                <a:cs typeface="SF UI Display Medium" charset="0"/>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7593" y="7160751"/>
              <a:ext cx="435698" cy="435698"/>
            </a:xfrm>
            <a:prstGeom prst="rect">
              <a:avLst/>
            </a:prstGeom>
          </p:spPr>
        </p:pic>
        <p:sp>
          <p:nvSpPr>
            <p:cNvPr id="25" name="TextBox 24"/>
            <p:cNvSpPr txBox="1"/>
            <p:nvPr/>
          </p:nvSpPr>
          <p:spPr>
            <a:xfrm>
              <a:off x="9543510" y="7193934"/>
              <a:ext cx="1413353" cy="369332"/>
            </a:xfrm>
            <a:prstGeom prst="rect">
              <a:avLst/>
            </a:prstGeom>
            <a:noFill/>
          </p:spPr>
          <p:txBody>
            <a:bodyPr wrap="square" rtlCol="0">
              <a:spAutoFit/>
            </a:bodyPr>
            <a:lstStyle/>
            <a:p>
              <a:r>
                <a:rPr lang="en-US" dirty="0" err="1" smtClean="0">
                  <a:latin typeface="SF UI Display Light" charset="0"/>
                  <a:ea typeface="SF UI Display Light" charset="0"/>
                  <a:cs typeface="SF UI Display Light" charset="0"/>
                </a:rPr>
                <a:t>style.css</a:t>
              </a:r>
              <a:endParaRPr lang="en-US" dirty="0">
                <a:latin typeface="SF UI Display Light" charset="0"/>
                <a:ea typeface="SF UI Display Light" charset="0"/>
                <a:cs typeface="SF UI Display Light" charset="0"/>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198" y="7201871"/>
              <a:ext cx="439200" cy="439200"/>
            </a:xfrm>
            <a:prstGeom prst="rect">
              <a:avLst/>
            </a:prstGeom>
          </p:spPr>
        </p:pic>
        <p:sp>
          <p:nvSpPr>
            <p:cNvPr id="28" name="TextBox 27"/>
            <p:cNvSpPr txBox="1"/>
            <p:nvPr/>
          </p:nvSpPr>
          <p:spPr>
            <a:xfrm>
              <a:off x="3757310" y="7223791"/>
              <a:ext cx="1648208" cy="369332"/>
            </a:xfrm>
            <a:prstGeom prst="rect">
              <a:avLst/>
            </a:prstGeom>
            <a:noFill/>
          </p:spPr>
          <p:txBody>
            <a:bodyPr wrap="none" rtlCol="0">
              <a:spAutoFit/>
            </a:bodyPr>
            <a:lstStyle/>
            <a:p>
              <a:r>
                <a:rPr lang="en-US" dirty="0">
                  <a:latin typeface="SF UI Display Light" charset="0"/>
                  <a:ea typeface="SF UI Display Light" charset="0"/>
                  <a:cs typeface="SF UI Display Light" charset="0"/>
                </a:rPr>
                <a:t>i</a:t>
              </a:r>
              <a:r>
                <a:rPr lang="en-US" dirty="0" smtClean="0">
                  <a:latin typeface="SF UI Display Light" charset="0"/>
                  <a:ea typeface="SF UI Display Light" charset="0"/>
                  <a:cs typeface="SF UI Display Light" charset="0"/>
                </a:rPr>
                <a:t>mages &amp; icons</a:t>
              </a:r>
              <a:endParaRPr lang="en-US" dirty="0">
                <a:latin typeface="SF UI Display Light" charset="0"/>
                <a:ea typeface="SF UI Display Light" charset="0"/>
                <a:cs typeface="SF UI Display Light" charset="0"/>
              </a:endParaRPr>
            </a:p>
          </p:txBody>
        </p:sp>
      </p:grpSp>
    </p:spTree>
    <p:extLst>
      <p:ext uri="{BB962C8B-B14F-4D97-AF65-F5344CB8AC3E}">
        <p14:creationId xmlns:p14="http://schemas.microsoft.com/office/powerpoint/2010/main" val="1938638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489</Words>
  <Application>Microsoft Macintosh PowerPoint</Application>
  <PresentationFormat>Widescreen</PresentationFormat>
  <Paragraphs>99</Paragraphs>
  <Slides>17</Slides>
  <Notes>9</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Calibri</vt:lpstr>
      <vt:lpstr>Calibri Light</vt:lpstr>
      <vt:lpstr>Helvetica Neue</vt:lpstr>
      <vt:lpstr>Helvetica Neue Medium</vt:lpstr>
      <vt:lpstr>Mangal</vt:lpstr>
      <vt:lpstr>SF UI Display</vt:lpstr>
      <vt:lpstr>SF UI Display Light</vt:lpstr>
      <vt:lpstr>SF UI Display Medium</vt:lpstr>
      <vt:lpstr>SF UI Display Semibold</vt:lpstr>
      <vt:lpstr>SF UI Text</vt:lpstr>
      <vt:lpstr>SF UI Text Semibold</vt:lpstr>
      <vt:lpstr>Arial</vt:lpstr>
      <vt:lpstr>Office Theme</vt:lpstr>
      <vt:lpstr>int elligence;</vt:lpstr>
      <vt:lpstr>Deliverables</vt:lpstr>
      <vt:lpstr>Brief</vt:lpstr>
      <vt:lpstr>an educational start-up to teach individuals how to program in a variety of languages.</vt:lpstr>
      <vt:lpstr>PowerPoint Presentation</vt:lpstr>
      <vt:lpstr>PowerPoint Presentation</vt:lpstr>
      <vt:lpstr>Functionality</vt:lpstr>
      <vt:lpstr>PowerPoint Presentation</vt:lpstr>
      <vt:lpstr>PowerPoint Presentation</vt:lpstr>
      <vt:lpstr>PowerPoint Presentation</vt:lpstr>
      <vt:lpstr>PowerPoint Presentation</vt:lpstr>
      <vt:lpstr>Usability Evaluation</vt:lpstr>
      <vt:lpstr>Other cool features</vt:lpstr>
      <vt:lpstr>Why we think it’ll be successful / Conclusion</vt:lpstr>
      <vt:lpstr>Demonstration</vt:lpstr>
      <vt:lpstr>Test Case 1</vt:lpstr>
      <vt:lpstr>Test Case 2</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elligence;</dc:title>
  <dc:creator>Vincey Au</dc:creator>
  <cp:lastModifiedBy>Mark Geoffrey Brown</cp:lastModifiedBy>
  <cp:revision>20</cp:revision>
  <dcterms:created xsi:type="dcterms:W3CDTF">2017-11-28T22:36:39Z</dcterms:created>
  <dcterms:modified xsi:type="dcterms:W3CDTF">2017-12-12T13:39:04Z</dcterms:modified>
</cp:coreProperties>
</file>