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6"/>
  </p:notesMasterIdLst>
  <p:sldIdLst>
    <p:sldId id="315" r:id="rId4"/>
    <p:sldId id="31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CDEA"/>
    <a:srgbClr val="FF8569"/>
    <a:srgbClr val="7A7E85"/>
    <a:srgbClr val="272D36"/>
    <a:srgbClr val="272E36"/>
    <a:srgbClr val="F9AB0C"/>
    <a:srgbClr val="F2583A"/>
    <a:srgbClr val="4F6A79"/>
    <a:srgbClr val="F0EEEF"/>
    <a:srgbClr val="292F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6433" autoAdjust="0"/>
  </p:normalViewPr>
  <p:slideViewPr>
    <p:cSldViewPr snapToGrid="0" showGuides="1">
      <p:cViewPr>
        <p:scale>
          <a:sx n="100" d="100"/>
          <a:sy n="100" d="100"/>
        </p:scale>
        <p:origin x="426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331"/>
            <a:ext cx="78867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331"/>
            <a:ext cx="7886700" cy="739056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305910"/>
            <a:ext cx="9144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</p:spTree>
    <p:extLst>
      <p:ext uri="{BB962C8B-B14F-4D97-AF65-F5344CB8AC3E}">
        <p14:creationId xmlns:p14="http://schemas.microsoft.com/office/powerpoint/2010/main" val="2832292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3906369" y="2633133"/>
            <a:ext cx="133126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/>
              </a:rPr>
              <a:t>Designed</a:t>
            </a:r>
            <a:r>
              <a:rPr lang="en-US" baseline="0" dirty="0">
                <a:solidFill>
                  <a:schemeClr val="bg1"/>
                </a:solidFill>
                <a:effectLst/>
              </a:rPr>
              <a:t> by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3152955"/>
            <a:ext cx="9144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048933" y="3071723"/>
            <a:ext cx="5046133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3197303" y="6121399"/>
            <a:ext cx="274940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rgbClr val="A5CD00"/>
                </a:solidFill>
              </a:rPr>
              <a:t>T</a:t>
            </a:r>
            <a:r>
              <a:rPr lang="en-US" baseline="0" dirty="0">
                <a:solidFill>
                  <a:srgbClr val="A5CD00"/>
                </a:solidFill>
              </a:rPr>
              <a:t>he free PowerPoint library</a:t>
            </a:r>
            <a:endParaRPr lang="en-US" dirty="0">
              <a:solidFill>
                <a:srgbClr val="A5C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6332"/>
            <a:ext cx="78867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9200"/>
            <a:ext cx="78867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0"/>
            <a:ext cx="9144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23" name="Freeform 22"/>
          <p:cNvSpPr/>
          <p:nvPr userDrawn="1"/>
        </p:nvSpPr>
        <p:spPr>
          <a:xfrm rot="5400000">
            <a:off x="91178" y="11643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88899" y="6959601"/>
            <a:ext cx="16257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654908" y="-73804"/>
            <a:ext cx="1569183" cy="612144"/>
            <a:chOff x="-2096383" y="21447"/>
            <a:chExt cx="1569183" cy="612144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6332"/>
            <a:ext cx="78867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9200"/>
            <a:ext cx="78867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0"/>
            <a:ext cx="9144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23" name="Freeform 22"/>
          <p:cNvSpPr/>
          <p:nvPr userDrawn="1"/>
        </p:nvSpPr>
        <p:spPr>
          <a:xfrm rot="5400000">
            <a:off x="91178" y="11643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88899" y="6959601"/>
            <a:ext cx="16257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654908" y="-73804"/>
            <a:ext cx="1569183" cy="612144"/>
            <a:chOff x="-2096383" y="21447"/>
            <a:chExt cx="1569183" cy="612144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331"/>
            <a:ext cx="6633897" cy="63057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Simple Timeline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594231" y="1305669"/>
            <a:ext cx="6703727" cy="969121"/>
            <a:chOff x="594232" y="1629725"/>
            <a:chExt cx="7969717" cy="1135845"/>
          </a:xfrm>
        </p:grpSpPr>
        <p:grpSp>
          <p:nvGrpSpPr>
            <p:cNvPr id="54" name="Group 53"/>
            <p:cNvGrpSpPr/>
            <p:nvPr/>
          </p:nvGrpSpPr>
          <p:grpSpPr>
            <a:xfrm>
              <a:off x="594232" y="1629725"/>
              <a:ext cx="1503823" cy="1135845"/>
              <a:chOff x="2015078" y="4111351"/>
              <a:chExt cx="1503823" cy="1135845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015080" y="4323866"/>
                <a:ext cx="1503821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Lorem ipsum dolor sit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amet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cras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Amet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nam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in.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Rutrum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integer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ullamcorper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dictumst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bibendum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Sit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esrti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etiam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nec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hac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eros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015078" y="4111351"/>
                <a:ext cx="135966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Lorem ipsum 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2752288" y="1629725"/>
              <a:ext cx="1503823" cy="1135845"/>
              <a:chOff x="2015078" y="4111351"/>
              <a:chExt cx="1503823" cy="1135845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2015080" y="4323866"/>
                <a:ext cx="1503821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Lorem ipsum dolor sit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amet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cras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Amet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nam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in.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Rutrum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integer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ullamcorper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dictumst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bibendum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Sit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esrti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etiam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nec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hac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eros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2015078" y="4111351"/>
                <a:ext cx="135966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Lorem ipsum </a:t>
                </a: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4902488" y="1629725"/>
              <a:ext cx="1503823" cy="1135845"/>
              <a:chOff x="2015078" y="4111351"/>
              <a:chExt cx="1503823" cy="1135845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2015080" y="4323866"/>
                <a:ext cx="1503821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Lorem ipsum dolor sit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amet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cras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Amet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nam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in.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Rutrum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integer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ullamcorper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dictumst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bibendum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Sit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esrti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etiam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nec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hac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eros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015078" y="4111351"/>
                <a:ext cx="135966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Lorem ipsum 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7060126" y="1629725"/>
              <a:ext cx="1503823" cy="1135845"/>
              <a:chOff x="2015078" y="4111351"/>
              <a:chExt cx="1503823" cy="1135845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2015080" y="4323866"/>
                <a:ext cx="1503821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Lorem ipsum dolor sit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amet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cras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Amet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nam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in.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Rutrum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integer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ullamcorper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dictumst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bibendum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Sit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esrti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etiam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nec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hac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eros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015078" y="4111351"/>
                <a:ext cx="135966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Lorem ipsum </a:t>
                </a:r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1436606" y="4100758"/>
            <a:ext cx="4888830" cy="969121"/>
            <a:chOff x="594232" y="1629725"/>
            <a:chExt cx="5812079" cy="1135845"/>
          </a:xfrm>
        </p:grpSpPr>
        <p:grpSp>
          <p:nvGrpSpPr>
            <p:cNvPr id="68" name="Group 67"/>
            <p:cNvGrpSpPr/>
            <p:nvPr/>
          </p:nvGrpSpPr>
          <p:grpSpPr>
            <a:xfrm>
              <a:off x="594232" y="1629725"/>
              <a:ext cx="1503823" cy="1135845"/>
              <a:chOff x="2015078" y="4111351"/>
              <a:chExt cx="1503823" cy="1135845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2015080" y="4323866"/>
                <a:ext cx="1503821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Lorem ipsum dolor sit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amet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cras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Amet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nam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in.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Rutrum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integer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ullamcorper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dictumst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bibendum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Sit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esrti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etiam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nec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hac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eros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015078" y="4111351"/>
                <a:ext cx="135966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Lorem ipsum </a:t>
                </a: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2752288" y="1629725"/>
              <a:ext cx="1503823" cy="1135845"/>
              <a:chOff x="2015078" y="4111351"/>
              <a:chExt cx="1503823" cy="1135845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2015080" y="4323866"/>
                <a:ext cx="1503821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Lorem ipsum dolor sit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amet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cras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Amet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nam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in.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Rutrum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integer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ullamcorper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dictumst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bibendum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Sit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esrti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etiam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nec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hac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eros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2015078" y="4111351"/>
                <a:ext cx="135966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Lorem ipsum </a:t>
                </a: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4902488" y="1629725"/>
              <a:ext cx="1503823" cy="1135845"/>
              <a:chOff x="2015078" y="4111351"/>
              <a:chExt cx="1503823" cy="1135845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2015080" y="4323866"/>
                <a:ext cx="1503821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Lorem ipsum dolor sit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amet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cras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Amet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nam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in.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Rutrum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integer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ullamcorper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dictumst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bibendum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Sit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esrti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etiam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nec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hac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eros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2015078" y="4111351"/>
                <a:ext cx="135966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Lorem ipsum </a:t>
                </a:r>
              </a:p>
            </p:txBody>
          </p:sp>
        </p:grpSp>
      </p:grpSp>
      <p:grpSp>
        <p:nvGrpSpPr>
          <p:cNvPr id="89" name="Group 88"/>
          <p:cNvGrpSpPr/>
          <p:nvPr/>
        </p:nvGrpSpPr>
        <p:grpSpPr>
          <a:xfrm>
            <a:off x="257512" y="2529080"/>
            <a:ext cx="7258263" cy="1535652"/>
            <a:chOff x="257513" y="2853126"/>
            <a:chExt cx="8628976" cy="1799840"/>
          </a:xfrm>
        </p:grpSpPr>
        <p:grpSp>
          <p:nvGrpSpPr>
            <p:cNvPr id="3" name="1 Grupo"/>
            <p:cNvGrpSpPr/>
            <p:nvPr/>
          </p:nvGrpSpPr>
          <p:grpSpPr>
            <a:xfrm>
              <a:off x="257513" y="3704665"/>
              <a:ext cx="8628976" cy="85149"/>
              <a:chOff x="467544" y="2597889"/>
              <a:chExt cx="8208861" cy="81000"/>
            </a:xfrm>
          </p:grpSpPr>
          <p:cxnSp>
            <p:nvCxnSpPr>
              <p:cNvPr id="4" name="18 Conector recto"/>
              <p:cNvCxnSpPr>
                <a:stCxn id="6" idx="6"/>
                <a:endCxn id="5" idx="2"/>
              </p:cNvCxnSpPr>
              <p:nvPr/>
            </p:nvCxnSpPr>
            <p:spPr>
              <a:xfrm>
                <a:off x="548552" y="2638389"/>
                <a:ext cx="8046843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23 Elipse"/>
              <p:cNvSpPr/>
              <p:nvPr/>
            </p:nvSpPr>
            <p:spPr>
              <a:xfrm>
                <a:off x="8595394" y="2597889"/>
                <a:ext cx="81011" cy="81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200">
                  <a:solidFill>
                    <a:schemeClr val="tx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" name="24 Elipse"/>
              <p:cNvSpPr/>
              <p:nvPr/>
            </p:nvSpPr>
            <p:spPr>
              <a:xfrm>
                <a:off x="467544" y="2597889"/>
                <a:ext cx="81011" cy="81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200">
                  <a:solidFill>
                    <a:schemeClr val="tx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2 Grupo"/>
            <p:cNvGrpSpPr/>
            <p:nvPr/>
          </p:nvGrpSpPr>
          <p:grpSpPr>
            <a:xfrm>
              <a:off x="1275809" y="2853126"/>
              <a:ext cx="141927" cy="965113"/>
              <a:chOff x="1436278" y="1787812"/>
              <a:chExt cx="135019" cy="918087"/>
            </a:xfrm>
          </p:grpSpPr>
          <p:sp>
            <p:nvSpPr>
              <p:cNvPr id="8" name="25 Elipse"/>
              <p:cNvSpPr/>
              <p:nvPr/>
            </p:nvSpPr>
            <p:spPr>
              <a:xfrm>
                <a:off x="1436278" y="2570899"/>
                <a:ext cx="135019" cy="135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" name="40 Conector recto"/>
              <p:cNvCxnSpPr/>
              <p:nvPr/>
            </p:nvCxnSpPr>
            <p:spPr>
              <a:xfrm flipV="1">
                <a:off x="1503186" y="1857792"/>
                <a:ext cx="5547" cy="713104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41 Elipse"/>
              <p:cNvSpPr/>
              <p:nvPr/>
            </p:nvSpPr>
            <p:spPr>
              <a:xfrm>
                <a:off x="1467943" y="1787812"/>
                <a:ext cx="81011" cy="81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" name="4 Grupo"/>
            <p:cNvGrpSpPr/>
            <p:nvPr/>
          </p:nvGrpSpPr>
          <p:grpSpPr>
            <a:xfrm>
              <a:off x="2350880" y="3676281"/>
              <a:ext cx="141927" cy="976685"/>
              <a:chOff x="2459025" y="2570898"/>
              <a:chExt cx="135019" cy="929095"/>
            </a:xfrm>
          </p:grpSpPr>
          <p:sp>
            <p:nvSpPr>
              <p:cNvPr id="12" name="26 Elipse"/>
              <p:cNvSpPr/>
              <p:nvPr/>
            </p:nvSpPr>
            <p:spPr>
              <a:xfrm>
                <a:off x="2459025" y="2570898"/>
                <a:ext cx="135019" cy="135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42 Conector recto"/>
              <p:cNvCxnSpPr/>
              <p:nvPr/>
            </p:nvCxnSpPr>
            <p:spPr>
              <a:xfrm flipV="1">
                <a:off x="2518306" y="2705899"/>
                <a:ext cx="5547" cy="71310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48 Elipse"/>
              <p:cNvSpPr/>
              <p:nvPr/>
            </p:nvSpPr>
            <p:spPr>
              <a:xfrm>
                <a:off x="2478571" y="3418993"/>
                <a:ext cx="81011" cy="81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" name="6 Grupo"/>
            <p:cNvGrpSpPr/>
            <p:nvPr/>
          </p:nvGrpSpPr>
          <p:grpSpPr>
            <a:xfrm>
              <a:off x="3425951" y="2853126"/>
              <a:ext cx="141927" cy="965113"/>
              <a:chOff x="3481768" y="1787812"/>
              <a:chExt cx="135019" cy="918087"/>
            </a:xfrm>
          </p:grpSpPr>
          <p:sp>
            <p:nvSpPr>
              <p:cNvPr id="16" name="27 Elipse"/>
              <p:cNvSpPr/>
              <p:nvPr/>
            </p:nvSpPr>
            <p:spPr>
              <a:xfrm>
                <a:off x="3481768" y="2570899"/>
                <a:ext cx="135019" cy="135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" name="43 Conector recto"/>
              <p:cNvCxnSpPr/>
              <p:nvPr/>
            </p:nvCxnSpPr>
            <p:spPr>
              <a:xfrm flipV="1">
                <a:off x="3550652" y="1859059"/>
                <a:ext cx="5547" cy="71310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49 Elipse"/>
              <p:cNvSpPr/>
              <p:nvPr/>
            </p:nvSpPr>
            <p:spPr>
              <a:xfrm>
                <a:off x="3516475" y="1787812"/>
                <a:ext cx="81011" cy="81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" name="7 Grupo"/>
            <p:cNvGrpSpPr/>
            <p:nvPr/>
          </p:nvGrpSpPr>
          <p:grpSpPr>
            <a:xfrm>
              <a:off x="4501023" y="3676280"/>
              <a:ext cx="141927" cy="976686"/>
              <a:chOff x="4504512" y="2570897"/>
              <a:chExt cx="135019" cy="929096"/>
            </a:xfrm>
          </p:grpSpPr>
          <p:sp>
            <p:nvSpPr>
              <p:cNvPr id="20" name="36 Elipse"/>
              <p:cNvSpPr/>
              <p:nvPr/>
            </p:nvSpPr>
            <p:spPr>
              <a:xfrm>
                <a:off x="4504512" y="2570897"/>
                <a:ext cx="135019" cy="135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1" name="44 Conector recto"/>
              <p:cNvCxnSpPr/>
              <p:nvPr/>
            </p:nvCxnSpPr>
            <p:spPr>
              <a:xfrm flipV="1">
                <a:off x="4571662" y="2699129"/>
                <a:ext cx="5547" cy="71310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50 Elipse"/>
              <p:cNvSpPr/>
              <p:nvPr/>
            </p:nvSpPr>
            <p:spPr>
              <a:xfrm>
                <a:off x="4533907" y="3418993"/>
                <a:ext cx="81011" cy="81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" name="8 Grupo"/>
            <p:cNvGrpSpPr/>
            <p:nvPr/>
          </p:nvGrpSpPr>
          <p:grpSpPr>
            <a:xfrm>
              <a:off x="5576094" y="2853127"/>
              <a:ext cx="141927" cy="965112"/>
              <a:chOff x="5527256" y="1787812"/>
              <a:chExt cx="135019" cy="918086"/>
            </a:xfrm>
          </p:grpSpPr>
          <p:sp>
            <p:nvSpPr>
              <p:cNvPr id="24" name="37 Elipse"/>
              <p:cNvSpPr/>
              <p:nvPr/>
            </p:nvSpPr>
            <p:spPr>
              <a:xfrm>
                <a:off x="5527256" y="2570898"/>
                <a:ext cx="135019" cy="1350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5" name="45 Conector recto"/>
              <p:cNvCxnSpPr/>
              <p:nvPr/>
            </p:nvCxnSpPr>
            <p:spPr>
              <a:xfrm flipV="1">
                <a:off x="5596189" y="1858765"/>
                <a:ext cx="5547" cy="71310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51 Elipse"/>
              <p:cNvSpPr/>
              <p:nvPr/>
            </p:nvSpPr>
            <p:spPr>
              <a:xfrm>
                <a:off x="5562802" y="1787812"/>
                <a:ext cx="81011" cy="81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" name="9 Grupo"/>
            <p:cNvGrpSpPr/>
            <p:nvPr/>
          </p:nvGrpSpPr>
          <p:grpSpPr>
            <a:xfrm>
              <a:off x="6651167" y="3676281"/>
              <a:ext cx="141927" cy="965064"/>
              <a:chOff x="6550000" y="2570894"/>
              <a:chExt cx="135019" cy="918039"/>
            </a:xfrm>
          </p:grpSpPr>
          <p:sp>
            <p:nvSpPr>
              <p:cNvPr id="28" name="38 Elipse"/>
              <p:cNvSpPr/>
              <p:nvPr/>
            </p:nvSpPr>
            <p:spPr>
              <a:xfrm>
                <a:off x="6550000" y="2570894"/>
                <a:ext cx="135019" cy="135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9" name="46 Conector recto"/>
              <p:cNvCxnSpPr/>
              <p:nvPr/>
            </p:nvCxnSpPr>
            <p:spPr>
              <a:xfrm flipV="1">
                <a:off x="6614592" y="2699128"/>
                <a:ext cx="5547" cy="71310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52 Elipse"/>
              <p:cNvSpPr/>
              <p:nvPr/>
            </p:nvSpPr>
            <p:spPr>
              <a:xfrm>
                <a:off x="6579600" y="3407933"/>
                <a:ext cx="81011" cy="81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1" name="10 Grupo"/>
            <p:cNvGrpSpPr/>
            <p:nvPr/>
          </p:nvGrpSpPr>
          <p:grpSpPr>
            <a:xfrm>
              <a:off x="7741256" y="2853127"/>
              <a:ext cx="141927" cy="965112"/>
              <a:chOff x="7587030" y="1787812"/>
              <a:chExt cx="135019" cy="918086"/>
            </a:xfrm>
          </p:grpSpPr>
          <p:sp>
            <p:nvSpPr>
              <p:cNvPr id="32" name="39 Elipse"/>
              <p:cNvSpPr/>
              <p:nvPr/>
            </p:nvSpPr>
            <p:spPr>
              <a:xfrm>
                <a:off x="7587030" y="2570898"/>
                <a:ext cx="135019" cy="135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3" name="47 Conector recto"/>
              <p:cNvCxnSpPr/>
              <p:nvPr/>
            </p:nvCxnSpPr>
            <p:spPr>
              <a:xfrm flipV="1">
                <a:off x="7648800" y="1858765"/>
                <a:ext cx="5547" cy="71310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53 Elipse"/>
              <p:cNvSpPr/>
              <p:nvPr/>
            </p:nvSpPr>
            <p:spPr>
              <a:xfrm>
                <a:off x="7617376" y="1787812"/>
                <a:ext cx="81011" cy="81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942828" y="3604351"/>
            <a:ext cx="6077294" cy="341380"/>
            <a:chOff x="942828" y="3855471"/>
            <a:chExt cx="7224983" cy="400110"/>
          </a:xfrm>
        </p:grpSpPr>
        <p:sp>
          <p:nvSpPr>
            <p:cNvPr id="82" name="TextBox 81"/>
            <p:cNvSpPr txBox="1"/>
            <p:nvPr/>
          </p:nvSpPr>
          <p:spPr>
            <a:xfrm>
              <a:off x="942828" y="3855471"/>
              <a:ext cx="7553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1960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099377" y="3855471"/>
              <a:ext cx="7553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1980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255926" y="3855471"/>
              <a:ext cx="7553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2000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412476" y="3855471"/>
              <a:ext cx="7553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2020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2061180" y="2853539"/>
            <a:ext cx="4275033" cy="341380"/>
            <a:chOff x="2061181" y="3104659"/>
            <a:chExt cx="5082367" cy="400110"/>
          </a:xfrm>
        </p:grpSpPr>
        <p:sp>
          <p:nvSpPr>
            <p:cNvPr id="86" name="TextBox 85"/>
            <p:cNvSpPr txBox="1"/>
            <p:nvPr/>
          </p:nvSpPr>
          <p:spPr>
            <a:xfrm>
              <a:off x="2061181" y="3104659"/>
              <a:ext cx="7553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1970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224697" y="3104659"/>
              <a:ext cx="7553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1990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388213" y="3104659"/>
              <a:ext cx="7553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2010</a:t>
              </a:r>
            </a:p>
          </p:txBody>
        </p:sp>
      </p:grpSp>
      <p:sp>
        <p:nvSpPr>
          <p:cNvPr id="71" name="38 Elipse">
            <a:extLst>
              <a:ext uri="{FF2B5EF4-FFF2-40B4-BE49-F238E27FC236}">
                <a16:creationId xmlns:a16="http://schemas.microsoft.com/office/drawing/2014/main" id="{15B8C449-6395-4DDB-AF4B-DBAE98A63283}"/>
              </a:ext>
            </a:extLst>
          </p:cNvPr>
          <p:cNvSpPr/>
          <p:nvPr/>
        </p:nvSpPr>
        <p:spPr>
          <a:xfrm>
            <a:off x="7418842" y="3238094"/>
            <a:ext cx="119382" cy="12108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2" tIns="34286" rIns="68572" bIns="34286" rtlCol="0" anchor="ctr"/>
          <a:lstStyle/>
          <a:p>
            <a:pPr algn="ctr"/>
            <a:endParaRPr lang="es-MX" sz="1050">
              <a:solidFill>
                <a:schemeClr val="tx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46 Conector recto">
            <a:extLst>
              <a:ext uri="{FF2B5EF4-FFF2-40B4-BE49-F238E27FC236}">
                <a16:creationId xmlns:a16="http://schemas.microsoft.com/office/drawing/2014/main" id="{57FE5748-FBF1-4116-B9B3-731DA4181D01}"/>
              </a:ext>
            </a:extLst>
          </p:cNvPr>
          <p:cNvCxnSpPr>
            <a:cxnSpLocks/>
            <a:stCxn id="72" idx="0"/>
            <a:endCxn id="71" idx="4"/>
          </p:cNvCxnSpPr>
          <p:nvPr/>
        </p:nvCxnSpPr>
        <p:spPr>
          <a:xfrm flipH="1" flipV="1">
            <a:off x="7478533" y="3359178"/>
            <a:ext cx="2296" cy="629673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52 Elipse">
            <a:extLst>
              <a:ext uri="{FF2B5EF4-FFF2-40B4-BE49-F238E27FC236}">
                <a16:creationId xmlns:a16="http://schemas.microsoft.com/office/drawing/2014/main" id="{4559978B-007C-40F9-B147-A61DCE837BFE}"/>
              </a:ext>
            </a:extLst>
          </p:cNvPr>
          <p:cNvSpPr/>
          <p:nvPr/>
        </p:nvSpPr>
        <p:spPr>
          <a:xfrm>
            <a:off x="7445014" y="3988851"/>
            <a:ext cx="71629" cy="72651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2" tIns="34286" rIns="68572" bIns="34286" rtlCol="0" anchor="ctr"/>
          <a:lstStyle/>
          <a:p>
            <a:pPr algn="ctr"/>
            <a:endParaRPr lang="es-MX" sz="1050">
              <a:solidFill>
                <a:schemeClr val="tx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81" name="Rectangle 64">
            <a:extLst>
              <a:ext uri="{FF2B5EF4-FFF2-40B4-BE49-F238E27FC236}">
                <a16:creationId xmlns:a16="http://schemas.microsoft.com/office/drawing/2014/main" id="{D1A1AED1-77A3-4839-8C31-9C47B5A2EBC5}"/>
              </a:ext>
            </a:extLst>
          </p:cNvPr>
          <p:cNvSpPr/>
          <p:nvPr/>
        </p:nvSpPr>
        <p:spPr>
          <a:xfrm>
            <a:off x="6872302" y="4068718"/>
            <a:ext cx="1143685" cy="2626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Lorem ipsum </a:t>
            </a:r>
          </a:p>
        </p:txBody>
      </p:sp>
      <p:sp>
        <p:nvSpPr>
          <p:cNvPr id="92" name="Rectangle 63">
            <a:extLst>
              <a:ext uri="{FF2B5EF4-FFF2-40B4-BE49-F238E27FC236}">
                <a16:creationId xmlns:a16="http://schemas.microsoft.com/office/drawing/2014/main" id="{1EE5AFB0-1E30-411A-9962-F2A82165A99C}"/>
              </a:ext>
            </a:extLst>
          </p:cNvPr>
          <p:cNvSpPr/>
          <p:nvPr/>
        </p:nvSpPr>
        <p:spPr>
          <a:xfrm>
            <a:off x="6869135" y="4295306"/>
            <a:ext cx="1264939" cy="787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cras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in.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Rutrum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integer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ullamcorper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dictumst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bibendum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Sit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esrti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etiam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eros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3B1DA03A-605E-4B0C-BA14-6FB5943FC19F}"/>
              </a:ext>
            </a:extLst>
          </p:cNvPr>
          <p:cNvSpPr txBox="1"/>
          <p:nvPr/>
        </p:nvSpPr>
        <p:spPr>
          <a:xfrm>
            <a:off x="485775" y="5676900"/>
            <a:ext cx="541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 mal </a:t>
            </a:r>
            <a:r>
              <a:rPr lang="de-DE" dirty="0" err="1"/>
              <a:t>co</a:t>
            </a:r>
            <a:r>
              <a:rPr lang="de-DE" dirty="0"/>
              <a:t> </a:t>
            </a:r>
            <a:r>
              <a:rPr lang="de-DE" dirty="0" err="1"/>
              <a:t>occ</a:t>
            </a:r>
            <a:r>
              <a:rPr lang="de-DE" dirty="0"/>
              <a:t> (oder nur 2 dass </a:t>
            </a:r>
            <a:r>
              <a:rPr lang="de-DE" dirty="0" err="1"/>
              <a:t>string</a:t>
            </a:r>
            <a:r>
              <a:rPr lang="de-DE" dirty="0"/>
              <a:t> nur in </a:t>
            </a:r>
            <a:r>
              <a:rPr lang="de-DE" dirty="0" err="1"/>
              <a:t>text</a:t>
            </a:r>
            <a:r>
              <a:rPr lang="de-DE" dirty="0"/>
              <a:t> unten)</a:t>
            </a:r>
          </a:p>
          <a:p>
            <a:r>
              <a:rPr lang="de-DE" dirty="0" err="1"/>
              <a:t>Biobert</a:t>
            </a:r>
            <a:r>
              <a:rPr lang="de-DE" dirty="0"/>
              <a:t> </a:t>
            </a:r>
            <a:r>
              <a:rPr lang="de-DE" dirty="0" err="1"/>
              <a:t>freiburg</a:t>
            </a:r>
            <a:r>
              <a:rPr lang="de-DE" dirty="0"/>
              <a:t> </a:t>
            </a:r>
          </a:p>
          <a:p>
            <a:r>
              <a:rPr lang="de-DE" dirty="0"/>
              <a:t>3 mal neuronale netzte : 1 </a:t>
            </a:r>
            <a:r>
              <a:rPr lang="de-DE" dirty="0" err="1"/>
              <a:t>bert</a:t>
            </a:r>
            <a:r>
              <a:rPr lang="de-DE" dirty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4108609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ADA86AFB-C02C-4A2C-A684-C5F7DC179340}"/>
              </a:ext>
            </a:extLst>
          </p:cNvPr>
          <p:cNvSpPr txBox="1"/>
          <p:nvPr/>
        </p:nvSpPr>
        <p:spPr>
          <a:xfrm>
            <a:off x="744718" y="527901"/>
            <a:ext cx="7550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2020 Freiburg : </a:t>
            </a:r>
            <a:r>
              <a:rPr lang="en-US" sz="1200" dirty="0"/>
              <a:t>Automated recognition of functional compound-protein relationships in literature</a:t>
            </a:r>
            <a:endParaRPr lang="en-US" sz="1400" dirty="0"/>
          </a:p>
          <a:p>
            <a:pPr algn="l" fontAlgn="base"/>
            <a:r>
              <a:rPr lang="de-DE" dirty="0"/>
              <a:t>2019 </a:t>
            </a:r>
            <a:r>
              <a:rPr lang="en-US" b="1" i="0" dirty="0" err="1">
                <a:solidFill>
                  <a:srgbClr val="2A2A2A"/>
                </a:solidFill>
                <a:effectLst/>
                <a:latin typeface="Merriweather"/>
              </a:rPr>
              <a:t>BioBERT</a:t>
            </a:r>
            <a:r>
              <a:rPr lang="en-US" b="1" i="0" dirty="0">
                <a:solidFill>
                  <a:srgbClr val="2A2A2A"/>
                </a:solidFill>
                <a:effectLst/>
                <a:latin typeface="Merriweather"/>
              </a:rPr>
              <a:t>: </a:t>
            </a:r>
            <a:r>
              <a:rPr lang="en-US" sz="1200" i="0" dirty="0">
                <a:solidFill>
                  <a:srgbClr val="2A2A2A"/>
                </a:solidFill>
                <a:effectLst/>
                <a:latin typeface="Merriweather"/>
              </a:rPr>
              <a:t>a pre-trained biomedical language representation model for biomedical text mining </a:t>
            </a:r>
            <a:endParaRPr lang="en-US" i="0" dirty="0">
              <a:solidFill>
                <a:srgbClr val="2A2A2A"/>
              </a:solidFill>
              <a:effectLst/>
              <a:latin typeface="Merriweather"/>
            </a:endParaRPr>
          </a:p>
          <a:p>
            <a:r>
              <a:rPr lang="de-DE" dirty="0"/>
              <a:t>Co </a:t>
            </a:r>
            <a:r>
              <a:rPr lang="de-DE" dirty="0" err="1"/>
              <a:t>occurence</a:t>
            </a:r>
            <a:r>
              <a:rPr lang="de-DE" dirty="0"/>
              <a:t> ist am einfachsten </a:t>
            </a:r>
            <a:r>
              <a:rPr lang="de-DE" dirty="0">
                <a:sym typeface="Wingdings" panose="05000000000000000000" pitchFamily="2" charset="2"/>
              </a:rPr>
              <a:t> </a:t>
            </a:r>
            <a:r>
              <a:rPr lang="de-DE" dirty="0" err="1">
                <a:sym typeface="Wingdings" panose="05000000000000000000" pitchFamily="2" charset="2"/>
              </a:rPr>
              <a:t>paper</a:t>
            </a:r>
            <a:r>
              <a:rPr lang="de-DE" dirty="0">
                <a:sym typeface="Wingdings" panose="05000000000000000000" pitchFamily="2" charset="2"/>
              </a:rPr>
              <a:t> suchen 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B6C53CA-F060-4CDD-9B0F-29299A2FACF7}"/>
              </a:ext>
            </a:extLst>
          </p:cNvPr>
          <p:cNvSpPr txBox="1"/>
          <p:nvPr/>
        </p:nvSpPr>
        <p:spPr>
          <a:xfrm>
            <a:off x="1395167" y="2168165"/>
            <a:ext cx="7032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 </a:t>
            </a:r>
            <a:r>
              <a:rPr lang="de-DE" dirty="0" err="1"/>
              <a:t>occ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2005 </a:t>
            </a:r>
          </a:p>
          <a:p>
            <a:pPr marL="285750" indent="-285750">
              <a:buFontTx/>
              <a:buChar char="-"/>
            </a:pPr>
            <a:r>
              <a:rPr lang="de-DE" dirty="0"/>
              <a:t>Ä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32A95BB-70F7-4DAA-9A62-FF0BEC36A7B5}"/>
              </a:ext>
            </a:extLst>
          </p:cNvPr>
          <p:cNvSpPr txBox="1"/>
          <p:nvPr/>
        </p:nvSpPr>
        <p:spPr>
          <a:xfrm>
            <a:off x="886120" y="4085428"/>
            <a:ext cx="7852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NLP, neuronale netze,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</a:p>
          <a:p>
            <a:r>
              <a:rPr lang="de-DE" dirty="0"/>
              <a:t>- 2018 </a:t>
            </a:r>
            <a:r>
              <a:rPr lang="en-US" i="0" dirty="0">
                <a:solidFill>
                  <a:srgbClr val="000000"/>
                </a:solidFill>
                <a:effectLst/>
                <a:latin typeface="Lucida Grande"/>
              </a:rPr>
              <a:t>BERT:</a:t>
            </a:r>
            <a:r>
              <a:rPr lang="en-US" b="1" i="0" dirty="0">
                <a:solidFill>
                  <a:srgbClr val="000000"/>
                </a:solidFill>
                <a:effectLst/>
                <a:latin typeface="Lucida Grande"/>
              </a:rPr>
              <a:t> </a:t>
            </a:r>
            <a:r>
              <a:rPr lang="en-US" sz="1400" i="0" dirty="0">
                <a:solidFill>
                  <a:srgbClr val="000000"/>
                </a:solidFill>
                <a:effectLst/>
                <a:latin typeface="Lucida Grande"/>
              </a:rPr>
              <a:t>Pre-training of Deep Bidirectional Transformers for Language Understanding </a:t>
            </a:r>
            <a:endParaRPr lang="en-US" sz="1600" i="0" dirty="0">
              <a:solidFill>
                <a:srgbClr val="000000"/>
              </a:solidFill>
              <a:effectLst/>
              <a:latin typeface="Lucida Grande"/>
            </a:endParaRPr>
          </a:p>
          <a:p>
            <a:r>
              <a:rPr lang="de-DE" dirty="0"/>
              <a:t>- 2018 </a:t>
            </a:r>
            <a:r>
              <a:rPr lang="en-US" dirty="0"/>
              <a:t>Chemical–gene relation extraction using recursive neural network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02151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0</TotalTime>
  <Words>316</Words>
  <Application>Microsoft Office PowerPoint</Application>
  <PresentationFormat>Bildschirmpräsentation (4:3)</PresentationFormat>
  <Paragraphs>36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Lucida Grande</vt:lpstr>
      <vt:lpstr>Merriweather</vt:lpstr>
      <vt:lpstr>Open Sans</vt:lpstr>
      <vt:lpstr>Template PresentationGo</vt:lpstr>
      <vt:lpstr>Template PresentationGo Dark</vt:lpstr>
      <vt:lpstr>Custom Design</vt:lpstr>
      <vt:lpstr>Simple Timeline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Timeline Diagram for PowerPoint</dc:title>
  <dc:creator>PresentationGo.com</dc:creator>
  <dc:description>© Copyright PresentationGo.com</dc:description>
  <cp:lastModifiedBy>Manuel Dorer</cp:lastModifiedBy>
  <cp:revision>13</cp:revision>
  <dcterms:created xsi:type="dcterms:W3CDTF">2014-11-26T05:14:11Z</dcterms:created>
  <dcterms:modified xsi:type="dcterms:W3CDTF">2021-03-10T01:54:37Z</dcterms:modified>
</cp:coreProperties>
</file>