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0" r:id="rId5"/>
    <p:sldId id="264" r:id="rId6"/>
    <p:sldId id="259" r:id="rId7"/>
    <p:sldId id="262" r:id="rId8"/>
    <p:sldId id="267" r:id="rId9"/>
    <p:sldId id="260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3E613-1AC1-4D2F-9EC0-1EBB25BA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08591E-38D3-42EE-9D1F-6378463A1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D62A5-43EB-446E-9C0A-B87F5385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F95-407C-4295-8527-93CAB9004ADE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16EF4B-F0F7-4CB3-B40D-37F5E1B7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1E47DE-3CFB-4E68-AC5A-7D4A8D9D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991C-4535-43BC-AECC-8EE999F6E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29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29525-C5E9-4B33-9739-C20DBE3B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E4B854-C13B-4AEF-B2F0-86363C0A1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8A52E9-2FFD-495E-AB4C-BDA28A25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F95-407C-4295-8527-93CAB9004ADE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AB0822-932F-47F1-BAE9-DCDFCFCB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C1AC3A-28C4-431D-A99B-A2F7A29A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991C-4535-43BC-AECC-8EE999F6E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71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BBD220-85B1-4CF8-9DDD-5A852A348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5C8733-355F-4E85-87F5-135ED87E4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306CB1-8C7F-4A98-8E12-8CC3ED9F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F95-407C-4295-8527-93CAB9004ADE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608B18-DD2B-4BE5-A686-8EA8D741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8CAAF8-7032-4000-9B73-6DEE8CE3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991C-4535-43BC-AECC-8EE999F6E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73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4877E-8E31-4136-9514-35A0331E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B6DD0F-A5E1-46DB-8ECB-CD9A58128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D2EA9E-B9F0-41C3-9A10-0BD6E3B6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F95-407C-4295-8527-93CAB9004ADE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E26055-9578-4F1B-BC91-CB72727A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71604A-7744-4C6C-8B68-A24814D0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991C-4535-43BC-AECC-8EE999F6E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49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37B79-61B5-43EC-8938-77C1C42F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A32E7A-54D0-4190-B55F-8580967EE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94F4AC-ECE2-4A28-A25F-9C44B111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F95-407C-4295-8527-93CAB9004ADE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DFC0D-B299-4C34-8ED4-CC46BC96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B7A9FE-0C97-4E9E-A996-E4E2AFD9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991C-4535-43BC-AECC-8EE999F6E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6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2EA4E-7DFD-4348-80A9-F69FA4E6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ADD574-6BF0-463D-92CE-55396405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0251D8-7744-4D49-AC9E-833107D3D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467D5B-B734-4F59-83DB-269F6601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F95-407C-4295-8527-93CAB9004ADE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93F349-3EB3-4DF3-A67B-6B83864A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A0EF8B-9BCC-4719-9BA4-57AE7365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991C-4535-43BC-AECC-8EE999F6E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94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EB936-3F3D-481B-9A98-507DD515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B15B77-BF32-45FA-B8A6-52BC9558F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E2C65E-1676-42B2-9F63-7839AA79D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567259-4E55-4C6F-AE68-7B877BECE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B6ECCA-6881-4237-9F31-5EC381780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5DB81E-AD8C-4144-B62C-E2B926EB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F95-407C-4295-8527-93CAB9004ADE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7DCF7E-B92E-45B2-B746-4FA04237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6353FF-9968-4898-810D-0D31E3F7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991C-4535-43BC-AECC-8EE999F6E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92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BAE5C-2500-4F64-A037-CCB31DE6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2C0AF2-A0DE-49A9-990A-F78F3CE9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F95-407C-4295-8527-93CAB9004ADE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FF8949-8AAF-4514-BBD8-1EBD3B98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FAF3A8-350E-4115-A0FB-42E32560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991C-4535-43BC-AECC-8EE999F6E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8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D803ED-D7BC-4602-A1F2-61FC95B5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F95-407C-4295-8527-93CAB9004ADE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5AFE31-5669-4093-9443-A1B9F640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996146-0307-41A0-986D-1C03F631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991C-4535-43BC-AECC-8EE999F6E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77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E8C7A-8E5A-410A-B438-DD8081AF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07657B-9CAD-4FF9-BE51-C18BA6D83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72D917-121C-4B2F-BE6D-DE8E9F1F3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3D7A81-B742-4B33-8511-CE4AAA20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F95-407C-4295-8527-93CAB9004ADE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DC8EAB-A943-4988-9ACA-6B3D3F71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11832E-D6A3-4C46-BC9E-7930C48D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991C-4535-43BC-AECC-8EE999F6E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05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494A2-382B-4DC7-8053-92915CFE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C4F253-785E-45D9-9552-ED6FAA74E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9CB4FF-5FB1-4C30-94F4-A005725AC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E39B14-2B36-40DA-9FC8-990516E3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F95-407C-4295-8527-93CAB9004ADE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2976F6-0FE0-4CDB-8E3E-E07CB0FC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31EFDA-533B-4177-BE30-881179DB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991C-4535-43BC-AECC-8EE999F6E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33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1EE464-BF9E-450E-A669-1D63C3DC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68274C-5714-476D-ADEB-64A770E31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FF11A8-84E9-47E5-9069-43CE9201D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4DF95-407C-4295-8527-93CAB9004ADE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29CFC5-C8D8-41DB-9007-0C00FAA45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90B898-FB67-4E5F-9E5C-26011740B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B991C-4535-43BC-AECC-8EE999F6E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58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omercial@procatvacinas.com.b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omercial@procatvacinas.com.b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omecare@procatvacinas.com.b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208F3-70F9-4EAC-8A9F-7C8004DCE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PROCAT Vacinas</a:t>
            </a:r>
            <a:br>
              <a:rPr lang="pt-BR" dirty="0"/>
            </a:br>
            <a:r>
              <a:rPr lang="pt-BR" dirty="0" err="1"/>
              <a:t>Landing</a:t>
            </a:r>
            <a:r>
              <a:rPr lang="pt-BR" dirty="0"/>
              <a:t> Site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E2BA0A-04A7-4A0F-8961-00BE20977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Paulo Roberto Pereira Pinto Filho</a:t>
            </a:r>
          </a:p>
        </p:txBody>
      </p:sp>
    </p:spTree>
    <p:extLst>
      <p:ext uri="{BB962C8B-B14F-4D97-AF65-F5344CB8AC3E}">
        <p14:creationId xmlns:p14="http://schemas.microsoft.com/office/powerpoint/2010/main" val="131222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9D9DD7C-0B09-4721-BBC2-DF79C82F68F6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F1B3D7-376C-4FDF-B79B-8ECBA8260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103424"/>
            <a:ext cx="1546886" cy="103885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15885F7-B69D-488C-AD24-B9B4B6B22BAA}"/>
              </a:ext>
            </a:extLst>
          </p:cNvPr>
          <p:cNvSpPr txBox="1"/>
          <p:nvPr/>
        </p:nvSpPr>
        <p:spPr>
          <a:xfrm>
            <a:off x="3835476" y="318054"/>
            <a:ext cx="1667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CAMPANHAS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CORPORATIVAS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6D4C6AA-8E69-4686-9686-6B234B472568}"/>
              </a:ext>
            </a:extLst>
          </p:cNvPr>
          <p:cNvSpPr txBox="1"/>
          <p:nvPr/>
        </p:nvSpPr>
        <p:spPr>
          <a:xfrm>
            <a:off x="5980316" y="43818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CLÍNICAS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2A212DA-DA98-48C7-849B-438BDBBF5391}"/>
              </a:ext>
            </a:extLst>
          </p:cNvPr>
          <p:cNvSpPr txBox="1"/>
          <p:nvPr/>
        </p:nvSpPr>
        <p:spPr>
          <a:xfrm>
            <a:off x="7506332" y="456553"/>
            <a:ext cx="130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HOMECARE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1E78D3C-FCD3-4C9C-8FD4-274140F22D37}"/>
              </a:ext>
            </a:extLst>
          </p:cNvPr>
          <p:cNvSpPr txBox="1"/>
          <p:nvPr/>
        </p:nvSpPr>
        <p:spPr>
          <a:xfrm>
            <a:off x="10621309" y="456553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F83D6DE-F3FE-41E8-885C-8C8A2A44444D}"/>
              </a:ext>
            </a:extLst>
          </p:cNvPr>
          <p:cNvSpPr txBox="1"/>
          <p:nvPr/>
        </p:nvSpPr>
        <p:spPr>
          <a:xfrm>
            <a:off x="9063820" y="456553"/>
            <a:ext cx="10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VACINAS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4B576CA-2074-45B9-A462-3E1FB9D7E9B3}"/>
              </a:ext>
            </a:extLst>
          </p:cNvPr>
          <p:cNvSpPr/>
          <p:nvPr/>
        </p:nvSpPr>
        <p:spPr>
          <a:xfrm>
            <a:off x="0" y="4585252"/>
            <a:ext cx="12192000" cy="227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255D7A2-97E9-43E6-8027-9CEACE5A7402}"/>
              </a:ext>
            </a:extLst>
          </p:cNvPr>
          <p:cNvSpPr txBox="1"/>
          <p:nvPr/>
        </p:nvSpPr>
        <p:spPr>
          <a:xfrm>
            <a:off x="172278" y="4797287"/>
            <a:ext cx="1509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Contato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4011445-BB26-4E81-8744-9083138E8B19}"/>
              </a:ext>
            </a:extLst>
          </p:cNvPr>
          <p:cNvSpPr txBox="1"/>
          <p:nvPr/>
        </p:nvSpPr>
        <p:spPr>
          <a:xfrm>
            <a:off x="649357" y="5721626"/>
            <a:ext cx="11158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Telefone: 11 2669-4062</a:t>
            </a:r>
          </a:p>
          <a:p>
            <a:r>
              <a:rPr lang="pt-BR" dirty="0"/>
              <a:t>Endereço: Rua Maurílio Vieira </a:t>
            </a:r>
            <a:r>
              <a:rPr lang="pt-BR" dirty="0" err="1"/>
              <a:t>Ormonde</a:t>
            </a:r>
            <a:r>
              <a:rPr lang="pt-BR" dirty="0"/>
              <a:t>, 101, São Bernardo do Campo</a:t>
            </a:r>
          </a:p>
          <a:p>
            <a:r>
              <a:rPr lang="pt-BR" dirty="0"/>
              <a:t>E-mail: contato@procatvacinas.com.br</a:t>
            </a:r>
          </a:p>
        </p:txBody>
      </p:sp>
      <p:pic>
        <p:nvPicPr>
          <p:cNvPr id="5" name="Imagem 4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0F3414E5-4CED-4835-B346-F2DED6B905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9" t="13165" r="26084" b="12714"/>
          <a:stretch/>
        </p:blipFill>
        <p:spPr>
          <a:xfrm>
            <a:off x="8578142" y="5256648"/>
            <a:ext cx="1000113" cy="923330"/>
          </a:xfrm>
          <a:prstGeom prst="rect">
            <a:avLst/>
          </a:prstGeom>
        </p:spPr>
      </p:pic>
      <p:pic>
        <p:nvPicPr>
          <p:cNvPr id="19" name="Imagem 18" descr="Uma imagem contendo clip-art&#10;&#10;Descrição gerada com alta confiança">
            <a:extLst>
              <a:ext uri="{FF2B5EF4-FFF2-40B4-BE49-F238E27FC236}">
                <a16:creationId xmlns:a16="http://schemas.microsoft.com/office/drawing/2014/main" id="{FE8331F2-F02B-47F6-9D9B-35D05C8A4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652" y="5257503"/>
            <a:ext cx="922475" cy="9224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7365166-DAA5-450A-A23D-A54B5BA490A4}"/>
              </a:ext>
            </a:extLst>
          </p:cNvPr>
          <p:cNvSpPr txBox="1"/>
          <p:nvPr/>
        </p:nvSpPr>
        <p:spPr>
          <a:xfrm>
            <a:off x="424070" y="1881809"/>
            <a:ext cx="1180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História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5769D1-5237-4A38-8ECD-387C498E09B3}"/>
              </a:ext>
            </a:extLst>
          </p:cNvPr>
          <p:cNvSpPr/>
          <p:nvPr/>
        </p:nvSpPr>
        <p:spPr>
          <a:xfrm>
            <a:off x="424070" y="2551837"/>
            <a:ext cx="9681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6D6D6D"/>
                </a:solidFill>
                <a:effectLst/>
                <a:uLnTx/>
                <a:uFillTx/>
                <a:latin typeface="Noto Sans"/>
                <a:ea typeface="+mn-ea"/>
                <a:cs typeface="+mn-cs"/>
              </a:rPr>
              <a:t>A PROCAT Vacinas começou como uma empresa de medicina ocupacional. Após alguns anos de operação, acabou deixando o ramo e passou a atuar como o braço corporativo para serviços de imunização da empresa Pró Imune – </a:t>
            </a:r>
            <a:r>
              <a:rPr lang="pt-BR" dirty="0">
                <a:solidFill>
                  <a:srgbClr val="6D6D6D"/>
                </a:solidFill>
                <a:latin typeface="Noto Sans"/>
              </a:rPr>
              <a:t>clínica número 1 em vacinação no ABC paulista. Com o crescimento das atividades da PROCAT, a mesma se separou e começou a atuar por conta própria.</a:t>
            </a:r>
          </a:p>
          <a:p>
            <a:pPr lvl="0"/>
            <a:r>
              <a:rPr lang="pt-BR" dirty="0">
                <a:solidFill>
                  <a:srgbClr val="6D6D6D"/>
                </a:solidFill>
                <a:latin typeface="Noto Sans"/>
              </a:rPr>
              <a:t>No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6D6D6D"/>
                </a:solidFill>
                <a:effectLst/>
                <a:uLnTx/>
                <a:uFillTx/>
                <a:latin typeface="Noto Sans"/>
                <a:ea typeface="+mn-ea"/>
                <a:cs typeface="+mn-cs"/>
              </a:rPr>
              <a:t>total, são 23 anos de mercado no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D6D6D"/>
                </a:solidFill>
                <a:effectLst/>
                <a:uLnTx/>
                <a:uFillTx/>
                <a:latin typeface="Noto Sans"/>
                <a:ea typeface="+mn-ea"/>
                <a:cs typeface="+mn-cs"/>
              </a:rPr>
              <a:t>ram</a:t>
            </a:r>
            <a:r>
              <a:rPr lang="pt-BR" dirty="0">
                <a:solidFill>
                  <a:srgbClr val="6D6D6D"/>
                </a:solidFill>
                <a:latin typeface="Noto Sans"/>
              </a:rPr>
              <a:t>o de vacinação humana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6D6D6D"/>
                </a:solidFill>
                <a:effectLst/>
                <a:uLnTx/>
                <a:uFillTx/>
                <a:latin typeface="Noto Sans"/>
                <a:ea typeface="+mn-ea"/>
                <a:cs typeface="+mn-cs"/>
              </a:rPr>
              <a:t>. Nossas campanhas e clínicas já atingiram mais de 4 milhões de vidas em todo o Brasil.</a:t>
            </a:r>
          </a:p>
        </p:txBody>
      </p:sp>
    </p:spTree>
    <p:extLst>
      <p:ext uri="{BB962C8B-B14F-4D97-AF65-F5344CB8AC3E}">
        <p14:creationId xmlns:p14="http://schemas.microsoft.com/office/powerpoint/2010/main" val="384956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9D9DD7C-0B09-4721-BBC2-DF79C82F68F6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/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F1B3D7-376C-4FDF-B79B-8ECBA8260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103424"/>
            <a:ext cx="1546886" cy="1038856"/>
          </a:xfrm>
          <a:prstGeom prst="rect">
            <a:avLst/>
          </a:prstGeom>
        </p:spPr>
      </p:pic>
      <p:pic>
        <p:nvPicPr>
          <p:cNvPr id="13" name="Imagem 12" descr="Uma imagem contendo ao ar livre, céu, grama, campo&#10;&#10;Descrição gerada com muito alta confiança">
            <a:extLst>
              <a:ext uri="{FF2B5EF4-FFF2-40B4-BE49-F238E27FC236}">
                <a16:creationId xmlns:a16="http://schemas.microsoft.com/office/drawing/2014/main" id="{7015B5A9-D6E2-4976-80B4-5ABB2632C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439"/>
            <a:ext cx="12192000" cy="813206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732D371-448A-445B-BADF-600242D0E0E9}"/>
              </a:ext>
            </a:extLst>
          </p:cNvPr>
          <p:cNvSpPr txBox="1"/>
          <p:nvPr/>
        </p:nvSpPr>
        <p:spPr>
          <a:xfrm>
            <a:off x="416409" y="3722452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59B4EA0-B418-4F5C-994F-95CFD915A7D5}"/>
              </a:ext>
            </a:extLst>
          </p:cNvPr>
          <p:cNvSpPr txBox="1"/>
          <p:nvPr/>
        </p:nvSpPr>
        <p:spPr>
          <a:xfrm>
            <a:off x="11246279" y="3722452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C7EA43A-B48F-45FC-96C5-BD99E5CAA7E0}"/>
              </a:ext>
            </a:extLst>
          </p:cNvPr>
          <p:cNvSpPr txBox="1"/>
          <p:nvPr/>
        </p:nvSpPr>
        <p:spPr>
          <a:xfrm>
            <a:off x="6200857" y="2782669"/>
            <a:ext cx="2943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Conheça nossos centros de vacinação!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9A5D83-1BDF-49A9-83D9-AED2AD88ADCB}"/>
              </a:ext>
            </a:extLst>
          </p:cNvPr>
          <p:cNvSpPr txBox="1"/>
          <p:nvPr/>
        </p:nvSpPr>
        <p:spPr>
          <a:xfrm>
            <a:off x="3835476" y="318054"/>
            <a:ext cx="1667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CAMPANHAS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CORPORATIVAS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E9984E3-0532-4ECB-9718-8CE99736AA04}"/>
              </a:ext>
            </a:extLst>
          </p:cNvPr>
          <p:cNvSpPr txBox="1"/>
          <p:nvPr/>
        </p:nvSpPr>
        <p:spPr>
          <a:xfrm>
            <a:off x="5980316" y="43818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CLÍNICAS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F45B865-A097-4566-972B-05372031190D}"/>
              </a:ext>
            </a:extLst>
          </p:cNvPr>
          <p:cNvSpPr txBox="1"/>
          <p:nvPr/>
        </p:nvSpPr>
        <p:spPr>
          <a:xfrm>
            <a:off x="7506332" y="456553"/>
            <a:ext cx="130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HOMECARE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5CE5E6-16AC-4499-8026-253A32E1E833}"/>
              </a:ext>
            </a:extLst>
          </p:cNvPr>
          <p:cNvSpPr txBox="1"/>
          <p:nvPr/>
        </p:nvSpPr>
        <p:spPr>
          <a:xfrm>
            <a:off x="10621309" y="456553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13CBB4-E65B-4EAA-A434-3E6EB6D273A6}"/>
              </a:ext>
            </a:extLst>
          </p:cNvPr>
          <p:cNvSpPr txBox="1"/>
          <p:nvPr/>
        </p:nvSpPr>
        <p:spPr>
          <a:xfrm>
            <a:off x="9063820" y="456553"/>
            <a:ext cx="10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VACINAS</a:t>
            </a:r>
          </a:p>
        </p:txBody>
      </p:sp>
    </p:spTree>
    <p:extLst>
      <p:ext uri="{BB962C8B-B14F-4D97-AF65-F5344CB8AC3E}">
        <p14:creationId xmlns:p14="http://schemas.microsoft.com/office/powerpoint/2010/main" val="418055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9D9DD7C-0B09-4721-BBC2-DF79C82F68F6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F1B3D7-376C-4FDF-B79B-8ECBA8260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103424"/>
            <a:ext cx="1546886" cy="103885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2D035CA-BC95-4E66-845E-92568B503FAE}"/>
              </a:ext>
            </a:extLst>
          </p:cNvPr>
          <p:cNvSpPr txBox="1"/>
          <p:nvPr/>
        </p:nvSpPr>
        <p:spPr>
          <a:xfrm>
            <a:off x="1910098" y="1565619"/>
            <a:ext cx="7894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CAMPANHAS DE IMUNIZAÇÃO CORPORATIVAS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112355C-1083-45D9-9103-B3CFC94F6F37}"/>
              </a:ext>
            </a:extLst>
          </p:cNvPr>
          <p:cNvSpPr txBox="1"/>
          <p:nvPr/>
        </p:nvSpPr>
        <p:spPr>
          <a:xfrm>
            <a:off x="9724815" y="6234836"/>
            <a:ext cx="2276905" cy="4616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Solicitar cotação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FDF32F-BE5E-47F0-A206-CFD3A6403FC8}"/>
              </a:ext>
            </a:extLst>
          </p:cNvPr>
          <p:cNvSpPr txBox="1"/>
          <p:nvPr/>
        </p:nvSpPr>
        <p:spPr>
          <a:xfrm>
            <a:off x="3835476" y="318054"/>
            <a:ext cx="1667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CAMPANHAS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CORPORATIVAS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60BB343-6E93-4E9F-BE36-291E90762C53}"/>
              </a:ext>
            </a:extLst>
          </p:cNvPr>
          <p:cNvSpPr txBox="1"/>
          <p:nvPr/>
        </p:nvSpPr>
        <p:spPr>
          <a:xfrm>
            <a:off x="5980316" y="43818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CLÍNICAS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95E5250-1B06-476E-BF0A-5A13E68F8C9A}"/>
              </a:ext>
            </a:extLst>
          </p:cNvPr>
          <p:cNvSpPr txBox="1"/>
          <p:nvPr/>
        </p:nvSpPr>
        <p:spPr>
          <a:xfrm>
            <a:off x="7506332" y="456553"/>
            <a:ext cx="130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HOMECARE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4121552-EB5C-43AE-B28B-1E185EF72B6F}"/>
              </a:ext>
            </a:extLst>
          </p:cNvPr>
          <p:cNvSpPr txBox="1"/>
          <p:nvPr/>
        </p:nvSpPr>
        <p:spPr>
          <a:xfrm>
            <a:off x="10621309" y="456553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89E1912-4F16-4631-AD19-CDB833646180}"/>
              </a:ext>
            </a:extLst>
          </p:cNvPr>
          <p:cNvSpPr txBox="1"/>
          <p:nvPr/>
        </p:nvSpPr>
        <p:spPr>
          <a:xfrm>
            <a:off x="9063820" y="456553"/>
            <a:ext cx="10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VACINAS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42691C-E42E-4710-A24F-262935AB3CFD}"/>
              </a:ext>
            </a:extLst>
          </p:cNvPr>
          <p:cNvCxnSpPr/>
          <p:nvPr/>
        </p:nvCxnSpPr>
        <p:spPr>
          <a:xfrm>
            <a:off x="675861" y="2297870"/>
            <a:ext cx="1036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FB3B4D-B02A-4B68-9566-1B47ACE7CC2B}"/>
              </a:ext>
            </a:extLst>
          </p:cNvPr>
          <p:cNvSpPr txBox="1"/>
          <p:nvPr/>
        </p:nvSpPr>
        <p:spPr>
          <a:xfrm>
            <a:off x="656435" y="254289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black"/>
                </a:solidFill>
                <a:latin typeface="Calibri" panose="020F0502020204030204"/>
              </a:rPr>
              <a:t>O que é?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42EE0BE-69A0-4D2C-A742-C82CDB3B2950}"/>
              </a:ext>
            </a:extLst>
          </p:cNvPr>
          <p:cNvSpPr txBox="1"/>
          <p:nvPr/>
        </p:nvSpPr>
        <p:spPr>
          <a:xfrm>
            <a:off x="656435" y="2957737"/>
            <a:ext cx="33192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dirty="0">
                <a:solidFill>
                  <a:prstClr val="black"/>
                </a:solidFill>
                <a:latin typeface="Calibri" panose="020F0502020204030204"/>
              </a:rPr>
              <a:t>Na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campanha de vacinação </a:t>
            </a:r>
            <a:r>
              <a:rPr lang="pt-BR" sz="1600" dirty="0">
                <a:solidFill>
                  <a:prstClr val="black"/>
                </a:solidFill>
                <a:latin typeface="Calibri" panose="020F0502020204030204"/>
              </a:rPr>
              <a:t>corporativa, 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faz-se o atendimento </a:t>
            </a:r>
            <a:r>
              <a:rPr kumimoji="0" lang="pt-B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loco 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 colaboradores que desejam tomar a vacina.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PROCAT Vacinas desloca uma equipe de enfermagem e todos os materiais necessários para a realização da campanha, evitando que haja a necessidade de deslocamento para fora da empresa.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dirty="0">
                <a:solidFill>
                  <a:prstClr val="black"/>
                </a:solidFill>
                <a:latin typeface="Calibri" panose="020F0502020204030204"/>
              </a:rPr>
              <a:t>Temos todas as licenças e certificados para a realização desse tipo de serviço, garantindo qualidade e segurança.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3747B5B-8B87-4116-A951-D4A1CFCF3074}"/>
              </a:ext>
            </a:extLst>
          </p:cNvPr>
          <p:cNvSpPr txBox="1"/>
          <p:nvPr/>
        </p:nvSpPr>
        <p:spPr>
          <a:xfrm>
            <a:off x="4209867" y="2557627"/>
            <a:ext cx="1279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Benefícios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F577132-D602-4B40-8D8A-2C176599D7B9}"/>
              </a:ext>
            </a:extLst>
          </p:cNvPr>
          <p:cNvSpPr/>
          <p:nvPr/>
        </p:nvSpPr>
        <p:spPr>
          <a:xfrm>
            <a:off x="4153525" y="2941627"/>
            <a:ext cx="320143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600" dirty="0">
                <a:solidFill>
                  <a:prstClr val="black"/>
                </a:solidFill>
              </a:rPr>
              <a:t>Algumas vantagens da campanha de vacinação corporativa são a redução do absenteísmo; o combate ao presenteísmo; a diminuição na frequência de visitas médicas, favorecendo a negociação com as operadoras dos planos de saúde corporativos e, não menos importante, oferecer aos funcionários e seus dependentes um benefício tangível no que se refere a promoção da saúde do trabalhador.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736015A-2626-4DB8-A922-F94DA721D83A}"/>
              </a:ext>
            </a:extLst>
          </p:cNvPr>
          <p:cNvSpPr txBox="1"/>
          <p:nvPr/>
        </p:nvSpPr>
        <p:spPr>
          <a:xfrm>
            <a:off x="7597279" y="2541517"/>
            <a:ext cx="986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Vacinas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AADEAFF-9D2A-4C4F-A2B1-2C059B4DC66A}"/>
              </a:ext>
            </a:extLst>
          </p:cNvPr>
          <p:cNvSpPr/>
          <p:nvPr/>
        </p:nvSpPr>
        <p:spPr>
          <a:xfrm>
            <a:off x="7597279" y="2941627"/>
            <a:ext cx="344178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600" dirty="0">
                <a:solidFill>
                  <a:prstClr val="black"/>
                </a:solidFill>
              </a:rPr>
              <a:t>Trabalhamos com todo o portfólio de vacinas liberadas pela ANVISA, de todos os laboratórios.</a:t>
            </a:r>
          </a:p>
          <a:p>
            <a:pPr lvl="0">
              <a:defRPr/>
            </a:pPr>
            <a:r>
              <a:rPr lang="pt-BR" sz="1600" dirty="0">
                <a:solidFill>
                  <a:prstClr val="black"/>
                </a:solidFill>
              </a:rPr>
              <a:t>A campanha contra a gripe é de abrangência nacional, com o início sujeito à chegada da vacina.</a:t>
            </a:r>
          </a:p>
          <a:p>
            <a:pPr lvl="0">
              <a:defRPr/>
            </a:pPr>
            <a:r>
              <a:rPr lang="pt-BR" sz="1600" dirty="0">
                <a:solidFill>
                  <a:prstClr val="black"/>
                </a:solidFill>
              </a:rPr>
              <a:t>As demais campanhas compreendem HPV, hepatite, febre amarela, entre outras vacinas, dependendo exclusivamente da disponibilidade da mesma no mercado.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52D6B5-1302-4C6E-8517-C8A1B63AC654}"/>
              </a:ext>
            </a:extLst>
          </p:cNvPr>
          <p:cNvSpPr txBox="1"/>
          <p:nvPr/>
        </p:nvSpPr>
        <p:spPr>
          <a:xfrm>
            <a:off x="4095806" y="6201484"/>
            <a:ext cx="540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Entre em contato em </a:t>
            </a:r>
            <a:r>
              <a:rPr lang="pt-BR" dirty="0">
                <a:hlinkClick r:id="rId3"/>
              </a:rPr>
              <a:t>comercial@procatvacinas.com.br</a:t>
            </a:r>
            <a:r>
              <a:rPr lang="pt-BR" dirty="0"/>
              <a:t> ou pelo telefone 11 2669-6042 ou solicite uma cotação:</a:t>
            </a:r>
          </a:p>
        </p:txBody>
      </p:sp>
    </p:spTree>
    <p:extLst>
      <p:ext uri="{BB962C8B-B14F-4D97-AF65-F5344CB8AC3E}">
        <p14:creationId xmlns:p14="http://schemas.microsoft.com/office/powerpoint/2010/main" val="426814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9D9DD7C-0B09-4721-BBC2-DF79C82F68F6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F1B3D7-376C-4FDF-B79B-8ECBA8260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103424"/>
            <a:ext cx="1546886" cy="103885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2D035CA-BC95-4E66-845E-92568B503FAE}"/>
              </a:ext>
            </a:extLst>
          </p:cNvPr>
          <p:cNvSpPr txBox="1"/>
          <p:nvPr/>
        </p:nvSpPr>
        <p:spPr>
          <a:xfrm>
            <a:off x="1910098" y="1565619"/>
            <a:ext cx="7894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CAMPANHAS DE IMUNIZAÇÃO CORPORATIVAS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112355C-1083-45D9-9103-B3CFC94F6F37}"/>
              </a:ext>
            </a:extLst>
          </p:cNvPr>
          <p:cNvSpPr txBox="1"/>
          <p:nvPr/>
        </p:nvSpPr>
        <p:spPr>
          <a:xfrm>
            <a:off x="9724815" y="6234836"/>
            <a:ext cx="2276905" cy="4616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Solicitar cotação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FDF32F-BE5E-47F0-A206-CFD3A6403FC8}"/>
              </a:ext>
            </a:extLst>
          </p:cNvPr>
          <p:cNvSpPr txBox="1"/>
          <p:nvPr/>
        </p:nvSpPr>
        <p:spPr>
          <a:xfrm>
            <a:off x="3835476" y="318054"/>
            <a:ext cx="1667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CAMPANHAS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CORPORATIVAS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60BB343-6E93-4E9F-BE36-291E90762C53}"/>
              </a:ext>
            </a:extLst>
          </p:cNvPr>
          <p:cNvSpPr txBox="1"/>
          <p:nvPr/>
        </p:nvSpPr>
        <p:spPr>
          <a:xfrm>
            <a:off x="5980316" y="43818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CLÍNICAS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95E5250-1B06-476E-BF0A-5A13E68F8C9A}"/>
              </a:ext>
            </a:extLst>
          </p:cNvPr>
          <p:cNvSpPr txBox="1"/>
          <p:nvPr/>
        </p:nvSpPr>
        <p:spPr>
          <a:xfrm>
            <a:off x="7506332" y="456553"/>
            <a:ext cx="130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HOMECARE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4121552-EB5C-43AE-B28B-1E185EF72B6F}"/>
              </a:ext>
            </a:extLst>
          </p:cNvPr>
          <p:cNvSpPr txBox="1"/>
          <p:nvPr/>
        </p:nvSpPr>
        <p:spPr>
          <a:xfrm>
            <a:off x="10621309" y="456553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89E1912-4F16-4631-AD19-CDB833646180}"/>
              </a:ext>
            </a:extLst>
          </p:cNvPr>
          <p:cNvSpPr txBox="1"/>
          <p:nvPr/>
        </p:nvSpPr>
        <p:spPr>
          <a:xfrm>
            <a:off x="9063820" y="456553"/>
            <a:ext cx="10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VACINAS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42691C-E42E-4710-A24F-262935AB3CFD}"/>
              </a:ext>
            </a:extLst>
          </p:cNvPr>
          <p:cNvCxnSpPr/>
          <p:nvPr/>
        </p:nvCxnSpPr>
        <p:spPr>
          <a:xfrm>
            <a:off x="675861" y="2297870"/>
            <a:ext cx="1036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FB3B4D-B02A-4B68-9566-1B47ACE7CC2B}"/>
              </a:ext>
            </a:extLst>
          </p:cNvPr>
          <p:cNvSpPr txBox="1"/>
          <p:nvPr/>
        </p:nvSpPr>
        <p:spPr>
          <a:xfrm>
            <a:off x="656435" y="254289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que é?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42EE0BE-69A0-4D2C-A742-C82CDB3B2950}"/>
              </a:ext>
            </a:extLst>
          </p:cNvPr>
          <p:cNvSpPr txBox="1"/>
          <p:nvPr/>
        </p:nvSpPr>
        <p:spPr>
          <a:xfrm>
            <a:off x="656435" y="2957737"/>
            <a:ext cx="33192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campanha de vacinação corporativa, faz-se o atendimento </a:t>
            </a:r>
            <a:r>
              <a:rPr kumimoji="0" lang="pt-B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loco 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 colaboradores que desejam tomar a vacina.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PROCAT Vacinas desloca uma equipe de enfermagem e todos os materiais necessários para a realização da campanha, evitando que haja a necessidade de deslocamento para fora da empresa.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Temos todas as licenças e certificados para a realização desse tipo de serviço, garantindo qualidade e segurança.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3747B5B-8B87-4116-A951-D4A1CFCF3074}"/>
              </a:ext>
            </a:extLst>
          </p:cNvPr>
          <p:cNvSpPr txBox="1"/>
          <p:nvPr/>
        </p:nvSpPr>
        <p:spPr>
          <a:xfrm>
            <a:off x="4209867" y="2557627"/>
            <a:ext cx="1279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Benefícios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F577132-D602-4B40-8D8A-2C176599D7B9}"/>
              </a:ext>
            </a:extLst>
          </p:cNvPr>
          <p:cNvSpPr/>
          <p:nvPr/>
        </p:nvSpPr>
        <p:spPr>
          <a:xfrm>
            <a:off x="4153525" y="2941627"/>
            <a:ext cx="320143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Algumas vantagens da campanha de vacinação corporativa são a redução do absenteísmo; o combate ao presenteísmo; a diminuição na frequência de visitas médicas, favorecendo a negociação com as operadoras dos planos de saúde corporativos e, não menos importante, oferecer aos funcionários e seus dependentes um benefício tangível no que se refere a promoção da saúde do trabalhador.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736015A-2626-4DB8-A922-F94DA721D83A}"/>
              </a:ext>
            </a:extLst>
          </p:cNvPr>
          <p:cNvSpPr txBox="1"/>
          <p:nvPr/>
        </p:nvSpPr>
        <p:spPr>
          <a:xfrm>
            <a:off x="7597279" y="2541517"/>
            <a:ext cx="986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Vacinas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AADEAFF-9D2A-4C4F-A2B1-2C059B4DC66A}"/>
              </a:ext>
            </a:extLst>
          </p:cNvPr>
          <p:cNvSpPr/>
          <p:nvPr/>
        </p:nvSpPr>
        <p:spPr>
          <a:xfrm>
            <a:off x="7597279" y="2941627"/>
            <a:ext cx="344178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Trabalhamos com todo o portfólio de vacinas liberadas pela ANVISA, de todos os laboratórios.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campanha contra a gripe é de abrangência nacional, com o início sujeito à chegada da vacina.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demais campanhas compreendem HPV, hepatite, febre amarela, entre outras vacinas, dependendo exclusivamente da disponibilidade da mesma no mercado.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52D6B5-1302-4C6E-8517-C8A1B63AC654}"/>
              </a:ext>
            </a:extLst>
          </p:cNvPr>
          <p:cNvSpPr txBox="1"/>
          <p:nvPr/>
        </p:nvSpPr>
        <p:spPr>
          <a:xfrm>
            <a:off x="4095806" y="6201484"/>
            <a:ext cx="540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Entre em contato em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comercial@procatvacinas.com.br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ou pelo telefone 11 2669-6042 ou solicite uma cotação: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1C0E264-86FA-4111-913A-DB286EAE4541}"/>
              </a:ext>
            </a:extLst>
          </p:cNvPr>
          <p:cNvSpPr/>
          <p:nvPr/>
        </p:nvSpPr>
        <p:spPr>
          <a:xfrm>
            <a:off x="3590101" y="1633584"/>
            <a:ext cx="4636791" cy="476721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/>
              <a:t>Solicite uma cotação: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A9F6F31-DDB0-4DDA-B51E-E2B015A420BB}"/>
              </a:ext>
            </a:extLst>
          </p:cNvPr>
          <p:cNvSpPr/>
          <p:nvPr/>
        </p:nvSpPr>
        <p:spPr>
          <a:xfrm>
            <a:off x="3715068" y="2310766"/>
            <a:ext cx="4394590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Nome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8E606CF-D64D-4260-92D2-30DD5D1D80AC}"/>
              </a:ext>
            </a:extLst>
          </p:cNvPr>
          <p:cNvSpPr/>
          <p:nvPr/>
        </p:nvSpPr>
        <p:spPr>
          <a:xfrm>
            <a:off x="3715068" y="2755903"/>
            <a:ext cx="4394590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Telefone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90ED7CD-4867-4A14-A4F4-0507B13B0561}"/>
              </a:ext>
            </a:extLst>
          </p:cNvPr>
          <p:cNvSpPr/>
          <p:nvPr/>
        </p:nvSpPr>
        <p:spPr>
          <a:xfrm>
            <a:off x="3728322" y="3221052"/>
            <a:ext cx="4394590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E-mail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1B467869-8D23-4087-84FE-0CEEA7DB92DC}"/>
              </a:ext>
            </a:extLst>
          </p:cNvPr>
          <p:cNvSpPr/>
          <p:nvPr/>
        </p:nvSpPr>
        <p:spPr>
          <a:xfrm>
            <a:off x="3715068" y="3664248"/>
            <a:ext cx="4394590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94DF9707-69C8-49CC-A9CF-D18979514B83}"/>
              </a:ext>
            </a:extLst>
          </p:cNvPr>
          <p:cNvSpPr/>
          <p:nvPr/>
        </p:nvSpPr>
        <p:spPr>
          <a:xfrm>
            <a:off x="3728322" y="4102893"/>
            <a:ext cx="4394590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Endereço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3687E00-D3E3-471D-AA3E-419DED73E1FC}"/>
              </a:ext>
            </a:extLst>
          </p:cNvPr>
          <p:cNvSpPr/>
          <p:nvPr/>
        </p:nvSpPr>
        <p:spPr>
          <a:xfrm>
            <a:off x="3715068" y="4574126"/>
            <a:ext cx="4394590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Quantidade de Colaboradores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65E9614F-EEE0-4362-826E-CEF235E09AC8}"/>
              </a:ext>
            </a:extLst>
          </p:cNvPr>
          <p:cNvSpPr/>
          <p:nvPr/>
        </p:nvSpPr>
        <p:spPr>
          <a:xfrm>
            <a:off x="3721695" y="5023709"/>
            <a:ext cx="4394590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Vacina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A56BEBE-D0C7-4BC5-9A6E-E23A2EE0486B}"/>
              </a:ext>
            </a:extLst>
          </p:cNvPr>
          <p:cNvSpPr/>
          <p:nvPr/>
        </p:nvSpPr>
        <p:spPr>
          <a:xfrm>
            <a:off x="4998046" y="5712733"/>
            <a:ext cx="1926915" cy="4103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ysClr val="windowText" lastClr="000000"/>
                </a:solidFill>
              </a:rPr>
              <a:t>Enviar</a:t>
            </a:r>
          </a:p>
        </p:txBody>
      </p:sp>
    </p:spTree>
    <p:extLst>
      <p:ext uri="{BB962C8B-B14F-4D97-AF65-F5344CB8AC3E}">
        <p14:creationId xmlns:p14="http://schemas.microsoft.com/office/powerpoint/2010/main" val="142662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9D9DD7C-0B09-4721-BBC2-DF79C82F68F6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F1B3D7-376C-4FDF-B79B-8ECBA8260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103424"/>
            <a:ext cx="1546886" cy="103885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2D035CA-BC95-4E66-845E-92568B503FAE}"/>
              </a:ext>
            </a:extLst>
          </p:cNvPr>
          <p:cNvSpPr txBox="1"/>
          <p:nvPr/>
        </p:nvSpPr>
        <p:spPr>
          <a:xfrm>
            <a:off x="4044689" y="1633583"/>
            <a:ext cx="1732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E01E6AC-D6D5-4053-8DCE-D3724B59B11D}"/>
              </a:ext>
            </a:extLst>
          </p:cNvPr>
          <p:cNvSpPr txBox="1"/>
          <p:nvPr/>
        </p:nvSpPr>
        <p:spPr>
          <a:xfrm>
            <a:off x="4293704" y="2610683"/>
            <a:ext cx="19215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Nestlé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 Safra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Grupo Alpha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CPFL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Caixa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Raia / Drogasil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PwC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Mapfre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Mercedes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FDF32F-BE5E-47F0-A206-CFD3A6403FC8}"/>
              </a:ext>
            </a:extLst>
          </p:cNvPr>
          <p:cNvSpPr txBox="1"/>
          <p:nvPr/>
        </p:nvSpPr>
        <p:spPr>
          <a:xfrm>
            <a:off x="3835476" y="318054"/>
            <a:ext cx="1667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CAMPANHAS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CORPORATIVAS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60BB343-6E93-4E9F-BE36-291E90762C53}"/>
              </a:ext>
            </a:extLst>
          </p:cNvPr>
          <p:cNvSpPr txBox="1"/>
          <p:nvPr/>
        </p:nvSpPr>
        <p:spPr>
          <a:xfrm>
            <a:off x="5980316" y="43818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CLÍNICAS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95E5250-1B06-476E-BF0A-5A13E68F8C9A}"/>
              </a:ext>
            </a:extLst>
          </p:cNvPr>
          <p:cNvSpPr txBox="1"/>
          <p:nvPr/>
        </p:nvSpPr>
        <p:spPr>
          <a:xfrm>
            <a:off x="7506332" y="456553"/>
            <a:ext cx="130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HOMECARE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4121552-EB5C-43AE-B28B-1E185EF72B6F}"/>
              </a:ext>
            </a:extLst>
          </p:cNvPr>
          <p:cNvSpPr txBox="1"/>
          <p:nvPr/>
        </p:nvSpPr>
        <p:spPr>
          <a:xfrm>
            <a:off x="10621309" y="456553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89E1912-4F16-4631-AD19-CDB833646180}"/>
              </a:ext>
            </a:extLst>
          </p:cNvPr>
          <p:cNvSpPr txBox="1"/>
          <p:nvPr/>
        </p:nvSpPr>
        <p:spPr>
          <a:xfrm>
            <a:off x="9063820" y="456553"/>
            <a:ext cx="10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VACINAS</a:t>
            </a:r>
          </a:p>
        </p:txBody>
      </p:sp>
    </p:spTree>
    <p:extLst>
      <p:ext uri="{BB962C8B-B14F-4D97-AF65-F5344CB8AC3E}">
        <p14:creationId xmlns:p14="http://schemas.microsoft.com/office/powerpoint/2010/main" val="93260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9D9DD7C-0B09-4721-BBC2-DF79C82F68F6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F1B3D7-376C-4FDF-B79B-8ECBA8260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103424"/>
            <a:ext cx="1546886" cy="103885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1358130-4E5B-4CBC-B12B-D13EB04E6E9A}"/>
              </a:ext>
            </a:extLst>
          </p:cNvPr>
          <p:cNvSpPr txBox="1"/>
          <p:nvPr/>
        </p:nvSpPr>
        <p:spPr>
          <a:xfrm>
            <a:off x="3835476" y="318054"/>
            <a:ext cx="1667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CAMPANHAS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CORPORATIVAS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4E4FA79-FA8E-43EE-86AB-4330C09BA997}"/>
              </a:ext>
            </a:extLst>
          </p:cNvPr>
          <p:cNvSpPr txBox="1"/>
          <p:nvPr/>
        </p:nvSpPr>
        <p:spPr>
          <a:xfrm>
            <a:off x="5980316" y="43818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CLÍNICAS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8F4362A-1246-4C60-B2A3-B32A1D210433}"/>
              </a:ext>
            </a:extLst>
          </p:cNvPr>
          <p:cNvSpPr txBox="1"/>
          <p:nvPr/>
        </p:nvSpPr>
        <p:spPr>
          <a:xfrm>
            <a:off x="7506332" y="456553"/>
            <a:ext cx="130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HOMECARE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E48D91C-8A93-4B1C-8120-F1E3780E7A83}"/>
              </a:ext>
            </a:extLst>
          </p:cNvPr>
          <p:cNvSpPr txBox="1"/>
          <p:nvPr/>
        </p:nvSpPr>
        <p:spPr>
          <a:xfrm>
            <a:off x="10621309" y="456553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F7E614F-DCC1-4987-9E29-8D0C4FBF525B}"/>
              </a:ext>
            </a:extLst>
          </p:cNvPr>
          <p:cNvSpPr txBox="1"/>
          <p:nvPr/>
        </p:nvSpPr>
        <p:spPr>
          <a:xfrm>
            <a:off x="371061" y="1722783"/>
            <a:ext cx="1696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CLÍNICAS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002728-B6D3-4D7C-A6D4-3192F40803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22" t="39029" r="44783" b="37771"/>
          <a:stretch/>
        </p:blipFill>
        <p:spPr>
          <a:xfrm>
            <a:off x="172278" y="3645982"/>
            <a:ext cx="5805880" cy="209220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59F9B69-B275-41C8-8591-5A15F60526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05" t="40769" r="45000" b="36032"/>
          <a:stretch/>
        </p:blipFill>
        <p:spPr>
          <a:xfrm>
            <a:off x="6208334" y="3660868"/>
            <a:ext cx="5764571" cy="2077323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0C92067F-0FC1-4412-8C9D-2AC7B3A2266B}"/>
              </a:ext>
            </a:extLst>
          </p:cNvPr>
          <p:cNvSpPr/>
          <p:nvPr/>
        </p:nvSpPr>
        <p:spPr>
          <a:xfrm>
            <a:off x="371061" y="2400322"/>
            <a:ext cx="9130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6D6D6D"/>
                </a:solidFill>
                <a:latin typeface="Noto Sans"/>
              </a:rPr>
              <a:t>Atendimento presencial em uma das nossas salas de imunização.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1C20D2C-D082-4986-A49B-D4841409AA85}"/>
              </a:ext>
            </a:extLst>
          </p:cNvPr>
          <p:cNvSpPr txBox="1"/>
          <p:nvPr/>
        </p:nvSpPr>
        <p:spPr>
          <a:xfrm>
            <a:off x="9063820" y="456553"/>
            <a:ext cx="10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VACINAS</a:t>
            </a:r>
          </a:p>
        </p:txBody>
      </p:sp>
    </p:spTree>
    <p:extLst>
      <p:ext uri="{BB962C8B-B14F-4D97-AF65-F5344CB8AC3E}">
        <p14:creationId xmlns:p14="http://schemas.microsoft.com/office/powerpoint/2010/main" val="353250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9D9DD7C-0B09-4721-BBC2-DF79C82F68F6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F1B3D7-376C-4FDF-B79B-8ECBA8260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103424"/>
            <a:ext cx="1546886" cy="103885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2955CE-CE59-4578-82C1-214203AC04FC}"/>
              </a:ext>
            </a:extLst>
          </p:cNvPr>
          <p:cNvSpPr txBox="1"/>
          <p:nvPr/>
        </p:nvSpPr>
        <p:spPr>
          <a:xfrm>
            <a:off x="3835476" y="318054"/>
            <a:ext cx="1667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CAMPANHAS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CORPORATIVAS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568B89-FC53-4092-A108-076E1F156FFB}"/>
              </a:ext>
            </a:extLst>
          </p:cNvPr>
          <p:cNvSpPr txBox="1"/>
          <p:nvPr/>
        </p:nvSpPr>
        <p:spPr>
          <a:xfrm>
            <a:off x="5980316" y="43818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CLÍNICAS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0063EC7-C9E2-4E8C-9044-B8446512E570}"/>
              </a:ext>
            </a:extLst>
          </p:cNvPr>
          <p:cNvSpPr txBox="1"/>
          <p:nvPr/>
        </p:nvSpPr>
        <p:spPr>
          <a:xfrm>
            <a:off x="7506332" y="456553"/>
            <a:ext cx="130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HOMECARE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B41F01B-2D0F-4240-A4CA-383B73481727}"/>
              </a:ext>
            </a:extLst>
          </p:cNvPr>
          <p:cNvSpPr txBox="1"/>
          <p:nvPr/>
        </p:nvSpPr>
        <p:spPr>
          <a:xfrm>
            <a:off x="10621309" y="456553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751AEB9-6DAF-4AB0-9CDF-92DF0A2181C9}"/>
              </a:ext>
            </a:extLst>
          </p:cNvPr>
          <p:cNvSpPr txBox="1"/>
          <p:nvPr/>
        </p:nvSpPr>
        <p:spPr>
          <a:xfrm>
            <a:off x="9063820" y="456553"/>
            <a:ext cx="10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VACINAS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A812A15-0D9D-4280-9F20-106CCC13E832}"/>
              </a:ext>
            </a:extLst>
          </p:cNvPr>
          <p:cNvSpPr txBox="1"/>
          <p:nvPr/>
        </p:nvSpPr>
        <p:spPr>
          <a:xfrm>
            <a:off x="371061" y="1722783"/>
            <a:ext cx="1897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Homecare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Uma imagem contendo pessoa, interior, janela, parede&#10;&#10;Descrição gerada com muito alta confiança">
            <a:extLst>
              <a:ext uri="{FF2B5EF4-FFF2-40B4-BE49-F238E27FC236}">
                <a16:creationId xmlns:a16="http://schemas.microsoft.com/office/drawing/2014/main" id="{91257F78-9E45-436F-A735-472B1E795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1" y="2584988"/>
            <a:ext cx="6309360" cy="36576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BE45E62-264C-4E69-B91B-BD2F32B0A36E}"/>
              </a:ext>
            </a:extLst>
          </p:cNvPr>
          <p:cNvSpPr/>
          <p:nvPr/>
        </p:nvSpPr>
        <p:spPr>
          <a:xfrm>
            <a:off x="7368209" y="2716265"/>
            <a:ext cx="43459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6D6D6D"/>
                </a:solidFill>
                <a:latin typeface="Noto Sans"/>
              </a:rPr>
              <a:t>Contamos com o atendimento personalizado, à domicílio. Temos condições especiais para vacinação de diversas famílias em um mesmo endereço (como diversos apartamentos em um mesmo condomínio, no mesmo dia e horário).</a:t>
            </a:r>
          </a:p>
          <a:p>
            <a:endParaRPr lang="pt-BR" dirty="0">
              <a:solidFill>
                <a:srgbClr val="6D6D6D"/>
              </a:solidFill>
              <a:latin typeface="Noto Sans"/>
            </a:endParaRPr>
          </a:p>
          <a:p>
            <a:endParaRPr lang="pt-BR" dirty="0">
              <a:solidFill>
                <a:srgbClr val="6D6D6D"/>
              </a:solidFill>
              <a:latin typeface="Noto Sans"/>
            </a:endParaRPr>
          </a:p>
          <a:p>
            <a:endParaRPr lang="pt-BR" dirty="0">
              <a:solidFill>
                <a:srgbClr val="6D6D6D"/>
              </a:solidFill>
              <a:latin typeface="Noto Sans"/>
            </a:endParaRPr>
          </a:p>
          <a:p>
            <a:endParaRPr lang="pt-BR" dirty="0">
              <a:solidFill>
                <a:srgbClr val="6D6D6D"/>
              </a:solidFill>
              <a:latin typeface="Noto Sans"/>
            </a:endParaRPr>
          </a:p>
          <a:p>
            <a:endParaRPr lang="pt-BR" dirty="0">
              <a:solidFill>
                <a:srgbClr val="6D6D6D"/>
              </a:solidFill>
              <a:latin typeface="Noto Sans"/>
            </a:endParaRPr>
          </a:p>
          <a:p>
            <a:r>
              <a:rPr lang="pt-BR" u="sng" dirty="0">
                <a:solidFill>
                  <a:schemeClr val="bg2">
                    <a:lumMod val="50000"/>
                  </a:schemeClr>
                </a:solidFill>
                <a:latin typeface="No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Dúvidas:</a:t>
            </a:r>
          </a:p>
          <a:p>
            <a:r>
              <a:rPr lang="pt-BR" dirty="0">
                <a:solidFill>
                  <a:srgbClr val="6D6D6D"/>
                </a:solidFill>
                <a:latin typeface="No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E-mail homecare@procatvacinas.com.br</a:t>
            </a:r>
            <a:endParaRPr lang="pt-BR" dirty="0">
              <a:solidFill>
                <a:srgbClr val="6D6D6D"/>
              </a:solidFill>
              <a:latin typeface="Noto Sans"/>
            </a:endParaRPr>
          </a:p>
          <a:p>
            <a:r>
              <a:rPr lang="pt-BR" dirty="0">
                <a:solidFill>
                  <a:srgbClr val="6D6D6D"/>
                </a:solidFill>
                <a:latin typeface="Noto Sans"/>
              </a:rPr>
              <a:t> </a:t>
            </a:r>
            <a:r>
              <a:rPr lang="pt-BR" dirty="0" err="1">
                <a:solidFill>
                  <a:srgbClr val="6D6D6D"/>
                </a:solidFill>
                <a:latin typeface="Noto Sans"/>
              </a:rPr>
              <a:t>Whatsapp</a:t>
            </a:r>
            <a:r>
              <a:rPr lang="pt-BR" dirty="0">
                <a:solidFill>
                  <a:srgbClr val="6D6D6D"/>
                </a:solidFill>
                <a:latin typeface="Noto Sans"/>
              </a:rPr>
              <a:t> 11 94347-1079.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D140BDC-9CE4-4E4B-A14E-A6BA4FA2DCCA}"/>
              </a:ext>
            </a:extLst>
          </p:cNvPr>
          <p:cNvSpPr/>
          <p:nvPr/>
        </p:nvSpPr>
        <p:spPr>
          <a:xfrm>
            <a:off x="8474359" y="4800363"/>
            <a:ext cx="2133600" cy="514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Formulário</a:t>
            </a:r>
          </a:p>
        </p:txBody>
      </p:sp>
    </p:spTree>
    <p:extLst>
      <p:ext uri="{BB962C8B-B14F-4D97-AF65-F5344CB8AC3E}">
        <p14:creationId xmlns:p14="http://schemas.microsoft.com/office/powerpoint/2010/main" val="43142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9D9DD7C-0B09-4721-BBC2-DF79C82F68F6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F1B3D7-376C-4FDF-B79B-8ECBA8260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103424"/>
            <a:ext cx="1546886" cy="103885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2955CE-CE59-4578-82C1-214203AC04FC}"/>
              </a:ext>
            </a:extLst>
          </p:cNvPr>
          <p:cNvSpPr txBox="1"/>
          <p:nvPr/>
        </p:nvSpPr>
        <p:spPr>
          <a:xfrm>
            <a:off x="3835476" y="318054"/>
            <a:ext cx="1667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CAMPANHAS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CORPORATIVAS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568B89-FC53-4092-A108-076E1F156FFB}"/>
              </a:ext>
            </a:extLst>
          </p:cNvPr>
          <p:cNvSpPr txBox="1"/>
          <p:nvPr/>
        </p:nvSpPr>
        <p:spPr>
          <a:xfrm>
            <a:off x="5980316" y="43818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CLÍNICAS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0063EC7-C9E2-4E8C-9044-B8446512E570}"/>
              </a:ext>
            </a:extLst>
          </p:cNvPr>
          <p:cNvSpPr txBox="1"/>
          <p:nvPr/>
        </p:nvSpPr>
        <p:spPr>
          <a:xfrm>
            <a:off x="7506332" y="456553"/>
            <a:ext cx="130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HOMECARE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B41F01B-2D0F-4240-A4CA-383B73481727}"/>
              </a:ext>
            </a:extLst>
          </p:cNvPr>
          <p:cNvSpPr txBox="1"/>
          <p:nvPr/>
        </p:nvSpPr>
        <p:spPr>
          <a:xfrm>
            <a:off x="10621309" y="456553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751AEB9-6DAF-4AB0-9CDF-92DF0A2181C9}"/>
              </a:ext>
            </a:extLst>
          </p:cNvPr>
          <p:cNvSpPr txBox="1"/>
          <p:nvPr/>
        </p:nvSpPr>
        <p:spPr>
          <a:xfrm>
            <a:off x="9063820" y="456553"/>
            <a:ext cx="10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VACINAS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A812A15-0D9D-4280-9F20-106CCC13E832}"/>
              </a:ext>
            </a:extLst>
          </p:cNvPr>
          <p:cNvSpPr txBox="1"/>
          <p:nvPr/>
        </p:nvSpPr>
        <p:spPr>
          <a:xfrm>
            <a:off x="371061" y="1722783"/>
            <a:ext cx="1897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Homecare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Uma imagem contendo pessoa, interior, janela, parede&#10;&#10;Descrição gerada com muito alta confiança">
            <a:extLst>
              <a:ext uri="{FF2B5EF4-FFF2-40B4-BE49-F238E27FC236}">
                <a16:creationId xmlns:a16="http://schemas.microsoft.com/office/drawing/2014/main" id="{91257F78-9E45-436F-A735-472B1E795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1" y="2584988"/>
            <a:ext cx="6309360" cy="36576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BE45E62-264C-4E69-B91B-BD2F32B0A36E}"/>
              </a:ext>
            </a:extLst>
          </p:cNvPr>
          <p:cNvSpPr/>
          <p:nvPr/>
        </p:nvSpPr>
        <p:spPr>
          <a:xfrm>
            <a:off x="7848846" y="2716265"/>
            <a:ext cx="3458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6D6D6D"/>
                </a:solidFill>
                <a:effectLst/>
                <a:uLnTx/>
                <a:uFillTx/>
                <a:latin typeface="Noto Sans"/>
                <a:ea typeface="+mn-ea"/>
                <a:cs typeface="+mn-cs"/>
              </a:rPr>
              <a:t>Contamos com o atendimento personalizado, à domicílio. Entre em contato conosco para condições especiais.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D140BDC-9CE4-4E4B-A14E-A6BA4FA2DCCA}"/>
              </a:ext>
            </a:extLst>
          </p:cNvPr>
          <p:cNvSpPr/>
          <p:nvPr/>
        </p:nvSpPr>
        <p:spPr>
          <a:xfrm>
            <a:off x="8309114" y="4540744"/>
            <a:ext cx="2133600" cy="514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BE69AD-4CA7-4197-A68F-D152F3658B10}"/>
              </a:ext>
            </a:extLst>
          </p:cNvPr>
          <p:cNvSpPr txBox="1"/>
          <p:nvPr/>
        </p:nvSpPr>
        <p:spPr>
          <a:xfrm>
            <a:off x="7686258" y="1722783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Nome do paciente, idade, vacinas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BD383EE-59B5-42C6-9241-928C8C1F61B1}"/>
              </a:ext>
            </a:extLst>
          </p:cNvPr>
          <p:cNvSpPr/>
          <p:nvPr/>
        </p:nvSpPr>
        <p:spPr>
          <a:xfrm>
            <a:off x="2994991" y="2092115"/>
            <a:ext cx="5552661" cy="444783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/>
              <a:t>Entre em contato:</a:t>
            </a:r>
          </a:p>
          <a:p>
            <a:endParaRPr lang="pt-BR" sz="2400" b="1" dirty="0"/>
          </a:p>
          <a:p>
            <a:endParaRPr lang="pt-BR" sz="2400" b="1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3B51E50-5422-41AF-95B2-5B424844F99F}"/>
              </a:ext>
            </a:extLst>
          </p:cNvPr>
          <p:cNvSpPr/>
          <p:nvPr/>
        </p:nvSpPr>
        <p:spPr>
          <a:xfrm>
            <a:off x="3140765" y="2888974"/>
            <a:ext cx="3766469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Nome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8991BDD-D1D4-484F-BA90-2A15C8958EAE}"/>
              </a:ext>
            </a:extLst>
          </p:cNvPr>
          <p:cNvSpPr/>
          <p:nvPr/>
        </p:nvSpPr>
        <p:spPr>
          <a:xfrm>
            <a:off x="3134138" y="3377626"/>
            <a:ext cx="5274365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Telefone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8EE52F9-DECA-43BB-AA34-C9BE48CFF622}"/>
              </a:ext>
            </a:extLst>
          </p:cNvPr>
          <p:cNvSpPr/>
          <p:nvPr/>
        </p:nvSpPr>
        <p:spPr>
          <a:xfrm>
            <a:off x="3140765" y="3902911"/>
            <a:ext cx="5274365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E-mail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C39CD3F-9E23-4A61-BAAC-6C61296BAAEB}"/>
              </a:ext>
            </a:extLst>
          </p:cNvPr>
          <p:cNvSpPr/>
          <p:nvPr/>
        </p:nvSpPr>
        <p:spPr>
          <a:xfrm>
            <a:off x="3134138" y="4425099"/>
            <a:ext cx="5274365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Endereço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5E8F1A8-DBD0-45EE-80F8-51BEBE7795EE}"/>
              </a:ext>
            </a:extLst>
          </p:cNvPr>
          <p:cNvSpPr/>
          <p:nvPr/>
        </p:nvSpPr>
        <p:spPr>
          <a:xfrm>
            <a:off x="3140765" y="4922198"/>
            <a:ext cx="5274365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Vacinas / Quantidade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6F5B11E-63F3-4CC9-9EBC-C0BA170989D1}"/>
              </a:ext>
            </a:extLst>
          </p:cNvPr>
          <p:cNvSpPr/>
          <p:nvPr/>
        </p:nvSpPr>
        <p:spPr>
          <a:xfrm>
            <a:off x="4773634" y="5793031"/>
            <a:ext cx="2133600" cy="514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Enviar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E62C0C0-71D6-48EF-8898-DB769D5B5A9D}"/>
              </a:ext>
            </a:extLst>
          </p:cNvPr>
          <p:cNvSpPr/>
          <p:nvPr/>
        </p:nvSpPr>
        <p:spPr>
          <a:xfrm>
            <a:off x="6969111" y="2880527"/>
            <a:ext cx="1439392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Idade</a:t>
            </a:r>
          </a:p>
        </p:txBody>
      </p:sp>
    </p:spTree>
    <p:extLst>
      <p:ext uri="{BB962C8B-B14F-4D97-AF65-F5344CB8AC3E}">
        <p14:creationId xmlns:p14="http://schemas.microsoft.com/office/powerpoint/2010/main" val="153477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9D9DD7C-0B09-4721-BBC2-DF79C82F68F6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F1B3D7-376C-4FDF-B79B-8ECBA8260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103424"/>
            <a:ext cx="1546886" cy="103885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2955CE-CE59-4578-82C1-214203AC04FC}"/>
              </a:ext>
            </a:extLst>
          </p:cNvPr>
          <p:cNvSpPr txBox="1"/>
          <p:nvPr/>
        </p:nvSpPr>
        <p:spPr>
          <a:xfrm>
            <a:off x="3835476" y="318054"/>
            <a:ext cx="1667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CAMPANHAS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CORPORATIVAS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568B89-FC53-4092-A108-076E1F156FFB}"/>
              </a:ext>
            </a:extLst>
          </p:cNvPr>
          <p:cNvSpPr txBox="1"/>
          <p:nvPr/>
        </p:nvSpPr>
        <p:spPr>
          <a:xfrm>
            <a:off x="5980316" y="43818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CLÍNICAS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0063EC7-C9E2-4E8C-9044-B8446512E570}"/>
              </a:ext>
            </a:extLst>
          </p:cNvPr>
          <p:cNvSpPr txBox="1"/>
          <p:nvPr/>
        </p:nvSpPr>
        <p:spPr>
          <a:xfrm>
            <a:off x="7506332" y="456553"/>
            <a:ext cx="130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HOMECARE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B41F01B-2D0F-4240-A4CA-383B73481727}"/>
              </a:ext>
            </a:extLst>
          </p:cNvPr>
          <p:cNvSpPr txBox="1"/>
          <p:nvPr/>
        </p:nvSpPr>
        <p:spPr>
          <a:xfrm>
            <a:off x="10621309" y="456553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751AEB9-6DAF-4AB0-9CDF-92DF0A2181C9}"/>
              </a:ext>
            </a:extLst>
          </p:cNvPr>
          <p:cNvSpPr txBox="1"/>
          <p:nvPr/>
        </p:nvSpPr>
        <p:spPr>
          <a:xfrm>
            <a:off x="9063820" y="456553"/>
            <a:ext cx="10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VACINAS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A812A15-0D9D-4280-9F20-106CCC13E832}"/>
              </a:ext>
            </a:extLst>
          </p:cNvPr>
          <p:cNvSpPr txBox="1"/>
          <p:nvPr/>
        </p:nvSpPr>
        <p:spPr>
          <a:xfrm>
            <a:off x="172278" y="1349128"/>
            <a:ext cx="143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Vacinas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4577BEE-D615-4718-B4B3-B022043D9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66173"/>
              </p:ext>
            </p:extLst>
          </p:nvPr>
        </p:nvGraphicFramePr>
        <p:xfrm>
          <a:off x="172279" y="1909992"/>
          <a:ext cx="11860696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573">
                  <a:extLst>
                    <a:ext uri="{9D8B030D-6E8A-4147-A177-3AD203B41FA5}">
                      <a16:colId xmlns:a16="http://schemas.microsoft.com/office/drawing/2014/main" val="3451464339"/>
                    </a:ext>
                  </a:extLst>
                </a:gridCol>
                <a:gridCol w="6522846">
                  <a:extLst>
                    <a:ext uri="{9D8B030D-6E8A-4147-A177-3AD203B41FA5}">
                      <a16:colId xmlns:a16="http://schemas.microsoft.com/office/drawing/2014/main" val="2736821032"/>
                    </a:ext>
                  </a:extLst>
                </a:gridCol>
                <a:gridCol w="3363277">
                  <a:extLst>
                    <a:ext uri="{9D8B030D-6E8A-4147-A177-3AD203B41FA5}">
                      <a16:colId xmlns:a16="http://schemas.microsoft.com/office/drawing/2014/main" val="3271725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Vacina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 da Doença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Indicação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6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/>
                        <a:t>Influenza (Gripe)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Infecção do sistema respiratório que pode evoluir para pneumonia.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À partir de 6 meses.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73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HPV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Doença sexualmente transmissível responsável por alguns tipos de cânceres.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 partir de 9 anos.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09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Hepatite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Infecção aguda do fígado que pode evoluir de forma fulminante e fatal.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 partir de 1 ano de vida.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2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Hepatite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Infecção crônica do fígado, sendo a principal causa de câncer hepático.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Ao nascer e gestantes.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9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err="1"/>
                        <a:t>DTPa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Tríplice Bacteriana, protege a  contra difteria, o tétano e a coqueluche.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 partir de 5 anos e gestantes.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11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Varicela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 varicela (catapora) é uma doença infecciosa, altamente contagiosa.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 partir de 1 ano de vida.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7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Febre Amarela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Doença infecciosa febril aguda, transmitida pelo mosquito </a:t>
                      </a:r>
                      <a:r>
                        <a:rPr lang="pt-BR" sz="1600" i="1" dirty="0"/>
                        <a:t>Aedes aegypti</a:t>
                      </a:r>
                      <a:r>
                        <a:rPr lang="pt-BR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 partir de 9 meses.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1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Meningocócica ACWY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Infecção bacteriana aguda, potencialmente letal, nas membranas do sistema nervoso central levando à meningite e/ou infecção generalizada.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 partir de 2 meses.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00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Herpes Zoster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Conhecida como “cobreiro”, é uma doença infecciosa causada pelo mesmo vírus da catapora, provocando lesões causadoras de fortes dores no corpo.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 partir de 50 anos.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0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Pneumocócicas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Bactéria que causa várias doenças como otite e sinusite, e outras mais graves como a pneumonia, a meningite e a septicemia.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 partir de 2 meses.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9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Tríplice Viral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Proteção contra o Sarampo, a Caxumba e a Rubéola.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 partir de 1 ano.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975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674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1305</TotalTime>
  <Words>1040</Words>
  <Application>Microsoft Office PowerPoint</Application>
  <PresentationFormat>Widescreen</PresentationFormat>
  <Paragraphs>186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Noto Sans</vt:lpstr>
      <vt:lpstr>Tema do Office</vt:lpstr>
      <vt:lpstr>PROCAT Vacinas Landing Site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PROCAT Vacinas Landing Site</dc:title>
  <dc:creator>Paulo Pinto Filho</dc:creator>
  <cp:lastModifiedBy>Paulo Pinto Filho</cp:lastModifiedBy>
  <cp:revision>35</cp:revision>
  <dcterms:created xsi:type="dcterms:W3CDTF">2018-07-25T15:39:41Z</dcterms:created>
  <dcterms:modified xsi:type="dcterms:W3CDTF">2018-08-07T19:50:53Z</dcterms:modified>
</cp:coreProperties>
</file>