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13716000" cx="24382400"/>
  <p:notesSz cx="6858000" cy="9144000"/>
  <p:embeddedFontLst>
    <p:embeddedFont>
      <p:font typeface="Tahom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926">
          <p15:clr>
            <a:srgbClr val="A4A3A4"/>
          </p15:clr>
        </p15:guide>
        <p15:guide id="2" pos="15073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2" roundtripDataSignature="AMtx7mjCzb6fzfSIxI/Rxj1ZaSW31/V4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1AD4A7-6121-42DC-BC3C-474F94B3D098}">
  <a:tblStyle styleId="{E71AD4A7-6121-42DC-BC3C-474F94B3D098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926" orient="horz"/>
        <p:guide pos="15073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Tahoma-bold.fntdata"/><Relationship Id="rId30" Type="http://schemas.openxmlformats.org/officeDocument/2006/relationships/font" Target="fonts/Tahoma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7d621d0cb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57d621d0cb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7d621d0cb_18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357d621d0cb_18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7d621d0cb_0_18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357d621d0cb_0_18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357d621d0cb_0_18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7d621d0cb_0_18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357d621d0cb_0_18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357d621d0cb_0_18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7d621d0cb_0_18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357d621d0cb_0_18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357d621d0cb_0_18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dd112908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35dd112908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35dd112908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dd112908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35dd112908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35dd112908b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7cd7ae1e4_0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57cd7ae1e4_0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dca34fda0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35dca34fda0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7d621d0cb_0_6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357d621d0cb_0_6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как изменить картинку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Клик по изображению – сверху Формат – область выделения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Выбрать Рисунок – можно удалить и вставить другой, правый клик по рисунку, переместить на задний план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Сверху формат – обрезка, обрезать как нужно, двигать картинку, чтобы получить нужное изображение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57d621d0cb_0_6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7d621d0cb_0_13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357d621d0cb_0_13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7d621d0cb_0_18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7d621d0cb_0_18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357d621d0cb_0_18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7d621d0cb_0_15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357d621d0cb_0_15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как изменить картинку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Клик по изображению – сверху Формат – область выделения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Выбрать Рисунок – можно удалить и вставить другой, правый клик по рисунку, переместить на задний план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Сверху формат – обрезка, обрезать как нужно, двигать картинку, чтобы получить нужное изображение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357d621d0cb_0_15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7d621d0cb_0_8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357d621d0cb_0_8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357d621d0cb_0_8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7d621d0cb_0_10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57d621d0cb_0_10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7d621d0cb_0_1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357d621d0cb_0_1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57d621d0cb_0_1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7d621d0cb_0_10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57d621d0cb_0_10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7d621d0cb_0_13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357d621d0cb_0_13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57d621d0cb_0_13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уллиты">
  <p:cSld name="Буллиты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298516" y="2115691"/>
            <a:ext cx="10626783" cy="110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178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Tahoma"/>
              <a:buNone/>
              <a:defRPr sz="7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35865" y="5430202"/>
            <a:ext cx="162178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/>
          <p:nvPr>
            <p:ph idx="1" type="body"/>
          </p:nvPr>
        </p:nvSpPr>
        <p:spPr>
          <a:xfrm>
            <a:off x="1298516" y="3655596"/>
            <a:ext cx="10626783" cy="1050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2" type="body"/>
          </p:nvPr>
        </p:nvSpPr>
        <p:spPr>
          <a:xfrm>
            <a:off x="1295399" y="5123398"/>
            <a:ext cx="6937375" cy="654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1" type="ftr"/>
          </p:nvPr>
        </p:nvSpPr>
        <p:spPr>
          <a:xfrm>
            <a:off x="1302654" y="12664440"/>
            <a:ext cx="6952346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19812000" y="12630986"/>
            <a:ext cx="328966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3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b="0" i="0" sz="23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b="0" i="0" sz="23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b="0" i="0" sz="23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b="0" i="0" sz="23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b="0" i="0" sz="23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b="0" i="0" sz="23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b="0" i="0" sz="23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b="0" i="0" sz="23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" name="Google Shape;22;p8"/>
          <p:cNvSpPr txBox="1"/>
          <p:nvPr>
            <p:ph idx="3" type="body"/>
          </p:nvPr>
        </p:nvSpPr>
        <p:spPr>
          <a:xfrm>
            <a:off x="8674101" y="12856752"/>
            <a:ext cx="6937374" cy="355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8"/>
          <p:cNvSpPr txBox="1"/>
          <p:nvPr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misis.ru</a:t>
            </a:r>
            <a:endParaRPr b="0" i="0" sz="16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4" name="Google Shape;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648" y="399072"/>
            <a:ext cx="2394000" cy="96194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8"/>
          <p:cNvSpPr txBox="1"/>
          <p:nvPr>
            <p:ph idx="4" type="body"/>
          </p:nvPr>
        </p:nvSpPr>
        <p:spPr>
          <a:xfrm>
            <a:off x="8674101" y="5123397"/>
            <a:ext cx="6937374" cy="654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5" type="body"/>
          </p:nvPr>
        </p:nvSpPr>
        <p:spPr>
          <a:xfrm>
            <a:off x="16052801" y="5123397"/>
            <a:ext cx="6938961" cy="654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колонки">
  <p:cSld name="Три колонки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ctrTitle"/>
          </p:nvPr>
        </p:nvSpPr>
        <p:spPr>
          <a:xfrm>
            <a:off x="1298516" y="2115691"/>
            <a:ext cx="10626783" cy="1878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178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Tahoma"/>
              <a:buNone/>
              <a:defRPr sz="7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35865" y="5430202"/>
            <a:ext cx="162178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1298516" y="7924800"/>
            <a:ext cx="6936767" cy="379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1338232" y="7037794"/>
            <a:ext cx="6897051" cy="593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1302654" y="12664440"/>
            <a:ext cx="6952346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9812000" y="12630986"/>
            <a:ext cx="328966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1" name="Google Shape;101;p17"/>
          <p:cNvSpPr txBox="1"/>
          <p:nvPr>
            <p:ph idx="3" type="body"/>
          </p:nvPr>
        </p:nvSpPr>
        <p:spPr>
          <a:xfrm>
            <a:off x="8674101" y="12856752"/>
            <a:ext cx="6937374" cy="355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7"/>
          <p:cNvSpPr txBox="1"/>
          <p:nvPr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misis.ru</a:t>
            </a:r>
            <a:endParaRPr sz="16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648" y="399072"/>
            <a:ext cx="2394000" cy="96194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idx="4" type="body"/>
          </p:nvPr>
        </p:nvSpPr>
        <p:spPr>
          <a:xfrm>
            <a:off x="8674101" y="7037794"/>
            <a:ext cx="6937374" cy="593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5" type="body"/>
          </p:nvPr>
        </p:nvSpPr>
        <p:spPr>
          <a:xfrm>
            <a:off x="16054389" y="7037793"/>
            <a:ext cx="6937374" cy="593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6" type="body"/>
          </p:nvPr>
        </p:nvSpPr>
        <p:spPr>
          <a:xfrm>
            <a:off x="8674101" y="7924800"/>
            <a:ext cx="6936767" cy="379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7" type="body"/>
          </p:nvPr>
        </p:nvSpPr>
        <p:spPr>
          <a:xfrm>
            <a:off x="16054996" y="7924800"/>
            <a:ext cx="6936767" cy="379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0650" y="4776190"/>
            <a:ext cx="2217600" cy="18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62351" y="4599790"/>
            <a:ext cx="1764000" cy="2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116300" y="4401790"/>
            <a:ext cx="1924670" cy="22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Акцентные плашки">
  <p:cSld name="Акцентные плашки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12442825" y="4707604"/>
            <a:ext cx="11939588" cy="571274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18"/>
          <p:cNvSpPr txBox="1"/>
          <p:nvPr>
            <p:ph type="ctrTitle"/>
          </p:nvPr>
        </p:nvSpPr>
        <p:spPr>
          <a:xfrm>
            <a:off x="1298516" y="2115691"/>
            <a:ext cx="10626783" cy="1878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178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Tahoma"/>
              <a:buNone/>
              <a:defRPr sz="7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35865" y="5430202"/>
            <a:ext cx="162178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1297765" y="4572755"/>
            <a:ext cx="10627535" cy="7700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b="0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1302654" y="12664440"/>
            <a:ext cx="6952346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19812000" y="12630986"/>
            <a:ext cx="328966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8674101" y="12856752"/>
            <a:ext cx="6937374" cy="355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8"/>
          <p:cNvSpPr txBox="1"/>
          <p:nvPr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misis.ru</a:t>
            </a:r>
            <a:endParaRPr sz="16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648" y="399072"/>
            <a:ext cx="2394000" cy="96194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>
            <p:ph idx="3" type="body"/>
          </p:nvPr>
        </p:nvSpPr>
        <p:spPr>
          <a:xfrm>
            <a:off x="16035339" y="5373052"/>
            <a:ext cx="6937374" cy="1180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300"/>
              <a:buNone/>
              <a:defRPr sz="73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4" type="body"/>
          </p:nvPr>
        </p:nvSpPr>
        <p:spPr>
          <a:xfrm>
            <a:off x="16035946" y="6648450"/>
            <a:ext cx="6936767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b="0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93279" y="5430202"/>
            <a:ext cx="2167200" cy="1813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Акцентные плашки 1">
  <p:cSld name="Акцентные плашки 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4707604"/>
            <a:ext cx="24382413" cy="7370096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19"/>
          <p:cNvSpPr txBox="1"/>
          <p:nvPr>
            <p:ph type="ctrTitle"/>
          </p:nvPr>
        </p:nvSpPr>
        <p:spPr>
          <a:xfrm>
            <a:off x="1298516" y="2115691"/>
            <a:ext cx="10626783" cy="1878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178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Tahoma"/>
              <a:buNone/>
              <a:defRPr sz="7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35865" y="5430202"/>
            <a:ext cx="162178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297765" y="6553200"/>
            <a:ext cx="1062753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b="0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1" type="ftr"/>
          </p:nvPr>
        </p:nvSpPr>
        <p:spPr>
          <a:xfrm>
            <a:off x="1302654" y="12664440"/>
            <a:ext cx="6952346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19812000" y="12630986"/>
            <a:ext cx="328966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8674101" y="12856752"/>
            <a:ext cx="6937374" cy="355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9"/>
          <p:cNvSpPr txBox="1"/>
          <p:nvPr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misis.ru</a:t>
            </a:r>
            <a:endParaRPr sz="16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648" y="399072"/>
            <a:ext cx="2394000" cy="9619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3" type="body"/>
          </p:nvPr>
        </p:nvSpPr>
        <p:spPr>
          <a:xfrm>
            <a:off x="1297765" y="5646681"/>
            <a:ext cx="10627535" cy="1039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b="0" sz="5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4" type="body"/>
          </p:nvPr>
        </p:nvSpPr>
        <p:spPr>
          <a:xfrm>
            <a:off x="1297765" y="9692640"/>
            <a:ext cx="1062753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b="0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5" type="body"/>
          </p:nvPr>
        </p:nvSpPr>
        <p:spPr>
          <a:xfrm>
            <a:off x="1297765" y="8786121"/>
            <a:ext cx="10627535" cy="1039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b="0" sz="5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6" type="body"/>
          </p:nvPr>
        </p:nvSpPr>
        <p:spPr>
          <a:xfrm>
            <a:off x="12364228" y="6553200"/>
            <a:ext cx="10627535" cy="51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b="0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7" type="body"/>
          </p:nvPr>
        </p:nvSpPr>
        <p:spPr>
          <a:xfrm>
            <a:off x="12364228" y="5646681"/>
            <a:ext cx="10627535" cy="1039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b="0" sz="5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Акцентные плашки 2">
  <p:cSld name="Акцентные плашки 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1" y="3907504"/>
            <a:ext cx="11668538" cy="7370096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Google Shape;141;p20"/>
          <p:cNvSpPr txBox="1"/>
          <p:nvPr>
            <p:ph type="ctrTitle"/>
          </p:nvPr>
        </p:nvSpPr>
        <p:spPr>
          <a:xfrm>
            <a:off x="1298516" y="2115691"/>
            <a:ext cx="10626783" cy="1878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178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Tahoma"/>
              <a:buNone/>
              <a:defRPr sz="7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35865" y="5430202"/>
            <a:ext cx="162178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>
            <p:ph idx="11" type="ftr"/>
          </p:nvPr>
        </p:nvSpPr>
        <p:spPr>
          <a:xfrm>
            <a:off x="1302654" y="12664440"/>
            <a:ext cx="6952346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19812000" y="12630986"/>
            <a:ext cx="328966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8674101" y="12856752"/>
            <a:ext cx="6937374" cy="355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0"/>
          <p:cNvSpPr txBox="1"/>
          <p:nvPr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misis.ru</a:t>
            </a:r>
            <a:endParaRPr sz="16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648" y="399072"/>
            <a:ext cx="2394000" cy="96194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>
            <p:ph idx="2" type="body"/>
          </p:nvPr>
        </p:nvSpPr>
        <p:spPr>
          <a:xfrm>
            <a:off x="1297766" y="5697107"/>
            <a:ext cx="9217834" cy="5076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b="0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3" type="body"/>
          </p:nvPr>
        </p:nvSpPr>
        <p:spPr>
          <a:xfrm>
            <a:off x="1297765" y="4790588"/>
            <a:ext cx="9217835" cy="1039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b="0" sz="5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4" type="body"/>
          </p:nvPr>
        </p:nvSpPr>
        <p:spPr>
          <a:xfrm>
            <a:off x="12297582" y="4370696"/>
            <a:ext cx="3749905" cy="209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5" type="body"/>
          </p:nvPr>
        </p:nvSpPr>
        <p:spPr>
          <a:xfrm>
            <a:off x="12354962" y="6468184"/>
            <a:ext cx="3761338" cy="1419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зображения">
  <p:cSld name="Изображения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ctrTitle"/>
          </p:nvPr>
        </p:nvSpPr>
        <p:spPr>
          <a:xfrm>
            <a:off x="1298516" y="2115691"/>
            <a:ext cx="10626783" cy="1878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178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Tahoma"/>
              <a:buNone/>
              <a:defRPr sz="7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35865" y="5430202"/>
            <a:ext cx="162178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1298516" y="7281725"/>
            <a:ext cx="10626783" cy="1050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2" type="body"/>
          </p:nvPr>
        </p:nvSpPr>
        <p:spPr>
          <a:xfrm>
            <a:off x="1298516" y="8328993"/>
            <a:ext cx="14312959" cy="3677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1" type="ftr"/>
          </p:nvPr>
        </p:nvSpPr>
        <p:spPr>
          <a:xfrm>
            <a:off x="1302654" y="12664440"/>
            <a:ext cx="6952346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19812000" y="12630986"/>
            <a:ext cx="328966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9" name="Google Shape;159;p21"/>
          <p:cNvSpPr txBox="1"/>
          <p:nvPr>
            <p:ph idx="3" type="body"/>
          </p:nvPr>
        </p:nvSpPr>
        <p:spPr>
          <a:xfrm>
            <a:off x="8674101" y="12856752"/>
            <a:ext cx="6937374" cy="355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1"/>
          <p:cNvSpPr txBox="1"/>
          <p:nvPr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misis.ru</a:t>
            </a:r>
            <a:endParaRPr sz="16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648" y="399072"/>
            <a:ext cx="2394000" cy="961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зображения 1">
  <p:cSld name="Изображения 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ctrTitle"/>
          </p:nvPr>
        </p:nvSpPr>
        <p:spPr>
          <a:xfrm>
            <a:off x="1298516" y="2115691"/>
            <a:ext cx="10626783" cy="1878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178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Tahoma"/>
              <a:buNone/>
              <a:defRPr sz="7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35865" y="5430202"/>
            <a:ext cx="162178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1298517" y="4572001"/>
            <a:ext cx="10626784" cy="3677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idx="11" type="ftr"/>
          </p:nvPr>
        </p:nvSpPr>
        <p:spPr>
          <a:xfrm>
            <a:off x="1302654" y="12664440"/>
            <a:ext cx="6952346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19812000" y="12630986"/>
            <a:ext cx="328966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8" name="Google Shape;168;p22"/>
          <p:cNvSpPr txBox="1"/>
          <p:nvPr>
            <p:ph idx="2" type="body"/>
          </p:nvPr>
        </p:nvSpPr>
        <p:spPr>
          <a:xfrm>
            <a:off x="8674101" y="12856752"/>
            <a:ext cx="6937374" cy="355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2"/>
          <p:cNvSpPr txBox="1"/>
          <p:nvPr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misis.ru</a:t>
            </a:r>
            <a:endParaRPr sz="16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648" y="399072"/>
            <a:ext cx="2394000" cy="96194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/>
          <p:nvPr/>
        </p:nvSpPr>
        <p:spPr>
          <a:xfrm>
            <a:off x="0" y="8533870"/>
            <a:ext cx="11939588" cy="339308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" name="Google Shape;172;p22"/>
          <p:cNvSpPr txBox="1"/>
          <p:nvPr>
            <p:ph idx="3" type="body"/>
          </p:nvPr>
        </p:nvSpPr>
        <p:spPr>
          <a:xfrm>
            <a:off x="4943270" y="8909945"/>
            <a:ext cx="6982029" cy="1180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300"/>
              <a:buNone/>
              <a:defRPr sz="73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4" type="body"/>
          </p:nvPr>
        </p:nvSpPr>
        <p:spPr>
          <a:xfrm>
            <a:off x="4956411" y="10189483"/>
            <a:ext cx="6968889" cy="1379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b="0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8581" y="9141922"/>
            <a:ext cx="2286000" cy="1896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иаграмма">
  <p:cSld name="Диаграмма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ctrTitle"/>
          </p:nvPr>
        </p:nvSpPr>
        <p:spPr>
          <a:xfrm>
            <a:off x="1298516" y="2115691"/>
            <a:ext cx="10626783" cy="110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178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Tahoma"/>
              <a:buNone/>
              <a:defRPr sz="7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35865" y="5430202"/>
            <a:ext cx="162178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16035130" y="2029598"/>
            <a:ext cx="6956632" cy="1050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3"/>
          <p:cNvSpPr txBox="1"/>
          <p:nvPr>
            <p:ph idx="11" type="ftr"/>
          </p:nvPr>
        </p:nvSpPr>
        <p:spPr>
          <a:xfrm>
            <a:off x="1302654" y="12664440"/>
            <a:ext cx="6952346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19812000" y="12630986"/>
            <a:ext cx="328966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1" name="Google Shape;181;p23"/>
          <p:cNvSpPr txBox="1"/>
          <p:nvPr>
            <p:ph idx="2" type="body"/>
          </p:nvPr>
        </p:nvSpPr>
        <p:spPr>
          <a:xfrm>
            <a:off x="8674101" y="12856752"/>
            <a:ext cx="6937374" cy="355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3"/>
          <p:cNvSpPr txBox="1"/>
          <p:nvPr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misis.ru</a:t>
            </a:r>
            <a:endParaRPr sz="16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648" y="399072"/>
            <a:ext cx="2394000" cy="96194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>
            <p:ph idx="3" type="body"/>
          </p:nvPr>
        </p:nvSpPr>
        <p:spPr>
          <a:xfrm>
            <a:off x="16056666" y="3664028"/>
            <a:ext cx="6937374" cy="2657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афик 1">
  <p:cSld name="График 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35865" y="5430202"/>
            <a:ext cx="162178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16035130" y="2029598"/>
            <a:ext cx="6956632" cy="1050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11" type="ftr"/>
          </p:nvPr>
        </p:nvSpPr>
        <p:spPr>
          <a:xfrm>
            <a:off x="1302654" y="12664440"/>
            <a:ext cx="6952346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19812000" y="12630986"/>
            <a:ext cx="328966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0" name="Google Shape;190;p24"/>
          <p:cNvSpPr txBox="1"/>
          <p:nvPr>
            <p:ph idx="2" type="body"/>
          </p:nvPr>
        </p:nvSpPr>
        <p:spPr>
          <a:xfrm>
            <a:off x="8674101" y="12856752"/>
            <a:ext cx="6937374" cy="355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4"/>
          <p:cNvSpPr txBox="1"/>
          <p:nvPr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misis.ru</a:t>
            </a:r>
            <a:endParaRPr sz="16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648" y="399072"/>
            <a:ext cx="2394000" cy="961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>
            <p:ph idx="3" type="body"/>
          </p:nvPr>
        </p:nvSpPr>
        <p:spPr>
          <a:xfrm>
            <a:off x="16056666" y="3664028"/>
            <a:ext cx="6937374" cy="2657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4"/>
          <p:cNvSpPr txBox="1"/>
          <p:nvPr>
            <p:ph type="ctrTitle"/>
          </p:nvPr>
        </p:nvSpPr>
        <p:spPr>
          <a:xfrm>
            <a:off x="1298516" y="2115691"/>
            <a:ext cx="10626783" cy="1878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178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Tahoma"/>
              <a:buNone/>
              <a:defRPr sz="7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">
  <p:cSld name="Таблица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ctrTitle"/>
          </p:nvPr>
        </p:nvSpPr>
        <p:spPr>
          <a:xfrm>
            <a:off x="1298516" y="2115691"/>
            <a:ext cx="10626783" cy="110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178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Tahoma"/>
              <a:buNone/>
              <a:defRPr sz="7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35865" y="5430202"/>
            <a:ext cx="162178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1298368" y="3512130"/>
            <a:ext cx="3259345" cy="1050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5"/>
          <p:cNvSpPr txBox="1"/>
          <p:nvPr>
            <p:ph idx="11" type="ftr"/>
          </p:nvPr>
        </p:nvSpPr>
        <p:spPr>
          <a:xfrm>
            <a:off x="1302654" y="12664440"/>
            <a:ext cx="6952346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19812000" y="12630986"/>
            <a:ext cx="328966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1" name="Google Shape;201;p25"/>
          <p:cNvSpPr txBox="1"/>
          <p:nvPr>
            <p:ph idx="2" type="body"/>
          </p:nvPr>
        </p:nvSpPr>
        <p:spPr>
          <a:xfrm>
            <a:off x="8674101" y="12856752"/>
            <a:ext cx="6937374" cy="355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5"/>
          <p:cNvSpPr txBox="1"/>
          <p:nvPr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misis.ru</a:t>
            </a:r>
            <a:endParaRPr sz="16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648" y="399072"/>
            <a:ext cx="2394000" cy="96194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>
            <p:ph idx="3" type="body"/>
          </p:nvPr>
        </p:nvSpPr>
        <p:spPr>
          <a:xfrm>
            <a:off x="5007804" y="3512131"/>
            <a:ext cx="6937374" cy="1050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ключительный">
  <p:cSld name="Заключительны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5865" y="5430202"/>
            <a:ext cx="162178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1298516" y="10086693"/>
            <a:ext cx="6937374" cy="2657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26"/>
          <p:cNvSpPr txBox="1"/>
          <p:nvPr>
            <p:ph type="ctrTitle"/>
          </p:nvPr>
        </p:nvSpPr>
        <p:spPr>
          <a:xfrm>
            <a:off x="1298516" y="7184650"/>
            <a:ext cx="10626783" cy="1878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178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Tahoma"/>
              <a:buNone/>
              <a:defRPr sz="7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ctrTitle"/>
          </p:nvPr>
        </p:nvSpPr>
        <p:spPr>
          <a:xfrm>
            <a:off x="1298516" y="5185743"/>
            <a:ext cx="9952581" cy="3850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53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Font typeface="Tahoma"/>
              <a:buNone/>
              <a:defRPr sz="86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subTitle"/>
          </p:nvPr>
        </p:nvSpPr>
        <p:spPr>
          <a:xfrm>
            <a:off x="1298516" y="9036424"/>
            <a:ext cx="9952581" cy="1999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1300460" y="11867187"/>
            <a:ext cx="3033416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7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1">
  <p:cSld name="Титульный слайд 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ctrTitle"/>
          </p:nvPr>
        </p:nvSpPr>
        <p:spPr>
          <a:xfrm>
            <a:off x="1298516" y="7890843"/>
            <a:ext cx="9952581" cy="2091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53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Font typeface="Tahoma"/>
              <a:buNone/>
              <a:defRPr sz="86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subTitle"/>
          </p:nvPr>
        </p:nvSpPr>
        <p:spPr>
          <a:xfrm>
            <a:off x="1298516" y="10362149"/>
            <a:ext cx="9952581" cy="1210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10"/>
          <p:cNvSpPr txBox="1"/>
          <p:nvPr>
            <p:ph idx="10" type="dt"/>
          </p:nvPr>
        </p:nvSpPr>
        <p:spPr>
          <a:xfrm>
            <a:off x="1300460" y="11867187"/>
            <a:ext cx="3033416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или глава">
  <p:cSld name="Раздел или глава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ctrTitle"/>
          </p:nvPr>
        </p:nvSpPr>
        <p:spPr>
          <a:xfrm>
            <a:off x="6362700" y="5147643"/>
            <a:ext cx="12573000" cy="5539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8616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900"/>
              <a:buFont typeface="Tahoma"/>
              <a:buNone/>
              <a:defRPr sz="159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или глава 1">
  <p:cSld name="Раздел или глава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ctrTitle"/>
          </p:nvPr>
        </p:nvSpPr>
        <p:spPr>
          <a:xfrm>
            <a:off x="7620000" y="5147643"/>
            <a:ext cx="12573000" cy="3748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6163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900"/>
              <a:buFont typeface="Tahoma"/>
              <a:buNone/>
              <a:defRPr sz="159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или глава 2">
  <p:cSld name="Раздел или глава 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ctrTitle"/>
          </p:nvPr>
        </p:nvSpPr>
        <p:spPr>
          <a:xfrm>
            <a:off x="1298517" y="2163817"/>
            <a:ext cx="7451784" cy="3130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953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600"/>
              <a:buFont typeface="Tahoma"/>
              <a:buNone/>
              <a:defRPr sz="86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" type="subTitle"/>
          </p:nvPr>
        </p:nvSpPr>
        <p:spPr>
          <a:xfrm>
            <a:off x="1298516" y="7017374"/>
            <a:ext cx="9952581" cy="29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1300460" y="11867187"/>
            <a:ext cx="3033416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3" name="Google Shape;4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35865" y="5430202"/>
            <a:ext cx="162178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нфографика">
  <p:cSld name="Инфографика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ctrTitle"/>
          </p:nvPr>
        </p:nvSpPr>
        <p:spPr>
          <a:xfrm>
            <a:off x="1298516" y="2115691"/>
            <a:ext cx="10626783" cy="1878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178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Tahoma"/>
              <a:buNone/>
              <a:defRPr sz="7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6" name="Google Shape;4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35865" y="5430202"/>
            <a:ext cx="162178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1298516" y="4379496"/>
            <a:ext cx="10626783" cy="1050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1298516" y="5787113"/>
            <a:ext cx="10626783" cy="654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3" type="body"/>
          </p:nvPr>
        </p:nvSpPr>
        <p:spPr>
          <a:xfrm>
            <a:off x="18060989" y="9152022"/>
            <a:ext cx="4930774" cy="593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4" type="body"/>
          </p:nvPr>
        </p:nvSpPr>
        <p:spPr>
          <a:xfrm>
            <a:off x="18060989" y="9745579"/>
            <a:ext cx="4930774" cy="1419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5" type="body"/>
          </p:nvPr>
        </p:nvSpPr>
        <p:spPr>
          <a:xfrm>
            <a:off x="15878842" y="8839203"/>
            <a:ext cx="2120397" cy="22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6" type="body"/>
          </p:nvPr>
        </p:nvSpPr>
        <p:spPr>
          <a:xfrm>
            <a:off x="16050292" y="4474746"/>
            <a:ext cx="7362158" cy="2478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7" type="body"/>
          </p:nvPr>
        </p:nvSpPr>
        <p:spPr>
          <a:xfrm>
            <a:off x="16050292" y="7110162"/>
            <a:ext cx="7362158" cy="309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b="1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8" type="body"/>
          </p:nvPr>
        </p:nvSpPr>
        <p:spPr>
          <a:xfrm>
            <a:off x="16050292" y="7382126"/>
            <a:ext cx="7362158" cy="828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b="0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1" type="ftr"/>
          </p:nvPr>
        </p:nvSpPr>
        <p:spPr>
          <a:xfrm>
            <a:off x="1302654" y="12664440"/>
            <a:ext cx="6952346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19812000" y="12630986"/>
            <a:ext cx="328966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9" type="body"/>
          </p:nvPr>
        </p:nvSpPr>
        <p:spPr>
          <a:xfrm>
            <a:off x="8674101" y="12856752"/>
            <a:ext cx="6937374" cy="355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misis.ru</a:t>
            </a:r>
            <a:endParaRPr sz="16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648" y="399072"/>
            <a:ext cx="2394000" cy="961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нфографика 1">
  <p:cSld name="Инфографика 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1298516" y="2115691"/>
            <a:ext cx="10626783" cy="1737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178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00"/>
              <a:buFont typeface="Tahoma"/>
              <a:buNone/>
              <a:defRPr sz="7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35865" y="5430202"/>
            <a:ext cx="162178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1298517" y="3760060"/>
            <a:ext cx="8461710" cy="2930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12363313" y="7655253"/>
            <a:ext cx="10682129" cy="4674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3" type="body"/>
          </p:nvPr>
        </p:nvSpPr>
        <p:spPr>
          <a:xfrm>
            <a:off x="12354962" y="5364110"/>
            <a:ext cx="3256513" cy="1419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4" type="body"/>
          </p:nvPr>
        </p:nvSpPr>
        <p:spPr>
          <a:xfrm>
            <a:off x="12297582" y="3326258"/>
            <a:ext cx="3313893" cy="2037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5" type="body"/>
          </p:nvPr>
        </p:nvSpPr>
        <p:spPr>
          <a:xfrm>
            <a:off x="1298516" y="7672908"/>
            <a:ext cx="7129868" cy="2478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6" type="body"/>
          </p:nvPr>
        </p:nvSpPr>
        <p:spPr>
          <a:xfrm>
            <a:off x="1298516" y="10548418"/>
            <a:ext cx="7129868" cy="27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b="1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7" type="body"/>
          </p:nvPr>
        </p:nvSpPr>
        <p:spPr>
          <a:xfrm>
            <a:off x="1298516" y="10820381"/>
            <a:ext cx="7129868" cy="828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b="0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1302654" y="12664440"/>
            <a:ext cx="6952346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19812000" y="12630986"/>
            <a:ext cx="328966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2" name="Google Shape;72;p15"/>
          <p:cNvSpPr txBox="1"/>
          <p:nvPr>
            <p:ph idx="8" type="body"/>
          </p:nvPr>
        </p:nvSpPr>
        <p:spPr>
          <a:xfrm>
            <a:off x="8674101" y="12856752"/>
            <a:ext cx="6937374" cy="355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5"/>
          <p:cNvSpPr txBox="1"/>
          <p:nvPr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misis.ru</a:t>
            </a:r>
            <a:endParaRPr sz="16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648" y="399072"/>
            <a:ext cx="2394000" cy="96194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9" type="body"/>
          </p:nvPr>
        </p:nvSpPr>
        <p:spPr>
          <a:xfrm>
            <a:off x="16047487" y="5364110"/>
            <a:ext cx="3256513" cy="1419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3" type="body"/>
          </p:nvPr>
        </p:nvSpPr>
        <p:spPr>
          <a:xfrm>
            <a:off x="15990107" y="3326258"/>
            <a:ext cx="3313893" cy="2037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4" type="body"/>
          </p:nvPr>
        </p:nvSpPr>
        <p:spPr>
          <a:xfrm>
            <a:off x="19722471" y="5364110"/>
            <a:ext cx="3256513" cy="1419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5" type="body"/>
          </p:nvPr>
        </p:nvSpPr>
        <p:spPr>
          <a:xfrm>
            <a:off x="19665091" y="3326258"/>
            <a:ext cx="3313893" cy="2037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нфографика 2">
  <p:cSld name="Инфографика 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35865" y="5430202"/>
            <a:ext cx="162178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298517" y="2030650"/>
            <a:ext cx="6956483" cy="2930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12347575" y="8534188"/>
            <a:ext cx="10738355" cy="956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3" type="body"/>
          </p:nvPr>
        </p:nvSpPr>
        <p:spPr>
          <a:xfrm>
            <a:off x="12354962" y="3744860"/>
            <a:ext cx="3761338" cy="1419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4" type="body"/>
          </p:nvPr>
        </p:nvSpPr>
        <p:spPr>
          <a:xfrm>
            <a:off x="12297582" y="1707008"/>
            <a:ext cx="3749905" cy="2037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5" type="body"/>
          </p:nvPr>
        </p:nvSpPr>
        <p:spPr>
          <a:xfrm>
            <a:off x="1298516" y="7096435"/>
            <a:ext cx="6135954" cy="2875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6" type="body"/>
          </p:nvPr>
        </p:nvSpPr>
        <p:spPr>
          <a:xfrm>
            <a:off x="1298516" y="10309875"/>
            <a:ext cx="6956484" cy="271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b="1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7" type="body"/>
          </p:nvPr>
        </p:nvSpPr>
        <p:spPr>
          <a:xfrm>
            <a:off x="1298516" y="10581838"/>
            <a:ext cx="6956484" cy="82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b="0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1" type="ftr"/>
          </p:nvPr>
        </p:nvSpPr>
        <p:spPr>
          <a:xfrm>
            <a:off x="1302654" y="12664440"/>
            <a:ext cx="6952346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19812000" y="12630986"/>
            <a:ext cx="328966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23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0" name="Google Shape;90;p16"/>
          <p:cNvSpPr txBox="1"/>
          <p:nvPr>
            <p:ph idx="8" type="body"/>
          </p:nvPr>
        </p:nvSpPr>
        <p:spPr>
          <a:xfrm>
            <a:off x="8674101" y="12856752"/>
            <a:ext cx="6937374" cy="355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6"/>
          <p:cNvSpPr txBox="1"/>
          <p:nvPr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misis.ru</a:t>
            </a:r>
            <a:endParaRPr sz="16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648" y="399072"/>
            <a:ext cx="2394000" cy="96194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9" type="body"/>
          </p:nvPr>
        </p:nvSpPr>
        <p:spPr>
          <a:xfrm>
            <a:off x="12363313" y="9448799"/>
            <a:ext cx="10738355" cy="290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Tahoma"/>
              <a:buNone/>
              <a:defRPr b="0" i="0" sz="8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7d621d0cb_0_23"/>
          <p:cNvSpPr txBox="1"/>
          <p:nvPr>
            <p:ph type="ctrTitle"/>
          </p:nvPr>
        </p:nvSpPr>
        <p:spPr>
          <a:xfrm>
            <a:off x="1298516" y="3446747"/>
            <a:ext cx="9952500" cy="4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Tahoma"/>
              <a:buNone/>
            </a:pPr>
            <a:r>
              <a:rPr b="1" lang="ru-RU" sz="8000">
                <a:solidFill>
                  <a:schemeClr val="accent1"/>
                </a:solidFill>
              </a:rPr>
              <a:t>Тема:Разработка сервиса создания и тестирования ИИ-аватаров</a:t>
            </a:r>
            <a:endParaRPr b="1" sz="8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0"/>
          </a:p>
          <a:p>
            <a:pPr indent="0" lvl="0" marL="0" rtl="0" algn="l">
              <a:lnSpc>
                <a:spcPct val="9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0"/>
          </a:p>
          <a:p>
            <a:pPr indent="0" lvl="0" marL="0" rtl="0" algn="l">
              <a:lnSpc>
                <a:spcPct val="9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Tahoma"/>
              <a:buNone/>
            </a:pPr>
            <a:r>
              <a:t/>
            </a:r>
            <a:endParaRPr b="1" sz="8000"/>
          </a:p>
        </p:txBody>
      </p:sp>
      <p:sp>
        <p:nvSpPr>
          <p:cNvPr id="214" name="Google Shape;214;g357d621d0cb_0_23"/>
          <p:cNvSpPr txBox="1"/>
          <p:nvPr>
            <p:ph idx="1" type="subTitle"/>
          </p:nvPr>
        </p:nvSpPr>
        <p:spPr>
          <a:xfrm>
            <a:off x="1298525" y="8579251"/>
            <a:ext cx="99525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</a:pPr>
            <a:r>
              <a:rPr lang="ru-RU">
                <a:solidFill>
                  <a:schemeClr val="accent1"/>
                </a:solidFill>
              </a:rPr>
              <a:t>Научный руководитель:</a:t>
            </a:r>
            <a:br>
              <a:rPr lang="ru-RU"/>
            </a:br>
            <a:r>
              <a:rPr lang="ru-RU"/>
              <a:t>Агабубаев А.Т.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" name="Google Shape;215;g357d621d0cb_0_23"/>
          <p:cNvSpPr txBox="1"/>
          <p:nvPr>
            <p:ph idx="1" type="subTitle"/>
          </p:nvPr>
        </p:nvSpPr>
        <p:spPr>
          <a:xfrm>
            <a:off x="1298525" y="10311402"/>
            <a:ext cx="995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ru-RU">
                <a:solidFill>
                  <a:schemeClr val="accent1"/>
                </a:solidFill>
              </a:rPr>
              <a:t>Работа выполнена группой, состоящей из: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ru-RU"/>
              <a:t>Мальцева Н.А. БИВТ-21-17</a:t>
            </a:r>
            <a:br>
              <a:rPr lang="ru-RU"/>
            </a:br>
            <a:r>
              <a:rPr lang="ru-RU"/>
              <a:t>Исакова Я.И. БИВТ-21-16</a:t>
            </a:r>
            <a:br>
              <a:rPr lang="ru-RU"/>
            </a:br>
            <a:r>
              <a:rPr lang="ru-RU"/>
              <a:t>Макеева А.А. БИВТ-21-17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"/>
          <p:cNvSpPr txBox="1"/>
          <p:nvPr>
            <p:ph type="ctrTitle"/>
          </p:nvPr>
        </p:nvSpPr>
        <p:spPr>
          <a:xfrm>
            <a:off x="1298516" y="2115691"/>
            <a:ext cx="21202896" cy="110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rPr b="1" lang="ru-RU" sz="7200">
                <a:latin typeface="Tahoma"/>
                <a:ea typeface="Tahoma"/>
                <a:cs typeface="Tahoma"/>
                <a:sym typeface="Tahoma"/>
              </a:rPr>
              <a:t>Постановка задачи</a:t>
            </a:r>
            <a:endParaRPr/>
          </a:p>
        </p:txBody>
      </p:sp>
      <p:sp>
        <p:nvSpPr>
          <p:cNvPr id="287" name="Google Shape;287;p4"/>
          <p:cNvSpPr txBox="1"/>
          <p:nvPr>
            <p:ph idx="12" type="sldNum"/>
          </p:nvPr>
        </p:nvSpPr>
        <p:spPr>
          <a:xfrm>
            <a:off x="19812000" y="12630986"/>
            <a:ext cx="328966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8" name="Google Shape;288;p4"/>
          <p:cNvSpPr txBox="1"/>
          <p:nvPr/>
        </p:nvSpPr>
        <p:spPr>
          <a:xfrm>
            <a:off x="1298516" y="4845816"/>
            <a:ext cx="161988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Для реализации поставленной задачи необходимо реализовать модули для: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lang="ru-RU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Взаимодействия пользователя с сервисом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lang="ru-RU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Обучения языковых моделей</a:t>
            </a:r>
            <a:endParaRPr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Char char="●"/>
            </a:pPr>
            <a:r>
              <a:rPr lang="ru-RU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Обучения звуковых моделей</a:t>
            </a:r>
            <a:endParaRPr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Char char="●"/>
            </a:pPr>
            <a:r>
              <a:rPr lang="ru-RU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Хранения данных большого объема</a:t>
            </a:r>
            <a:endParaRPr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lang="ru-RU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Хранения данных малого </a:t>
            </a:r>
            <a:r>
              <a:rPr lang="ru-RU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объема</a:t>
            </a:r>
            <a:endParaRPr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Char char="●"/>
            </a:pPr>
            <a:r>
              <a:rPr lang="ru-RU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Управления сервисом и первичной предобработки данных</a:t>
            </a:r>
            <a:endParaRPr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" name="Google Shape;289;p4"/>
          <p:cNvSpPr txBox="1"/>
          <p:nvPr>
            <p:ph idx="1" type="body"/>
          </p:nvPr>
        </p:nvSpPr>
        <p:spPr>
          <a:xfrm>
            <a:off x="1298530" y="3268325"/>
            <a:ext cx="90945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</a:pPr>
            <a:r>
              <a:rPr lang="ru-RU"/>
              <a:t>Модульная декомпозиция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"/>
          <p:cNvSpPr txBox="1"/>
          <p:nvPr>
            <p:ph type="ctrTitle"/>
          </p:nvPr>
        </p:nvSpPr>
        <p:spPr>
          <a:xfrm>
            <a:off x="1298516" y="2115691"/>
            <a:ext cx="21202896" cy="110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rPr b="1" lang="ru-RU" sz="7200">
                <a:latin typeface="Tahoma"/>
                <a:ea typeface="Tahoma"/>
                <a:cs typeface="Tahoma"/>
                <a:sym typeface="Tahoma"/>
              </a:rPr>
              <a:t>Сущность решения</a:t>
            </a:r>
            <a:endParaRPr/>
          </a:p>
        </p:txBody>
      </p:sp>
      <p:sp>
        <p:nvSpPr>
          <p:cNvPr id="295" name="Google Shape;295;p6"/>
          <p:cNvSpPr txBox="1"/>
          <p:nvPr>
            <p:ph idx="12" type="sldNum"/>
          </p:nvPr>
        </p:nvSpPr>
        <p:spPr>
          <a:xfrm>
            <a:off x="19812000" y="12630986"/>
            <a:ext cx="328966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6" name="Google Shape;296;p6"/>
          <p:cNvSpPr txBox="1"/>
          <p:nvPr>
            <p:ph idx="1" type="body"/>
          </p:nvPr>
        </p:nvSpPr>
        <p:spPr>
          <a:xfrm>
            <a:off x="1298516" y="3422514"/>
            <a:ext cx="10626783" cy="1050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</a:pPr>
            <a:r>
              <a:rPr lang="ru-RU"/>
              <a:t>Компоненты решения</a:t>
            </a:r>
            <a:endParaRPr/>
          </a:p>
        </p:txBody>
      </p:sp>
      <p:sp>
        <p:nvSpPr>
          <p:cNvPr id="297" name="Google Shape;297;p6"/>
          <p:cNvSpPr txBox="1"/>
          <p:nvPr/>
        </p:nvSpPr>
        <p:spPr>
          <a:xfrm>
            <a:off x="1298516" y="4718466"/>
            <a:ext cx="10892700" cy="6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u-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Веб-интерфейс – взаимодействие пользователя с сервисом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u-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Бекэнд – запуск процедур, оркестрация, первичная обработка данных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u-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Реляционная база данных – хранение данных малого объема, метаданных пользователя и аватаров, быстрый поиск и модификация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u-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ML сервис – обучение моделей, генерация ответов на запросы, контроль за сохранением весов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u-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Брокер сообщений – отказоустойчивая и отзывчивая среда для межкомпонентного взаимодействия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u-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S3 хранилище – хранение, удаление и модификация данных большого объема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Char char="•"/>
            </a:pPr>
            <a:r>
              <a:rPr lang="ru-RU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Хранилище логов - хранение логов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8" name="Google Shape;2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31907" y="1013257"/>
            <a:ext cx="8839200" cy="1161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7d621d0cb_18_17"/>
          <p:cNvSpPr txBox="1"/>
          <p:nvPr>
            <p:ph type="ctrTitle"/>
          </p:nvPr>
        </p:nvSpPr>
        <p:spPr>
          <a:xfrm>
            <a:off x="4311441" y="329216"/>
            <a:ext cx="212028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rPr b="1" lang="ru-RU" sz="7200"/>
              <a:t>Алгоритм взаимодействия</a:t>
            </a:r>
            <a:r>
              <a:rPr b="1" lang="ru-RU" sz="7200"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304" name="Google Shape;304;g357d621d0cb_18_17"/>
          <p:cNvSpPr txBox="1"/>
          <p:nvPr>
            <p:ph idx="12" type="sldNum"/>
          </p:nvPr>
        </p:nvSpPr>
        <p:spPr>
          <a:xfrm>
            <a:off x="19812000" y="12630986"/>
            <a:ext cx="3289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5" name="Google Shape;305;g357d621d0cb_18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660" y="1432925"/>
            <a:ext cx="17418142" cy="1228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" name="Google Shape;311;g357d621d0cb_0_1806"/>
          <p:cNvGraphicFramePr/>
          <p:nvPr/>
        </p:nvGraphicFramePr>
        <p:xfrm>
          <a:off x="1204875" y="58836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{E71AD4A7-6121-42DC-BC3C-474F94B3D098}</a:tableStyleId>
              </a:tblPr>
              <a:tblGrid>
                <a:gridCol w="11035875"/>
                <a:gridCol w="10153150"/>
              </a:tblGrid>
              <a:tr h="110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Модель</a:t>
                      </a:r>
                      <a:endParaRPr/>
                    </a:p>
                  </a:txBody>
                  <a:tcPr marT="90000" marB="37900" marR="75825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Tahoma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Ключевые критерии оценки</a:t>
                      </a:r>
                      <a:endParaRPr b="0" sz="2200" u="none" cap="none" strike="noStrike">
                        <a:solidFill>
                          <a:schemeClr val="accen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0000" marB="37900" marR="75825" marL="758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Real-Time Voice Cloning (CorentinJ)</a:t>
                      </a:r>
                      <a:endParaRPr/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Устаревшее решение, 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необходимость полноценного обучения 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для работы на других языках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Coqui TTS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Синтез речи на множестве языков 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из 6-ти секундного отрывка речи, 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среднее качество генерации для русского языка.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MetaVoice-1B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Синтез речи из фрагмента голосовой 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записи поддерживается только для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английского языка.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Llasa-1B-Multilingual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Синтез речи на множестве языков 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из 10-15-ти секундного отрывка речи, но 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в поддерживаемые языки не входит русский язык.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Требуется дообучение для работы с русским языком.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g357d621d0cb_0_1806"/>
          <p:cNvSpPr txBox="1"/>
          <p:nvPr>
            <p:ph type="ctrTitle"/>
          </p:nvPr>
        </p:nvSpPr>
        <p:spPr>
          <a:xfrm>
            <a:off x="1298488" y="1923850"/>
            <a:ext cx="210954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rPr b="1" lang="ru-RU" sz="5400"/>
              <a:t>Модуль синтеза речи. Подбор модели</a:t>
            </a:r>
            <a:r>
              <a:rPr b="1" lang="ru-RU" sz="5400"/>
              <a:t> </a:t>
            </a:r>
            <a:endParaRPr b="1" sz="5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3" name="Google Shape;313;g357d621d0cb_0_1806"/>
          <p:cNvSpPr txBox="1"/>
          <p:nvPr>
            <p:ph idx="12" type="sldNum"/>
          </p:nvPr>
        </p:nvSpPr>
        <p:spPr>
          <a:xfrm>
            <a:off x="19812000" y="12630986"/>
            <a:ext cx="3289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14" name="Google Shape;314;g357d621d0cb_0_1806"/>
          <p:cNvSpPr txBox="1"/>
          <p:nvPr>
            <p:ph idx="1" type="body"/>
          </p:nvPr>
        </p:nvSpPr>
        <p:spPr>
          <a:xfrm>
            <a:off x="1204875" y="2887750"/>
            <a:ext cx="17091300" cy="21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</a:pPr>
            <a:r>
              <a:rPr lang="ru-RU"/>
              <a:t>Критерий подбора моделей - точное воспроизведение голоса пользователя на основе короткого аудиофрагмента. Возможность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</a:pPr>
            <a:r>
              <a:rPr lang="ru-RU"/>
              <a:t>генерации на множестве языков.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Google Shape;320;g357d621d0cb_0_1820"/>
          <p:cNvGraphicFramePr/>
          <p:nvPr/>
        </p:nvGraphicFramePr>
        <p:xfrm>
          <a:off x="1298525" y="46919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{E71AD4A7-6121-42DC-BC3C-474F94B3D098}</a:tableStyleId>
              </a:tblPr>
              <a:tblGrid>
                <a:gridCol w="5480025"/>
                <a:gridCol w="5126850"/>
                <a:gridCol w="5126850"/>
                <a:gridCol w="5126850"/>
              </a:tblGrid>
              <a:tr h="776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Префикс датасета</a:t>
                      </a:r>
                      <a:endParaRPr/>
                    </a:p>
                  </a:txBody>
                  <a:tcPr marT="90000" marB="37900" marR="75825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Tahoma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Объем, GB</a:t>
                      </a:r>
                      <a:endParaRPr b="0" sz="2200" u="none" cap="none" strike="noStrike">
                        <a:solidFill>
                          <a:schemeClr val="accen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0000" marB="37900" marR="75825" marL="758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Префиск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</a:txBody>
                  <a:tcPr marT="90000" marB="37900" marR="75825" marL="758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Объем, GB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</a:txBody>
                  <a:tcPr marT="90000" marB="37900" marR="75825" marL="758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asr_calls_2_val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2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asr_public_phone_calls_1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22.7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buriy_audiobooks_2_val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1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public_youtube1120_hq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31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public_youtube700_val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2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asr_public_phone_calls_2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66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public_lecture_1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0.7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public_youtube700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75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public_series_1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1.9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tts_russian_addresses_rhvoice_4voices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80.9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asr_public_stories_1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4.1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radio_2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154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asr_public_stories_2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9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public_youtube1120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237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1" name="Google Shape;321;g357d621d0cb_0_1820"/>
          <p:cNvSpPr txBox="1"/>
          <p:nvPr>
            <p:ph type="ctrTitle"/>
          </p:nvPr>
        </p:nvSpPr>
        <p:spPr>
          <a:xfrm>
            <a:off x="1298488" y="1923850"/>
            <a:ext cx="210954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rPr b="1" lang="ru-RU" sz="7200"/>
              <a:t>Данные. Сбор и предобработка </a:t>
            </a:r>
            <a:endParaRPr b="1" sz="7200"/>
          </a:p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t/>
            </a:r>
            <a:endParaRPr b="1" sz="5400"/>
          </a:p>
        </p:txBody>
      </p:sp>
      <p:sp>
        <p:nvSpPr>
          <p:cNvPr id="322" name="Google Shape;322;g357d621d0cb_0_1820"/>
          <p:cNvSpPr txBox="1"/>
          <p:nvPr>
            <p:ph idx="12" type="sldNum"/>
          </p:nvPr>
        </p:nvSpPr>
        <p:spPr>
          <a:xfrm>
            <a:off x="19812000" y="12630986"/>
            <a:ext cx="3289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23" name="Google Shape;323;g357d621d0cb_0_1820"/>
          <p:cNvSpPr txBox="1"/>
          <p:nvPr>
            <p:ph idx="1" type="body"/>
          </p:nvPr>
        </p:nvSpPr>
        <p:spPr>
          <a:xfrm>
            <a:off x="1063750" y="3210275"/>
            <a:ext cx="172323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9999"/>
              <a:buNone/>
            </a:pPr>
            <a:r>
              <a:rPr lang="ru-RU"/>
              <a:t>В основу датасета для обучения легли данные из датасета</a:t>
            </a:r>
            <a:br>
              <a:rPr lang="ru-RU"/>
            </a:br>
            <a:r>
              <a:rPr lang="ru-RU"/>
              <a:t>Russian Open Speech to Text. Всего около 500 GB данных вошло в итоговый датасет.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" name="Google Shape;329;g357d621d0cb_0_1854"/>
          <p:cNvGraphicFramePr/>
          <p:nvPr/>
        </p:nvGraphicFramePr>
        <p:xfrm>
          <a:off x="1298525" y="46919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{E71AD4A7-6121-42DC-BC3C-474F94B3D098}</a:tableStyleId>
              </a:tblPr>
              <a:tblGrid>
                <a:gridCol w="10898900"/>
                <a:gridCol w="10196500"/>
              </a:tblGrid>
              <a:tr h="37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Параметр</a:t>
                      </a:r>
                      <a:endParaRPr/>
                    </a:p>
                  </a:txBody>
                  <a:tcPr marT="90000" marB="37900" marR="75825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Tahoma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Значение</a:t>
                      </a:r>
                      <a:endParaRPr b="0" sz="2200" u="none" cap="none" strike="noStrike">
                        <a:solidFill>
                          <a:schemeClr val="accen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0000" marB="37900" marR="75825" marL="758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Модель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HKUSTAudio/Llasa-1B-Multilingual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Тип данных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bfloat16, Flash-Attention 2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Оптимизатор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8-bit Adam (bitsandbytes)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Learning Rate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5·10−5 (cosine schedule)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Warmup Ratio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0.03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Weight Decay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0.0</a:t>
                      </a: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1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Batch Size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16 аудио-сегментов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Эпох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3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Gradient Acc.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1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Аппаратная база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одна NVIDIA A100 40 GB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0" name="Google Shape;330;g357d621d0cb_0_1854"/>
          <p:cNvSpPr txBox="1"/>
          <p:nvPr>
            <p:ph type="ctrTitle"/>
          </p:nvPr>
        </p:nvSpPr>
        <p:spPr>
          <a:xfrm>
            <a:off x="1298488" y="1923850"/>
            <a:ext cx="210954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rPr b="1" lang="ru-RU" sz="7200"/>
              <a:t>Дообучение модели. </a:t>
            </a:r>
            <a:endParaRPr b="1" sz="7200"/>
          </a:p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rPr b="1" lang="ru-RU" sz="7200"/>
              <a:t>Гиперпараметры обучения</a:t>
            </a:r>
            <a:endParaRPr b="1" sz="7200"/>
          </a:p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t/>
            </a:r>
            <a:endParaRPr b="1" sz="7200"/>
          </a:p>
        </p:txBody>
      </p:sp>
      <p:sp>
        <p:nvSpPr>
          <p:cNvPr id="331" name="Google Shape;331;g357d621d0cb_0_1854"/>
          <p:cNvSpPr txBox="1"/>
          <p:nvPr>
            <p:ph idx="12" type="sldNum"/>
          </p:nvPr>
        </p:nvSpPr>
        <p:spPr>
          <a:xfrm>
            <a:off x="19812000" y="12630986"/>
            <a:ext cx="3289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dd112908b_0_0"/>
          <p:cNvSpPr txBox="1"/>
          <p:nvPr>
            <p:ph type="ctrTitle"/>
          </p:nvPr>
        </p:nvSpPr>
        <p:spPr>
          <a:xfrm>
            <a:off x="1215163" y="1516500"/>
            <a:ext cx="210954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rPr b="1" lang="ru-RU" sz="7200"/>
              <a:t>Динамика функции потерь во время обучения</a:t>
            </a:r>
            <a:endParaRPr b="1" sz="7200"/>
          </a:p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t/>
            </a:r>
            <a:endParaRPr b="1" sz="7200"/>
          </a:p>
        </p:txBody>
      </p:sp>
      <p:sp>
        <p:nvSpPr>
          <p:cNvPr id="338" name="Google Shape;338;g35dd112908b_0_0"/>
          <p:cNvSpPr txBox="1"/>
          <p:nvPr>
            <p:ph idx="12" type="sldNum"/>
          </p:nvPr>
        </p:nvSpPr>
        <p:spPr>
          <a:xfrm>
            <a:off x="19812000" y="12630986"/>
            <a:ext cx="3289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39" name="Google Shape;339;g35dd112908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00" y="3699650"/>
            <a:ext cx="22949400" cy="9030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dd112908b_0_8"/>
          <p:cNvSpPr txBox="1"/>
          <p:nvPr>
            <p:ph type="ctrTitle"/>
          </p:nvPr>
        </p:nvSpPr>
        <p:spPr>
          <a:xfrm>
            <a:off x="1279088" y="1651650"/>
            <a:ext cx="210954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rPr b="1" lang="ru-RU" sz="7200"/>
              <a:t>Динамика функции потерь на валидации</a:t>
            </a:r>
            <a:endParaRPr b="1" sz="7200"/>
          </a:p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t/>
            </a:r>
            <a:endParaRPr b="1" sz="7200"/>
          </a:p>
        </p:txBody>
      </p:sp>
      <p:sp>
        <p:nvSpPr>
          <p:cNvPr id="346" name="Google Shape;346;g35dd112908b_0_8"/>
          <p:cNvSpPr txBox="1"/>
          <p:nvPr>
            <p:ph idx="12" type="sldNum"/>
          </p:nvPr>
        </p:nvSpPr>
        <p:spPr>
          <a:xfrm>
            <a:off x="19812000" y="12630986"/>
            <a:ext cx="3289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47" name="Google Shape;347;g35dd112908b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425" y="3466075"/>
            <a:ext cx="22968801" cy="8558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7cd7ae1e4_0_201"/>
          <p:cNvSpPr txBox="1"/>
          <p:nvPr>
            <p:ph type="ctrTitle"/>
          </p:nvPr>
        </p:nvSpPr>
        <p:spPr>
          <a:xfrm>
            <a:off x="1244816" y="2040241"/>
            <a:ext cx="212028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rPr b="1" lang="ru-RU" sz="7200"/>
              <a:t>Выбор модели для генерации</a:t>
            </a:r>
            <a:endParaRPr/>
          </a:p>
        </p:txBody>
      </p:sp>
      <p:sp>
        <p:nvSpPr>
          <p:cNvPr id="353" name="Google Shape;353;g357cd7ae1e4_0_201"/>
          <p:cNvSpPr txBox="1"/>
          <p:nvPr>
            <p:ph idx="12" type="sldNum"/>
          </p:nvPr>
        </p:nvSpPr>
        <p:spPr>
          <a:xfrm>
            <a:off x="19812000" y="12630986"/>
            <a:ext cx="3289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54" name="Google Shape;354;g357cd7ae1e4_0_201"/>
          <p:cNvGraphicFramePr/>
          <p:nvPr/>
        </p:nvGraphicFramePr>
        <p:xfrm>
          <a:off x="1244838" y="70903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{E71AD4A7-6121-42DC-BC3C-474F94B3D098}</a:tableStyleId>
              </a:tblPr>
              <a:tblGrid>
                <a:gridCol w="5541700"/>
                <a:gridCol w="5184550"/>
                <a:gridCol w="5184550"/>
                <a:gridCol w="5184550"/>
              </a:tblGrid>
              <a:tr h="37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accent1"/>
                          </a:solidFill>
                        </a:rPr>
                        <a:t>Модель</a:t>
                      </a:r>
                      <a:endParaRPr sz="2700">
                        <a:solidFill>
                          <a:schemeClr val="accent1"/>
                        </a:solidFill>
                      </a:endParaRPr>
                    </a:p>
                  </a:txBody>
                  <a:tcPr marT="90000" marB="37900" marR="75825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accent1"/>
                          </a:solidFill>
                        </a:rPr>
                        <a:t>MMLU-PRO</a:t>
                      </a:r>
                      <a:endParaRPr sz="2700">
                        <a:solidFill>
                          <a:schemeClr val="accent1"/>
                        </a:solidFill>
                      </a:endParaRPr>
                    </a:p>
                  </a:txBody>
                  <a:tcPr marT="90000" marB="37900" marR="75825" marL="758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Tahoma"/>
                        <a:buNone/>
                      </a:pPr>
                      <a:r>
                        <a:rPr lang="ru-RU" sz="2700">
                          <a:solidFill>
                            <a:schemeClr val="accent1"/>
                          </a:solidFill>
                        </a:rPr>
                        <a:t>ArenaHard</a:t>
                      </a:r>
                      <a:endParaRPr b="0" sz="2700" u="none" cap="none" strike="noStrike">
                        <a:solidFill>
                          <a:schemeClr val="accen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0000" marB="37900" marR="75825" marL="758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accent1"/>
                          </a:solidFill>
                        </a:rPr>
                        <a:t>GPQA</a:t>
                      </a:r>
                      <a:endParaRPr sz="2700">
                        <a:solidFill>
                          <a:schemeClr val="accent1"/>
                        </a:solidFill>
                      </a:endParaRPr>
                    </a:p>
                  </a:txBody>
                  <a:tcPr marT="90000" marB="37900" marR="75825" marL="758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GPT 4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0.893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82.63</a:t>
                      </a:r>
                      <a:endParaRPr sz="2700"/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40.2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QWEN 2.5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0.761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46.86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46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DeepSeek V3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0.7587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62.3</a:t>
                      </a:r>
                      <a:endParaRPr sz="1700">
                        <a:solidFill>
                          <a:srgbClr val="F3F4F6"/>
                        </a:solidFill>
                        <a:highlight>
                          <a:srgbClr val="111827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64.8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Llama 3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0.733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64.09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51.1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Mistral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0.6794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70.42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57.1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5" name="Google Shape;355;g357cd7ae1e4_0_201"/>
          <p:cNvSpPr txBox="1"/>
          <p:nvPr>
            <p:ph idx="1" type="body"/>
          </p:nvPr>
        </p:nvSpPr>
        <p:spPr>
          <a:xfrm>
            <a:off x="1244813" y="3661400"/>
            <a:ext cx="21095400" cy="29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</a:pPr>
            <a:r>
              <a:rPr lang="ru-RU" sz="4000"/>
              <a:t>Лидеры LLM в генерации текста на основе бенчмарков: </a:t>
            </a:r>
            <a:endParaRPr sz="4000"/>
          </a:p>
          <a:p>
            <a:pPr indent="-482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ru-RU" sz="4000"/>
              <a:t>MMLU-PRO —  задания на проверку знаний из различных научных областей</a:t>
            </a:r>
            <a:endParaRPr sz="4000"/>
          </a:p>
          <a:p>
            <a:pPr indent="-482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ru-RU" sz="4000"/>
              <a:t>ArenaHard —  сравнительное качество вывода по мнению людей</a:t>
            </a:r>
            <a:endParaRPr sz="4000"/>
          </a:p>
          <a:p>
            <a:pPr indent="-482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ru-RU" sz="4000"/>
              <a:t>GPQA —  сложные вопросы уровня аспирантуры, не решаемые простым поиском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dca34fda0_0_28"/>
          <p:cNvSpPr txBox="1"/>
          <p:nvPr>
            <p:ph type="ctrTitle"/>
          </p:nvPr>
        </p:nvSpPr>
        <p:spPr>
          <a:xfrm>
            <a:off x="1244816" y="2040241"/>
            <a:ext cx="212028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rPr b="1" lang="ru-RU" sz="7200"/>
              <a:t>Выбор модели для генерации</a:t>
            </a:r>
            <a:endParaRPr/>
          </a:p>
        </p:txBody>
      </p:sp>
      <p:sp>
        <p:nvSpPr>
          <p:cNvPr id="361" name="Google Shape;361;g35dca34fda0_0_28"/>
          <p:cNvSpPr txBox="1"/>
          <p:nvPr>
            <p:ph idx="12" type="sldNum"/>
          </p:nvPr>
        </p:nvSpPr>
        <p:spPr>
          <a:xfrm>
            <a:off x="19812000" y="12630986"/>
            <a:ext cx="3289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62" name="Google Shape;362;g35dca34fda0_0_28"/>
          <p:cNvGraphicFramePr/>
          <p:nvPr/>
        </p:nvGraphicFramePr>
        <p:xfrm>
          <a:off x="1298538" y="77880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{E71AD4A7-6121-42DC-BC3C-474F94B3D098}</a:tableStyleId>
              </a:tblPr>
              <a:tblGrid>
                <a:gridCol w="10898900"/>
                <a:gridCol w="10196500"/>
              </a:tblGrid>
              <a:tr h="37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accent1"/>
                          </a:solidFill>
                        </a:rPr>
                        <a:t>Модель</a:t>
                      </a:r>
                      <a:endParaRPr sz="2700">
                        <a:solidFill>
                          <a:schemeClr val="accent1"/>
                        </a:solidFill>
                      </a:endParaRPr>
                    </a:p>
                  </a:txBody>
                  <a:tcPr marT="90000" marB="37900" marR="75825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accent1"/>
                          </a:solidFill>
                        </a:rPr>
                        <a:t>Среднее значнеие бенчмарка PingPong</a:t>
                      </a:r>
                      <a:endParaRPr sz="2700">
                        <a:solidFill>
                          <a:schemeClr val="accent1"/>
                        </a:solidFill>
                      </a:endParaRPr>
                    </a:p>
                  </a:txBody>
                  <a:tcPr marT="90000" marB="37900" marR="75825" marL="758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deepseek_v3_0324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4.79±0.04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saiga_yandexgpt_8b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4.69±0.06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saiga_nemo_12b_v3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4.68±0.06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saiga_nemo_remix_12b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4.61±0.07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ruadapt_qwen25_32b_pro_beta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700">
                          <a:solidFill>
                            <a:schemeClr val="dk2"/>
                          </a:solidFill>
                        </a:rPr>
                        <a:t>4.60±0.06</a:t>
                      </a:r>
                      <a:endParaRPr sz="27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g35dca34fda0_0_28"/>
          <p:cNvSpPr txBox="1"/>
          <p:nvPr>
            <p:ph idx="1" type="body"/>
          </p:nvPr>
        </p:nvSpPr>
        <p:spPr>
          <a:xfrm>
            <a:off x="1298525" y="3707025"/>
            <a:ext cx="210954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Серии LLM с открытым исходным кодом, разработанных для русского языка: Saiga, ruGPT, ruadapt.</a:t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Модели семейства Saiga</a:t>
            </a:r>
            <a:endParaRPr sz="4000"/>
          </a:p>
          <a:p>
            <a:pPr indent="-444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-RU" sz="4000"/>
              <a:t>занимают лидирующие позиции среди открытых решений в бенчмарке PingPong, ориентированном на диалоговое взаимодействие</a:t>
            </a:r>
            <a:endParaRPr sz="4000"/>
          </a:p>
          <a:p>
            <a:pPr indent="-444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-RU" sz="4000"/>
              <a:t>обучающий корпус имеет большой объем диалогов, ролевых сценариев и реалистичных коммуникационных ситуаций</a:t>
            </a:r>
            <a:endParaRPr sz="4000"/>
          </a:p>
          <a:p>
            <a:pPr indent="-444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-RU" sz="4000"/>
              <a:t>включает версии различной сложности и размера, что позволяет подбирать модель под конкретные требования</a:t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/>
              <a:t>С </a:t>
            </a:r>
            <a:r>
              <a:rPr lang="ru-RU" sz="4000"/>
              <a:t>учетом</a:t>
            </a:r>
            <a:r>
              <a:rPr lang="ru-RU" sz="4000"/>
              <a:t> ограничений по вычислительным ресурсам была выбрана модель: Saiga-Mistral-7B-LoRA.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357d621d0cb_0_6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7800" y="-17755"/>
            <a:ext cx="16556807" cy="13733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357d621d0cb_0_6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357d621d0cb_0_647"/>
          <p:cNvSpPr txBox="1"/>
          <p:nvPr>
            <p:ph type="ctrTitle"/>
          </p:nvPr>
        </p:nvSpPr>
        <p:spPr>
          <a:xfrm>
            <a:off x="964025" y="3297875"/>
            <a:ext cx="12054900" cy="81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Tahoma"/>
              <a:buNone/>
            </a:pPr>
            <a:r>
              <a:rPr b="1" lang="ru-RU" sz="8000">
                <a:solidFill>
                  <a:schemeClr val="accent1"/>
                </a:solidFill>
              </a:rPr>
              <a:t>Актуальность.</a:t>
            </a:r>
            <a:br>
              <a:rPr b="1" lang="ru-RU" sz="8000">
                <a:solidFill>
                  <a:schemeClr val="accent1"/>
                </a:solidFill>
              </a:rPr>
            </a:br>
            <a:r>
              <a:rPr b="1" lang="ru-RU" sz="8000">
                <a:solidFill>
                  <a:schemeClr val="accent1"/>
                </a:solidFill>
              </a:rPr>
              <a:t>ИИ-аватары, как</a:t>
            </a:r>
            <a:endParaRPr b="1" sz="8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Tahoma"/>
              <a:buNone/>
            </a:pPr>
            <a:r>
              <a:rPr b="1" lang="ru-RU" sz="8000">
                <a:solidFill>
                  <a:schemeClr val="accent1"/>
                </a:solidFill>
              </a:rPr>
              <a:t>новая форма сохранения культурного наследия</a:t>
            </a:r>
            <a:endParaRPr b="1" sz="8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Tahoma"/>
              <a:buNone/>
            </a:pPr>
            <a:r>
              <a:t/>
            </a:r>
            <a:endParaRPr b="1" sz="8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7d621d0cb_0_1383"/>
          <p:cNvSpPr txBox="1"/>
          <p:nvPr>
            <p:ph type="ctrTitle"/>
          </p:nvPr>
        </p:nvSpPr>
        <p:spPr>
          <a:xfrm>
            <a:off x="1298525" y="2115712"/>
            <a:ext cx="21202800" cy="25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rPr b="1" lang="ru-RU" sz="7200"/>
              <a:t>Итоги обучения. </a:t>
            </a:r>
            <a:endParaRPr b="1" sz="7200"/>
          </a:p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rPr b="1" lang="ru-RU" sz="7200"/>
              <a:t>Метрики дообученной модели</a:t>
            </a:r>
            <a:endParaRPr b="1" sz="7200"/>
          </a:p>
        </p:txBody>
      </p:sp>
      <p:sp>
        <p:nvSpPr>
          <p:cNvPr id="369" name="Google Shape;369;g357d621d0cb_0_1383"/>
          <p:cNvSpPr txBox="1"/>
          <p:nvPr>
            <p:ph idx="12" type="sldNum"/>
          </p:nvPr>
        </p:nvSpPr>
        <p:spPr>
          <a:xfrm>
            <a:off x="19812000" y="12630986"/>
            <a:ext cx="3289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0" name="Google Shape;370;g357d621d0cb_0_1383"/>
          <p:cNvSpPr txBox="1"/>
          <p:nvPr/>
        </p:nvSpPr>
        <p:spPr>
          <a:xfrm>
            <a:off x="1298516" y="4681591"/>
            <a:ext cx="16198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Mean Opinion Score (MOS) итоговой модели:</a:t>
            </a:r>
            <a:endParaRPr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progress</a:t>
            </a:r>
            <a:endParaRPr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7d621d0cb_0_1888"/>
          <p:cNvSpPr txBox="1"/>
          <p:nvPr>
            <p:ph type="ctrTitle"/>
          </p:nvPr>
        </p:nvSpPr>
        <p:spPr>
          <a:xfrm>
            <a:off x="1298534" y="2115700"/>
            <a:ext cx="21693300" cy="11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Результаты</a:t>
            </a:r>
            <a:endParaRPr/>
          </a:p>
        </p:txBody>
      </p:sp>
      <p:sp>
        <p:nvSpPr>
          <p:cNvPr id="377" name="Google Shape;377;g357d621d0cb_0_1888"/>
          <p:cNvSpPr txBox="1"/>
          <p:nvPr>
            <p:ph idx="12" type="sldNum"/>
          </p:nvPr>
        </p:nvSpPr>
        <p:spPr>
          <a:xfrm>
            <a:off x="19812000" y="12630986"/>
            <a:ext cx="32898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g357d621d0cb_0_15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7666" y="0"/>
            <a:ext cx="15621002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357d621d0cb_0_15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357d621d0cb_0_1597"/>
          <p:cNvSpPr txBox="1"/>
          <p:nvPr>
            <p:ph type="ctrTitle"/>
          </p:nvPr>
        </p:nvSpPr>
        <p:spPr>
          <a:xfrm>
            <a:off x="1298525" y="3864588"/>
            <a:ext cx="9952500" cy="60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Tahoma"/>
              <a:buNone/>
            </a:pPr>
            <a:r>
              <a:rPr b="1" lang="ru-RU" sz="8000"/>
              <a:t>Заключение.</a:t>
            </a:r>
            <a:endParaRPr b="1" sz="8000"/>
          </a:p>
          <a:p>
            <a:pPr indent="0" lvl="0" marL="0" rtl="0" algn="l">
              <a:lnSpc>
                <a:spcPct val="9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Tahoma"/>
              <a:buNone/>
            </a:pPr>
            <a:r>
              <a:rPr b="1" lang="ru-RU" sz="8000"/>
              <a:t>Дальнейшие </a:t>
            </a:r>
            <a:endParaRPr b="1" sz="8000"/>
          </a:p>
          <a:p>
            <a:pPr indent="0" lvl="0" marL="0" rtl="0" algn="l">
              <a:lnSpc>
                <a:spcPct val="9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Tahoma"/>
              <a:buNone/>
            </a:pPr>
            <a:r>
              <a:rPr b="1" lang="ru-RU" sz="8000"/>
              <a:t>шаги для развития</a:t>
            </a:r>
            <a:endParaRPr b="1" sz="8000"/>
          </a:p>
          <a:p>
            <a:pPr indent="0" lvl="0" marL="0" rtl="0" algn="l">
              <a:lnSpc>
                <a:spcPct val="96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Tahoma"/>
              <a:buNone/>
            </a:pPr>
            <a:r>
              <a:rPr b="1" lang="ru-RU" sz="8000"/>
              <a:t>проекта</a:t>
            </a:r>
            <a:br>
              <a:rPr b="1" lang="ru-RU" sz="8000"/>
            </a:br>
            <a:endParaRPr b="1" sz="80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7d621d0cb_0_874"/>
          <p:cNvSpPr txBox="1"/>
          <p:nvPr>
            <p:ph type="ctrTitle"/>
          </p:nvPr>
        </p:nvSpPr>
        <p:spPr>
          <a:xfrm>
            <a:off x="1298516" y="7184650"/>
            <a:ext cx="10626900" cy="18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rPr b="1" lang="ru-RU" sz="7200">
                <a:latin typeface="Tahoma"/>
                <a:ea typeface="Tahoma"/>
                <a:cs typeface="Tahoma"/>
                <a:sym typeface="Tahoma"/>
              </a:rPr>
              <a:t>Спасибо</a:t>
            </a:r>
            <a:br>
              <a:rPr b="1" lang="ru-RU" sz="7200">
                <a:latin typeface="Tahoma"/>
                <a:ea typeface="Tahoma"/>
                <a:cs typeface="Tahoma"/>
                <a:sym typeface="Tahoma"/>
              </a:rPr>
            </a:br>
            <a:r>
              <a:rPr b="1" lang="ru-RU" sz="7200">
                <a:latin typeface="Tahoma"/>
                <a:ea typeface="Tahoma"/>
                <a:cs typeface="Tahoma"/>
                <a:sym typeface="Tahoma"/>
              </a:rPr>
              <a:t>за внимание!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7d621d0cb_0_1080"/>
          <p:cNvSpPr txBox="1"/>
          <p:nvPr>
            <p:ph type="ctrTitle"/>
          </p:nvPr>
        </p:nvSpPr>
        <p:spPr>
          <a:xfrm>
            <a:off x="1298525" y="2115700"/>
            <a:ext cx="2169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rPr b="1" lang="ru-RU" sz="7200"/>
              <a:t>Обзор НТИ</a:t>
            </a:r>
            <a:endParaRPr b="1" sz="7200"/>
          </a:p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rPr b="1" lang="ru-RU" sz="7200"/>
              <a:t>Концептуальные и архитектурные решения </a:t>
            </a:r>
            <a:endParaRPr/>
          </a:p>
        </p:txBody>
      </p:sp>
      <p:sp>
        <p:nvSpPr>
          <p:cNvPr id="229" name="Google Shape;229;g357d621d0cb_0_1080"/>
          <p:cNvSpPr txBox="1"/>
          <p:nvPr>
            <p:ph idx="12" type="sldNum"/>
          </p:nvPr>
        </p:nvSpPr>
        <p:spPr>
          <a:xfrm>
            <a:off x="19812000" y="12630986"/>
            <a:ext cx="3289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" name="Google Shape;230;g357d621d0cb_0_1080"/>
          <p:cNvSpPr txBox="1"/>
          <p:nvPr>
            <p:ph idx="1" type="body"/>
          </p:nvPr>
        </p:nvSpPr>
        <p:spPr>
          <a:xfrm>
            <a:off x="1298525" y="5205650"/>
            <a:ext cx="19479900" cy="7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●"/>
            </a:pPr>
            <a:r>
              <a:rPr lang="ru-RU"/>
              <a:t>Общий архитектурный паттерн.</a:t>
            </a:r>
            <a:br>
              <a:rPr lang="ru-RU"/>
            </a:br>
            <a:r>
              <a:rPr lang="ru-RU"/>
              <a:t>Микросервисный и монолитный подходы</a:t>
            </a:r>
            <a:endParaRPr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●"/>
            </a:pPr>
            <a:r>
              <a:rPr lang="ru-RU"/>
              <a:t>Паттерн взаимодействия микросервисов.</a:t>
            </a:r>
            <a:br>
              <a:rPr lang="ru-RU"/>
            </a:br>
            <a:r>
              <a:rPr lang="ru-RU"/>
              <a:t>Хореография и оркестрация</a:t>
            </a:r>
            <a:endParaRPr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●"/>
            </a:pPr>
            <a:r>
              <a:rPr lang="ru-RU"/>
              <a:t>Модель взаимодействия компонентов.</a:t>
            </a:r>
            <a:br>
              <a:rPr lang="ru-RU"/>
            </a:br>
            <a:r>
              <a:rPr lang="ru-RU"/>
              <a:t>Асинхронность, параллельность и конкурентность</a:t>
            </a:r>
            <a:endParaRPr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●"/>
            </a:pPr>
            <a:r>
              <a:rPr lang="ru-RU"/>
              <a:t>Модель хранения данных.</a:t>
            </a:r>
            <a:endParaRPr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●"/>
            </a:pPr>
            <a:r>
              <a:rPr lang="ru-RU"/>
              <a:t>Паттерн клиентской архитектуры.</a:t>
            </a:r>
            <a:br>
              <a:rPr lang="ru-RU"/>
            </a:br>
            <a:r>
              <a:rPr lang="ru-RU"/>
              <a:t>Модели MPA и SPA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7d621d0cb_0_1111"/>
          <p:cNvSpPr txBox="1"/>
          <p:nvPr>
            <p:ph type="ctrTitle"/>
          </p:nvPr>
        </p:nvSpPr>
        <p:spPr>
          <a:xfrm>
            <a:off x="1298488" y="1923850"/>
            <a:ext cx="210954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rPr b="1" lang="ru-RU" sz="5400"/>
              <a:t>Итоги по к</a:t>
            </a:r>
            <a:r>
              <a:rPr b="1" lang="ru-RU" sz="5400"/>
              <a:t>онцептуальным и архитектурным решениям </a:t>
            </a:r>
            <a:endParaRPr sz="5500"/>
          </a:p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rPr b="1" lang="ru-RU" sz="5400"/>
              <a:t> </a:t>
            </a:r>
            <a:endParaRPr b="1" sz="5400"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237" name="Google Shape;237;g357d621d0cb_0_1111"/>
          <p:cNvGraphicFramePr/>
          <p:nvPr/>
        </p:nvGraphicFramePr>
        <p:xfrm>
          <a:off x="1298525" y="35913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{E71AD4A7-6121-42DC-BC3C-474F94B3D098}</a:tableStyleId>
              </a:tblPr>
              <a:tblGrid>
                <a:gridCol w="4295550"/>
                <a:gridCol w="4832125"/>
                <a:gridCol w="3951950"/>
                <a:gridCol w="8015700"/>
              </a:tblGrid>
              <a:tr h="110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200" u="none" cap="none" strike="noStrike">
                          <a:solidFill>
                            <a:schemeClr val="accen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Категория</a:t>
                      </a:r>
                      <a:endParaRPr/>
                    </a:p>
                  </a:txBody>
                  <a:tcPr marT="90000" marB="37900" marR="75825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Tahoma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Итоговый выбор</a:t>
                      </a:r>
                      <a:endParaRPr b="0" sz="2200" u="none" cap="none" strike="noStrike">
                        <a:solidFill>
                          <a:schemeClr val="accen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0000" marB="37900" marR="75825" marL="758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Tahoma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Альтернативы</a:t>
                      </a:r>
                      <a:endParaRPr b="0" sz="2200" u="none" cap="none" strike="noStrike">
                        <a:solidFill>
                          <a:schemeClr val="accen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0000" marB="37900" marR="75825" marL="758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Tahoma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Ключевые аргументы выбора</a:t>
                      </a:r>
                      <a:endParaRPr/>
                    </a:p>
                  </a:txBody>
                  <a:tcPr marT="90000" marB="37900" marR="75825" marL="758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Архитектурный паттерн</a:t>
                      </a:r>
                      <a:endParaRPr/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Микросервисы</a:t>
                      </a:r>
                      <a:endParaRPr b="1" sz="2200" u="none" cap="none" strike="noStrike">
                        <a:solidFill>
                          <a:schemeClr val="dk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Монолит</a:t>
                      </a:r>
                      <a:endParaRPr b="1" sz="2200" u="none" cap="none" strike="noStrike">
                        <a:solidFill>
                          <a:schemeClr val="dk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Гибкое масштабирование по компонентам.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База для параллельной работы команды.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Упрощённая интеграция разнородных технологий.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Взаимодействие микросервисов</a:t>
                      </a:r>
                      <a:endParaRPr/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Оркестрация</a:t>
                      </a:r>
                      <a:endParaRPr sz="2200" u="none" cap="none" strike="noStrike">
                        <a:solidFill>
                          <a:schemeClr val="dk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Хореография</a:t>
                      </a:r>
                      <a:endParaRPr sz="2200" u="none" cap="none" strike="noStrike">
                        <a:solidFill>
                          <a:schemeClr val="dk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Требуется центральный контроль,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 единый маршрутизатор запросов,</a:t>
                      </a:r>
                      <a:br>
                        <a:rPr lang="ru-RU" sz="2200">
                          <a:solidFill>
                            <a:schemeClr val="accent1"/>
                          </a:solidFill>
                        </a:rPr>
                      </a:b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упрощённый контроль точек отказа.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Модель исполнения</a:t>
                      </a:r>
                      <a:endParaRPr/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Асинхронность</a:t>
                      </a:r>
                      <a:endParaRPr sz="2200" u="none" cap="none" strike="noStrike">
                        <a:solidFill>
                          <a:schemeClr val="dk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Синхронность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или многопоточность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Высокая отзывчивость при I/O-нагрузке.</a:t>
                      </a:r>
                      <a:br>
                        <a:rPr lang="ru-RU" sz="2200">
                          <a:solidFill>
                            <a:schemeClr val="accent1"/>
                          </a:solidFill>
                        </a:rPr>
                      </a:b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Нет затрат на синхронизацию потоков.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Модель хранения</a:t>
                      </a: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 </a:t>
                      </a:r>
                      <a:endParaRPr/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RDBMS + S3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Object Store +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Key–Value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Только SQL.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Только NoSQL.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Локальная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файловая система.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Выбор нативно продиктован формой нагрузки</a:t>
                      </a:r>
                      <a:br>
                        <a:rPr lang="ru-RU" sz="2200">
                          <a:solidFill>
                            <a:schemeClr val="accent1"/>
                          </a:solidFill>
                        </a:rPr>
                      </a:b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 и видом данных для хранения.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Структурные данные в SQL.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Крупные бинарные объекты — в S3.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Логи и временные статусы — в KV-хранилище.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Клиентская архитектура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SPA</a:t>
                      </a:r>
                      <a:endParaRPr b="0" i="0" sz="2200" u="none" cap="none" strike="noStrike">
                        <a:solidFill>
                          <a:schemeClr val="dk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MPA</a:t>
                      </a:r>
                      <a:endParaRPr b="0" i="0" sz="2200" u="none" cap="none" strike="noStrike">
                        <a:solidFill>
                          <a:schemeClr val="dk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Непрерывный UX, частые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AJAX-запросы для диалогов.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8" name="Google Shape;238;g357d621d0cb_0_1111"/>
          <p:cNvSpPr txBox="1"/>
          <p:nvPr>
            <p:ph idx="12" type="sldNum"/>
          </p:nvPr>
        </p:nvSpPr>
        <p:spPr>
          <a:xfrm>
            <a:off x="19812000" y="12630986"/>
            <a:ext cx="3289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7d621d0cb_0_1094"/>
          <p:cNvSpPr txBox="1"/>
          <p:nvPr>
            <p:ph type="ctrTitle"/>
          </p:nvPr>
        </p:nvSpPr>
        <p:spPr>
          <a:xfrm>
            <a:off x="1298525" y="2115700"/>
            <a:ext cx="216933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rPr b="1" lang="ru-RU" sz="7200"/>
              <a:t>Обзор НТИ</a:t>
            </a:r>
            <a:endParaRPr b="1" sz="7200"/>
          </a:p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rPr b="1" lang="ru-RU" sz="7200"/>
              <a:t>Программные средства и технологии реализации</a:t>
            </a:r>
            <a:endParaRPr/>
          </a:p>
        </p:txBody>
      </p:sp>
      <p:sp>
        <p:nvSpPr>
          <p:cNvPr id="244" name="Google Shape;244;g357d621d0cb_0_1094"/>
          <p:cNvSpPr txBox="1"/>
          <p:nvPr>
            <p:ph idx="12" type="sldNum"/>
          </p:nvPr>
        </p:nvSpPr>
        <p:spPr>
          <a:xfrm>
            <a:off x="19812000" y="12630986"/>
            <a:ext cx="3289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g357d621d0cb_0_1094"/>
          <p:cNvSpPr txBox="1"/>
          <p:nvPr>
            <p:ph idx="1" type="body"/>
          </p:nvPr>
        </p:nvSpPr>
        <p:spPr>
          <a:xfrm>
            <a:off x="1298525" y="6104975"/>
            <a:ext cx="19479900" cy="6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●"/>
            </a:pPr>
            <a:r>
              <a:rPr lang="ru-RU"/>
              <a:t>Я</a:t>
            </a:r>
            <a:r>
              <a:rPr lang="ru-RU"/>
              <a:t>зык программирования</a:t>
            </a:r>
            <a:endParaRPr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●"/>
            </a:pPr>
            <a:r>
              <a:rPr lang="ru-RU"/>
              <a:t>Веб интерфейс</a:t>
            </a:r>
            <a:endParaRPr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●"/>
            </a:pPr>
            <a:r>
              <a:rPr lang="ru-RU"/>
              <a:t>Серверная часть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Оркестратор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Модули работы с языковой и звуковой моделями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-RU"/>
              <a:t>Брокер сообщений</a:t>
            </a:r>
            <a:endParaRPr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●"/>
            </a:pPr>
            <a:r>
              <a:rPr lang="ru-RU"/>
              <a:t>Технологии развертывания сервиса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Google Shape;251;g357d621d0cb_0_1336"/>
          <p:cNvGraphicFramePr/>
          <p:nvPr/>
        </p:nvGraphicFramePr>
        <p:xfrm>
          <a:off x="1298525" y="35913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{E71AD4A7-6121-42DC-BC3C-474F94B3D098}</a:tableStyleId>
              </a:tblPr>
              <a:tblGrid>
                <a:gridCol w="4295550"/>
                <a:gridCol w="4832125"/>
                <a:gridCol w="3951950"/>
                <a:gridCol w="8015700"/>
              </a:tblGrid>
              <a:tr h="110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2200" u="none" cap="none" strike="noStrike">
                          <a:solidFill>
                            <a:schemeClr val="accen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Категория</a:t>
                      </a:r>
                      <a:endParaRPr/>
                    </a:p>
                  </a:txBody>
                  <a:tcPr marT="90000" marB="37900" marR="75825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Tahoma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Итоговый выбор</a:t>
                      </a:r>
                      <a:endParaRPr b="0" sz="2200" u="none" cap="none" strike="noStrike">
                        <a:solidFill>
                          <a:schemeClr val="accen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0000" marB="37900" marR="75825" marL="758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Tahoma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Альтернативы</a:t>
                      </a:r>
                      <a:endParaRPr b="0" sz="2200" u="none" cap="none" strike="noStrike">
                        <a:solidFill>
                          <a:schemeClr val="accen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0000" marB="37900" marR="75825" marL="758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Tahoma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Ключевые аргументы выбора</a:t>
                      </a:r>
                      <a:endParaRPr/>
                    </a:p>
                  </a:txBody>
                  <a:tcPr marT="90000" marB="37900" marR="75825" marL="758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Язык программирования</a:t>
                      </a:r>
                      <a:endParaRPr/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Python</a:t>
                      </a:r>
                      <a:endParaRPr b="1" sz="2200" u="none" cap="none" strike="noStrike">
                        <a:solidFill>
                          <a:schemeClr val="dk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Go</a:t>
                      </a:r>
                      <a:endParaRPr b="1" sz="2200" u="none" cap="none" strike="noStrike">
                        <a:solidFill>
                          <a:schemeClr val="dk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Широкая экосистема 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как для веб-разработки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так и для ML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Оркестратор \ API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FastAPI</a:t>
                      </a:r>
                      <a:endParaRPr sz="2200" u="none" cap="none" strike="noStrike">
                        <a:solidFill>
                          <a:schemeClr val="dk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Django REST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(DRF), Flask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Полноценный async.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Минимальные требования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к структуре проекта от фреймворка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Модули NLP и TTS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HF Transformers / Kaggle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Google Cloud TTS,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 Azure Cognitive,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ElevenLabs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Открытый код библиотек,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бесплатный доступ к необходимому 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спектру облачного функционала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Брокер сообщений</a:t>
                      </a: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 </a:t>
                      </a:r>
                      <a:endParaRPr/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Apache Kafka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RabbitMQ,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Memphis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Опыт работы с платформой,</a:t>
                      </a:r>
                      <a:br>
                        <a:rPr lang="ru-RU" sz="2200">
                          <a:solidFill>
                            <a:schemeClr val="accent1"/>
                          </a:solidFill>
                        </a:rPr>
                      </a:b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так как в контексте работы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от брокера требуется базовый функционал 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Веб-интерфейс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FastHTML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React, Vue,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Angular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Единый язык проекта.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Отсутствие</a:t>
                      </a: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 опыта у команды в работе с 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JS-фреймворками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Развёртывание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Docker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Compose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Виртуальные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машины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Унификация интерфейса для локальной разработки,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упрощенные условия для потенциального 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деплоя продукта </a:t>
                      </a:r>
                      <a:endParaRPr sz="2200">
                        <a:solidFill>
                          <a:schemeClr val="accent1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g357d621d0cb_0_1336"/>
          <p:cNvSpPr txBox="1"/>
          <p:nvPr>
            <p:ph type="ctrTitle"/>
          </p:nvPr>
        </p:nvSpPr>
        <p:spPr>
          <a:xfrm>
            <a:off x="1298488" y="1923850"/>
            <a:ext cx="210954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rPr b="1" lang="ru-RU" sz="5400"/>
              <a:t>Итоги по технологиям реализации</a:t>
            </a:r>
            <a:endParaRPr sz="5500"/>
          </a:p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rPr b="1" lang="ru-RU" sz="5400"/>
              <a:t> </a:t>
            </a:r>
            <a:endParaRPr b="1" sz="5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3" name="Google Shape;253;g357d621d0cb_0_1336"/>
          <p:cNvSpPr txBox="1"/>
          <p:nvPr>
            <p:ph idx="12" type="sldNum"/>
          </p:nvPr>
        </p:nvSpPr>
        <p:spPr>
          <a:xfrm>
            <a:off x="19812000" y="12630986"/>
            <a:ext cx="3289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 txBox="1"/>
          <p:nvPr>
            <p:ph type="ctrTitle"/>
          </p:nvPr>
        </p:nvSpPr>
        <p:spPr>
          <a:xfrm>
            <a:off x="1298516" y="2115691"/>
            <a:ext cx="21202896" cy="110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rPr b="1" lang="ru-RU" sz="7200">
                <a:latin typeface="Tahoma"/>
                <a:ea typeface="Tahoma"/>
                <a:cs typeface="Tahoma"/>
                <a:sym typeface="Tahoma"/>
              </a:rPr>
              <a:t>Структурный анализ исследуемого объекта</a:t>
            </a:r>
            <a:endParaRPr/>
          </a:p>
        </p:txBody>
      </p:sp>
      <p:sp>
        <p:nvSpPr>
          <p:cNvPr id="259" name="Google Shape;259;p1"/>
          <p:cNvSpPr txBox="1"/>
          <p:nvPr>
            <p:ph idx="1" type="body"/>
          </p:nvPr>
        </p:nvSpPr>
        <p:spPr>
          <a:xfrm>
            <a:off x="1298516" y="3655596"/>
            <a:ext cx="5801531" cy="1050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</a:pPr>
            <a:r>
              <a:rPr lang="ru-RU">
                <a:latin typeface="Tahoma"/>
                <a:ea typeface="Tahoma"/>
                <a:cs typeface="Tahoma"/>
                <a:sym typeface="Tahoma"/>
              </a:rPr>
              <a:t>Аналоги на рынке</a:t>
            </a:r>
            <a:endParaRPr/>
          </a:p>
        </p:txBody>
      </p:sp>
      <p:sp>
        <p:nvSpPr>
          <p:cNvPr id="260" name="Google Shape;260;p1"/>
          <p:cNvSpPr txBox="1"/>
          <p:nvPr>
            <p:ph idx="12" type="sldNum"/>
          </p:nvPr>
        </p:nvSpPr>
        <p:spPr>
          <a:xfrm>
            <a:off x="19812000" y="12630986"/>
            <a:ext cx="328966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" name="Google Shape;261;p1"/>
          <p:cNvSpPr txBox="1"/>
          <p:nvPr/>
        </p:nvSpPr>
        <p:spPr>
          <a:xfrm>
            <a:off x="11738241" y="3658321"/>
            <a:ext cx="106269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</a:pPr>
            <a:r>
              <a:rPr b="0" i="0" lang="ru-RU" sz="52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Общие недостатки</a:t>
            </a:r>
            <a:endParaRPr/>
          </a:p>
        </p:txBody>
      </p:sp>
      <p:sp>
        <p:nvSpPr>
          <p:cNvPr id="262" name="Google Shape;262;p1"/>
          <p:cNvSpPr txBox="1"/>
          <p:nvPr/>
        </p:nvSpPr>
        <p:spPr>
          <a:xfrm>
            <a:off x="11738241" y="5147915"/>
            <a:ext cx="9899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ru-RU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Настройка через текстовый запрос</a:t>
            </a:r>
            <a:r>
              <a:rPr b="0" i="0" lang="ru-RU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b="0" i="0" sz="3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71500" lvl="1" marL="14858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ru-RU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Максимальный размер 10000 знаков</a:t>
            </a:r>
            <a:endParaRPr/>
          </a:p>
          <a:p>
            <a:pPr indent="-571500" lvl="1" marL="14858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ru-RU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Недостаточная гибкость для точной передачи индивидуальности</a:t>
            </a:r>
            <a:endParaRPr/>
          </a:p>
        </p:txBody>
      </p:sp>
      <p:sp>
        <p:nvSpPr>
          <p:cNvPr id="263" name="Google Shape;263;p1"/>
          <p:cNvSpPr txBox="1"/>
          <p:nvPr/>
        </p:nvSpPr>
        <p:spPr>
          <a:xfrm>
            <a:off x="11738179" y="7456714"/>
            <a:ext cx="98997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ru-RU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Поверхностная имитация общения:</a:t>
            </a:r>
            <a:endParaRPr b="0" i="0" sz="3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71500" lvl="1" marL="14858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ru-RU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Нет тонкой стилистической особенности речи</a:t>
            </a:r>
            <a:endParaRPr/>
          </a:p>
          <a:p>
            <a:pPr indent="-571500" lvl="1" marL="14858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ru-RU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Отсутствие эмоционального отклика</a:t>
            </a:r>
            <a:endParaRPr/>
          </a:p>
          <a:p>
            <a:pPr indent="-571500" lvl="1" marL="148585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ru-RU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Не отражает взгляды на разные темы</a:t>
            </a:r>
            <a:endParaRPr/>
          </a:p>
        </p:txBody>
      </p:sp>
      <p:graphicFrame>
        <p:nvGraphicFramePr>
          <p:cNvPr id="264" name="Google Shape;264;p1"/>
          <p:cNvGraphicFramePr/>
          <p:nvPr/>
        </p:nvGraphicFramePr>
        <p:xfrm>
          <a:off x="310175" y="50056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{E71AD4A7-6121-42DC-BC3C-474F94B3D098}</a:tableStyleId>
              </a:tblPr>
              <a:tblGrid>
                <a:gridCol w="3845825"/>
                <a:gridCol w="1836450"/>
                <a:gridCol w="1946925"/>
                <a:gridCol w="2064400"/>
              </a:tblGrid>
              <a:tr h="67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Параметры\Сервис</a:t>
                      </a:r>
                      <a:endParaRPr/>
                    </a:p>
                  </a:txBody>
                  <a:tcPr marT="90000" marB="37900" marR="75825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Tahoma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Character.ai</a:t>
                      </a:r>
                      <a:endParaRPr b="0" sz="2200" u="none" cap="none" strike="noStrike">
                        <a:solidFill>
                          <a:schemeClr val="accen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0000" marB="37900" marR="75825" marL="758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Tahoma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sakura.fm</a:t>
                      </a:r>
                      <a:endParaRPr b="0" sz="2200" u="none" cap="none" strike="noStrike">
                        <a:solidFill>
                          <a:schemeClr val="accen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0000" marB="37900" marR="75825" marL="758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Tahoma"/>
                        <a:buNone/>
                      </a:pPr>
                      <a:r>
                        <a:rPr lang="ru-RU" sz="2200">
                          <a:solidFill>
                            <a:schemeClr val="accent1"/>
                          </a:solidFill>
                        </a:rPr>
                        <a:t>talkie-ai.com</a:t>
                      </a:r>
                      <a:endParaRPr/>
                    </a:p>
                  </a:txBody>
                  <a:tcPr marT="90000" marB="37900" marR="75825" marL="758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Общее описание аватара</a:t>
                      </a:r>
                      <a:endParaRPr/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3700"/>
                        <a:t>+</a:t>
                      </a:r>
                      <a:endParaRPr sz="3700"/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3700"/>
                        <a:t>+</a:t>
                      </a:r>
                      <a:endParaRPr/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3700"/>
                        <a:t>+</a:t>
                      </a:r>
                      <a:endParaRPr/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Описание личности аватара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4100"/>
                        <a:t>-</a:t>
                      </a:r>
                      <a:endParaRPr/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3700"/>
                        <a:t>+</a:t>
                      </a:r>
                      <a:endParaRPr/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3700"/>
                        <a:t>+</a:t>
                      </a:r>
                      <a:endParaRPr/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Описание сценария общения 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4100"/>
                        <a:t>-</a:t>
                      </a:r>
                      <a:endParaRPr/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3700"/>
                        <a:t>+</a:t>
                      </a:r>
                      <a:endParaRPr/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3700"/>
                        <a:t>+</a:t>
                      </a:r>
                      <a:endParaRPr/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Доп. инструкции для модели</a:t>
                      </a: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 </a:t>
                      </a:r>
                      <a:endParaRPr/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4100"/>
                        <a:t>-</a:t>
                      </a:r>
                      <a:endParaRPr/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3700"/>
                        <a:t>+</a:t>
                      </a:r>
                      <a:endParaRPr/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3700"/>
                        <a:t>+</a:t>
                      </a:r>
                      <a:endParaRPr/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Выбор пола для аватара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4100"/>
                        <a:t>-</a:t>
                      </a:r>
                      <a:endParaRPr/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3700"/>
                        <a:t>+</a:t>
                      </a:r>
                      <a:endParaRPr/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3700"/>
                        <a:t>+</a:t>
                      </a:r>
                      <a:endParaRPr/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Выбор озвучки аватара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3700"/>
                        <a:t>+</a:t>
                      </a:r>
                      <a:endParaRPr/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3700"/>
                        <a:t>+</a:t>
                      </a:r>
                      <a:endParaRPr/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4100"/>
                        <a:t>-</a:t>
                      </a:r>
                      <a:endParaRPr/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>
                          <a:solidFill>
                            <a:schemeClr val="dk2"/>
                          </a:solidFill>
                        </a:rPr>
                        <a:t>Создание озвучки из данных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3700"/>
                        <a:t>+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4100"/>
                        <a:t>-</a:t>
                      </a:r>
                      <a:endParaRPr sz="2200">
                        <a:solidFill>
                          <a:schemeClr val="dk2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4100"/>
                        <a:t>-</a:t>
                      </a:r>
                      <a:endParaRPr sz="2600">
                        <a:solidFill>
                          <a:schemeClr val="accent1"/>
                        </a:solidFill>
                      </a:endParaRPr>
                    </a:p>
                  </a:txBody>
                  <a:tcPr marT="219600" marB="37900" marR="75825" marL="758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"/>
          <p:cNvSpPr txBox="1"/>
          <p:nvPr>
            <p:ph type="ctrTitle"/>
          </p:nvPr>
        </p:nvSpPr>
        <p:spPr>
          <a:xfrm>
            <a:off x="1298516" y="2115691"/>
            <a:ext cx="21202896" cy="110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rPr b="1" lang="ru-RU" sz="7200">
                <a:latin typeface="Tahoma"/>
                <a:ea typeface="Tahoma"/>
                <a:cs typeface="Tahoma"/>
                <a:sym typeface="Tahoma"/>
              </a:rPr>
              <a:t>Структурный анализ исследуемого объекта</a:t>
            </a:r>
            <a:endParaRPr/>
          </a:p>
        </p:txBody>
      </p:sp>
      <p:sp>
        <p:nvSpPr>
          <p:cNvPr id="270" name="Google Shape;270;p2"/>
          <p:cNvSpPr txBox="1"/>
          <p:nvPr>
            <p:ph idx="12" type="sldNum"/>
          </p:nvPr>
        </p:nvSpPr>
        <p:spPr>
          <a:xfrm>
            <a:off x="19812000" y="12630986"/>
            <a:ext cx="328966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" name="Google Shape;271;p2"/>
          <p:cNvSpPr txBox="1"/>
          <p:nvPr>
            <p:ph idx="1" type="body"/>
          </p:nvPr>
        </p:nvSpPr>
        <p:spPr>
          <a:xfrm>
            <a:off x="1298516" y="3219446"/>
            <a:ext cx="106269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</a:pPr>
            <a:r>
              <a:rPr lang="ru-RU"/>
              <a:t>Патентный анализ</a:t>
            </a:r>
            <a:endParaRPr/>
          </a:p>
        </p:txBody>
      </p:sp>
      <p:pic>
        <p:nvPicPr>
          <p:cNvPr id="272" name="Google Shape;27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8527" y="4138150"/>
            <a:ext cx="16209506" cy="72159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"/>
          <p:cNvSpPr txBox="1"/>
          <p:nvPr/>
        </p:nvSpPr>
        <p:spPr>
          <a:xfrm>
            <a:off x="1434825" y="11354082"/>
            <a:ext cx="1008962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ru-RU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Количество патентов стабильно возрастает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ru-RU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Тема является хорошо изученной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ru-RU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Высокий уровень интереса к данной сфере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"/>
          <p:cNvSpPr txBox="1"/>
          <p:nvPr>
            <p:ph type="ctrTitle"/>
          </p:nvPr>
        </p:nvSpPr>
        <p:spPr>
          <a:xfrm>
            <a:off x="1298516" y="2115691"/>
            <a:ext cx="21202896" cy="110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305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ahoma"/>
              <a:buNone/>
            </a:pPr>
            <a:r>
              <a:rPr b="1" lang="ru-RU" sz="7200">
                <a:latin typeface="Tahoma"/>
                <a:ea typeface="Tahoma"/>
                <a:cs typeface="Tahoma"/>
                <a:sym typeface="Tahoma"/>
              </a:rPr>
              <a:t>Постановка задачи</a:t>
            </a:r>
            <a:r>
              <a:rPr b="1" lang="ru-RU" sz="7200"/>
              <a:t>.</a:t>
            </a:r>
            <a:endParaRPr/>
          </a:p>
        </p:txBody>
      </p:sp>
      <p:sp>
        <p:nvSpPr>
          <p:cNvPr id="279" name="Google Shape;279;p3"/>
          <p:cNvSpPr txBox="1"/>
          <p:nvPr>
            <p:ph idx="12" type="sldNum"/>
          </p:nvPr>
        </p:nvSpPr>
        <p:spPr>
          <a:xfrm>
            <a:off x="19812000" y="12630986"/>
            <a:ext cx="3289668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latin typeface="Tahoma"/>
                <a:ea typeface="Tahoma"/>
                <a:cs typeface="Tahoma"/>
                <a:sym typeface="Tahoma"/>
              </a:rPr>
              <a:t>‹#›</a:t>
            </a:fld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0" name="Google Shape;280;p3"/>
          <p:cNvSpPr txBox="1"/>
          <p:nvPr/>
        </p:nvSpPr>
        <p:spPr>
          <a:xfrm>
            <a:off x="1298516" y="4367816"/>
            <a:ext cx="161988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lang="ru-RU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Регистрация/авторизация пользователей, для сохранения </a:t>
            </a:r>
            <a:r>
              <a:rPr lang="ru-RU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конфиденциальности</a:t>
            </a:r>
            <a:r>
              <a:rPr lang="ru-RU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данных</a:t>
            </a:r>
            <a:endParaRPr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</a:pPr>
            <a:r>
              <a:rPr lang="ru-RU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Создание/удаление </a:t>
            </a:r>
            <a:r>
              <a:rPr lang="ru-RU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аватаров</a:t>
            </a:r>
            <a:endParaRPr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Char char="●"/>
            </a:pPr>
            <a:r>
              <a:rPr lang="ru-RU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Создание/удаление чатов с конкретными аватарами</a:t>
            </a:r>
            <a:endParaRPr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Char char="●"/>
            </a:pPr>
            <a:r>
              <a:rPr lang="ru-RU" sz="3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Обучение аватаров на аудио, видео и тексте</a:t>
            </a:r>
            <a:endParaRPr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" name="Google Shape;281;p3"/>
          <p:cNvSpPr txBox="1"/>
          <p:nvPr>
            <p:ph idx="1" type="body"/>
          </p:nvPr>
        </p:nvSpPr>
        <p:spPr>
          <a:xfrm>
            <a:off x="1298530" y="3268325"/>
            <a:ext cx="90945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</a:pPr>
            <a:r>
              <a:rPr lang="ru-RU"/>
              <a:t>Ожидаемый функционал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sis">
  <a:themeElements>
    <a:clrScheme name="MISIS">
      <a:dk1>
        <a:srgbClr val="000000"/>
      </a:dk1>
      <a:lt1>
        <a:srgbClr val="FFFFFF"/>
      </a:lt1>
      <a:dk2>
        <a:srgbClr val="505569"/>
      </a:dk2>
      <a:lt2>
        <a:srgbClr val="FFFFFF"/>
      </a:lt2>
      <a:accent1>
        <a:srgbClr val="0541F0"/>
      </a:accent1>
      <a:accent2>
        <a:srgbClr val="37EBFF"/>
      </a:accent2>
      <a:accent3>
        <a:srgbClr val="505569"/>
      </a:accent3>
      <a:accent4>
        <a:srgbClr val="0541F0"/>
      </a:accent4>
      <a:accent5>
        <a:srgbClr val="0A1E64"/>
      </a:accent5>
      <a:accent6>
        <a:srgbClr val="0A1E64"/>
      </a:accent6>
      <a:hlink>
        <a:srgbClr val="00B5E2"/>
      </a:hlink>
      <a:folHlink>
        <a:srgbClr val="E400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2022-07-26T11:52:44Z</dcterms:created>
  <dc:creator>ДД</dc:creator>
</cp:coreProperties>
</file>