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EF9"/>
    <a:srgbClr val="E4E03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8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2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4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0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0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3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0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6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64FD-82AF-4F27-ABAF-E5478F9A74EF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C902-B350-482C-A120-1FFC159B2D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7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椭圆 137"/>
          <p:cNvSpPr/>
          <p:nvPr/>
        </p:nvSpPr>
        <p:spPr>
          <a:xfrm>
            <a:off x="9360408" y="2595123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9659112" y="3305557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>
            <a:off x="10573264" y="978677"/>
            <a:ext cx="518535" cy="2927597"/>
            <a:chOff x="7468373" y="3077372"/>
            <a:chExt cx="329184" cy="1428123"/>
          </a:xfrm>
        </p:grpSpPr>
        <p:sp>
          <p:nvSpPr>
            <p:cNvPr id="128" name="文本框 127"/>
            <p:cNvSpPr txBox="1"/>
            <p:nvPr/>
          </p:nvSpPr>
          <p:spPr>
            <a:xfrm>
              <a:off x="7468373" y="3675848"/>
              <a:ext cx="329184" cy="26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Δ</a:t>
              </a:r>
              <a:r>
                <a: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7484593" y="3077372"/>
              <a:ext cx="248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474288" y="4505495"/>
              <a:ext cx="2723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 flipV="1">
              <a:off x="7608068" y="3079296"/>
              <a:ext cx="912" cy="428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7608980" y="4127687"/>
              <a:ext cx="0" cy="373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855575" y="1211522"/>
            <a:ext cx="6620546" cy="3408035"/>
            <a:chOff x="840591" y="1006109"/>
            <a:chExt cx="6620546" cy="3408035"/>
          </a:xfrm>
        </p:grpSpPr>
        <p:grpSp>
          <p:nvGrpSpPr>
            <p:cNvPr id="55" name="组合 54"/>
            <p:cNvGrpSpPr/>
            <p:nvPr/>
          </p:nvGrpSpPr>
          <p:grpSpPr>
            <a:xfrm>
              <a:off x="840591" y="1831145"/>
              <a:ext cx="521333" cy="1632715"/>
              <a:chOff x="7468373" y="3077372"/>
              <a:chExt cx="329184" cy="1428123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7468373" y="3675848"/>
                <a:ext cx="329184" cy="263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7484593" y="3077372"/>
                <a:ext cx="2487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7474288" y="4505495"/>
                <a:ext cx="2723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 flipH="1" flipV="1">
                <a:off x="7608068" y="3079296"/>
                <a:ext cx="912" cy="4285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/>
              <p:nvPr/>
            </p:nvCxnSpPr>
            <p:spPr>
              <a:xfrm>
                <a:off x="7608980" y="4127687"/>
                <a:ext cx="0" cy="3735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>
              <a:off x="1370029" y="3475339"/>
              <a:ext cx="3266901" cy="49507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85469" y="1286823"/>
              <a:ext cx="2679192" cy="224097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柱形 12"/>
            <p:cNvSpPr/>
            <p:nvPr/>
          </p:nvSpPr>
          <p:spPr>
            <a:xfrm>
              <a:off x="4661157" y="2410084"/>
              <a:ext cx="2414016" cy="2004060"/>
            </a:xfrm>
            <a:prstGeom prst="can">
              <a:avLst>
                <a:gd name="adj" fmla="val 290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03714" y="1845984"/>
              <a:ext cx="3357443" cy="165962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5868165" y="3483412"/>
              <a:ext cx="0" cy="221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868165" y="4057579"/>
              <a:ext cx="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4672199" y="3757257"/>
              <a:ext cx="2402974" cy="574167"/>
            </a:xfrm>
            <a:prstGeom prst="ellipse">
              <a:avLst/>
            </a:prstGeom>
            <a:solidFill>
              <a:srgbClr val="CBDEF9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661157" y="3218522"/>
              <a:ext cx="2414016" cy="574167"/>
            </a:xfrm>
            <a:prstGeom prst="ellipse">
              <a:avLst/>
            </a:prstGeom>
            <a:solidFill>
              <a:srgbClr val="CBDEF9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24" idx="2"/>
            </p:cNvCxnSpPr>
            <p:nvPr/>
          </p:nvCxnSpPr>
          <p:spPr>
            <a:xfrm>
              <a:off x="4661157" y="3505606"/>
              <a:ext cx="1207008" cy="55197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868165" y="3483412"/>
              <a:ext cx="0" cy="574167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24" idx="1"/>
            </p:cNvCxnSpPr>
            <p:nvPr/>
          </p:nvCxnSpPr>
          <p:spPr>
            <a:xfrm flipH="1" flipV="1">
              <a:off x="5014681" y="3302607"/>
              <a:ext cx="853484" cy="754972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617353" y="2982465"/>
              <a:ext cx="380216" cy="323019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 flipH="1" flipV="1">
              <a:off x="5836507" y="3470449"/>
              <a:ext cx="45721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flipV="1">
              <a:off x="5836509" y="4016553"/>
              <a:ext cx="45720" cy="4572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 flipV="1">
              <a:off x="5839555" y="268153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868165" y="330260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O’</a:t>
              </a:r>
              <a:endParaRPr lang="ru-RU" altLang="zh-CN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868165" y="3866187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4656280" y="4043755"/>
              <a:ext cx="1158327" cy="36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弧形 85"/>
            <p:cNvSpPr/>
            <p:nvPr/>
          </p:nvSpPr>
          <p:spPr>
            <a:xfrm flipH="1">
              <a:off x="5499558" y="3917836"/>
              <a:ext cx="54350" cy="241996"/>
            </a:xfrm>
            <a:prstGeom prst="arc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5870069" y="2685755"/>
              <a:ext cx="3626" cy="837077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5173973" y="3515747"/>
              <a:ext cx="6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θ</a:t>
              </a:r>
              <a:endParaRPr lang="zh-CN" altLang="en-US" sz="1600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 flipV="1">
              <a:off x="5875598" y="2704397"/>
              <a:ext cx="1199575" cy="914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6278240" y="2383692"/>
              <a:ext cx="56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7150078" y="2713541"/>
              <a:ext cx="248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7139773" y="4141664"/>
              <a:ext cx="2723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H="1" flipV="1">
              <a:off x="7273553" y="2715465"/>
              <a:ext cx="912" cy="428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7274465" y="3763856"/>
              <a:ext cx="0" cy="373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7131953" y="3292245"/>
              <a:ext cx="32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 flipV="1">
              <a:off x="4972053" y="3269386"/>
              <a:ext cx="54864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4642869" y="3479697"/>
              <a:ext cx="45719" cy="573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204419" y="3755431"/>
              <a:ext cx="41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α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  <p:sp>
          <p:nvSpPr>
            <p:cNvPr id="136" name="弧形 135"/>
            <p:cNvSpPr/>
            <p:nvPr/>
          </p:nvSpPr>
          <p:spPr>
            <a:xfrm rot="3327877" flipH="1">
              <a:off x="5378670" y="3664855"/>
              <a:ext cx="332323" cy="322610"/>
            </a:xfrm>
            <a:prstGeom prst="arc">
              <a:avLst>
                <a:gd name="adj1" fmla="val 214580"/>
                <a:gd name="adj2" fmla="val 35454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539750" y="1247617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277877" y="1807620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连接符 140"/>
            <p:cNvCxnSpPr/>
            <p:nvPr/>
          </p:nvCxnSpPr>
          <p:spPr>
            <a:xfrm rot="17882085">
              <a:off x="1073365" y="1945416"/>
              <a:ext cx="3159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rot="17882085">
              <a:off x="4395680" y="3720346"/>
              <a:ext cx="345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 rot="17882085" flipH="1" flipV="1">
              <a:off x="1735545" y="1647770"/>
              <a:ext cx="1158" cy="1134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17882085">
              <a:off x="4121485" y="2989999"/>
              <a:ext cx="0" cy="988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 rot="1580451">
              <a:off x="2776002" y="2755865"/>
              <a:ext cx="450892" cy="382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46" name="直接连接符 45"/>
            <p:cNvCxnSpPr>
              <a:stCxn id="140" idx="4"/>
            </p:cNvCxnSpPr>
            <p:nvPr/>
          </p:nvCxnSpPr>
          <p:spPr>
            <a:xfrm>
              <a:off x="1300737" y="1853339"/>
              <a:ext cx="16164" cy="1613923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 rot="515247" flipH="1">
              <a:off x="1323528" y="3305381"/>
              <a:ext cx="133360" cy="151959"/>
              <a:chOff x="7554338" y="402255"/>
              <a:chExt cx="44584" cy="73284"/>
            </a:xfrm>
          </p:grpSpPr>
          <p:cxnSp>
            <p:nvCxnSpPr>
              <p:cNvPr id="26" name="直接连接符 25"/>
              <p:cNvCxnSpPr/>
              <p:nvPr/>
            </p:nvCxnSpPr>
            <p:spPr>
              <a:xfrm rot="515247" flipV="1">
                <a:off x="7557223" y="408079"/>
                <a:ext cx="41699" cy="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15247" flipH="1">
                <a:off x="7554338" y="402255"/>
                <a:ext cx="155" cy="732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 rot="2620603">
                  <a:off x="5140542" y="3367201"/>
                  <a:ext cx="8772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srgbClr val="00B0F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20603">
                  <a:off x="5140542" y="3367201"/>
                  <a:ext cx="8772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/>
            <p:cNvCxnSpPr>
              <a:stCxn id="24" idx="2"/>
              <a:endCxn id="24" idx="1"/>
            </p:cNvCxnSpPr>
            <p:nvPr/>
          </p:nvCxnSpPr>
          <p:spPr>
            <a:xfrm flipV="1">
              <a:off x="4661157" y="3302607"/>
              <a:ext cx="353524" cy="20299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 rot="19584041">
                  <a:off x="4422755" y="3106877"/>
                  <a:ext cx="67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84041">
                  <a:off x="4422755" y="3106877"/>
                  <a:ext cx="674740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直接连接符 145"/>
            <p:cNvCxnSpPr>
              <a:stCxn id="140" idx="7"/>
              <a:endCxn id="137" idx="0"/>
            </p:cNvCxnSpPr>
            <p:nvPr/>
          </p:nvCxnSpPr>
          <p:spPr>
            <a:xfrm flipV="1">
              <a:off x="1316901" y="1247617"/>
              <a:ext cx="1245709" cy="566698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 rot="20196108">
                  <a:off x="1526001" y="1006109"/>
                  <a:ext cx="611000" cy="4324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人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96108">
                  <a:off x="1526001" y="1006109"/>
                  <a:ext cx="611000" cy="4324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95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74280" y="1124713"/>
            <a:ext cx="6363648" cy="4399419"/>
            <a:chOff x="2569459" y="1034009"/>
            <a:chExt cx="4294636" cy="2969037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3637787" y="1435608"/>
              <a:ext cx="2269237" cy="137135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3614928" y="2784099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3660647" y="2310063"/>
              <a:ext cx="2785873" cy="49664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 flipV="1">
              <a:off x="3631690" y="1462559"/>
              <a:ext cx="2286" cy="132154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637787" y="2801501"/>
              <a:ext cx="11808" cy="109585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893307" y="1462559"/>
              <a:ext cx="501397" cy="82464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664458" y="1935412"/>
              <a:ext cx="2201420" cy="85465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859017" y="1963870"/>
              <a:ext cx="525780" cy="82072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394704" y="2296099"/>
              <a:ext cx="0" cy="50540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657597" y="2801501"/>
              <a:ext cx="2737107" cy="2248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859017" y="1435608"/>
              <a:ext cx="0" cy="505402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弧形 39"/>
            <p:cNvSpPr/>
            <p:nvPr/>
          </p:nvSpPr>
          <p:spPr>
            <a:xfrm rot="2862669">
              <a:off x="3927243" y="2580214"/>
              <a:ext cx="411681" cy="362101"/>
            </a:xfrm>
            <a:prstGeom prst="arc">
              <a:avLst>
                <a:gd name="adj1" fmla="val 17656842"/>
                <a:gd name="adj2" fmla="val 19961609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311980" y="2608450"/>
              <a:ext cx="356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/>
                <a:t>α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938886" y="1537208"/>
              <a:ext cx="1716352" cy="31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i="1">
                  <a:latin typeface="Cambria Math" panose="02040503050406030204" pitchFamily="18" charset="0"/>
                </a:defRPr>
              </a:lvl1pPr>
            </a:lstStyle>
            <a:p>
              <a:r>
                <a:rPr lang="en-US" altLang="zh-CN" sz="2400" dirty="0"/>
                <a:t>Fsin</a:t>
              </a:r>
              <a:r>
                <a:rPr lang="el-GR" altLang="zh-CN" sz="2400" dirty="0"/>
                <a:t>α</a:t>
              </a:r>
              <a:endParaRPr lang="zh-CN" altLang="en-US" sz="24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480809" y="2143160"/>
              <a:ext cx="383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569459" y="3368257"/>
                  <a:ext cx="1563624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459" y="3368257"/>
                  <a:ext cx="1563624" cy="6347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/>
            <p:cNvSpPr txBox="1"/>
            <p:nvPr/>
          </p:nvSpPr>
          <p:spPr>
            <a:xfrm>
              <a:off x="5760719" y="1034009"/>
              <a:ext cx="383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68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4145280" y="3555051"/>
            <a:ext cx="1981200" cy="625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2088604" y="3862041"/>
            <a:ext cx="552592" cy="1941999"/>
            <a:chOff x="846440" y="1780471"/>
            <a:chExt cx="552592" cy="2927597"/>
          </a:xfrm>
        </p:grpSpPr>
        <p:sp>
          <p:nvSpPr>
            <p:cNvPr id="3" name="文本框 2"/>
            <p:cNvSpPr txBox="1"/>
            <p:nvPr/>
          </p:nvSpPr>
          <p:spPr>
            <a:xfrm>
              <a:off x="846440" y="3007324"/>
              <a:ext cx="552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Δ</a:t>
              </a:r>
              <a:r>
                <a: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endParaRPr lang="zh-CN" altLang="en-US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871990" y="1780471"/>
              <a:ext cx="3918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55757" y="4708068"/>
              <a:ext cx="429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 flipV="1">
              <a:off x="1066489" y="1784415"/>
              <a:ext cx="1437" cy="878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067926" y="3933576"/>
              <a:ext cx="0" cy="765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7525512" y="368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latin typeface="+mj-ea"/>
                <a:ea typeface="+mj-ea"/>
              </a:rPr>
              <a:t>鼓</a:t>
            </a:r>
            <a:r>
              <a:rPr lang="zh-CN" altLang="en-US" i="1" dirty="0">
                <a:latin typeface="+mj-ea"/>
                <a:ea typeface="+mj-ea"/>
              </a:rPr>
              <a:t>面</a:t>
            </a:r>
            <a:r>
              <a:rPr lang="zh-CN" altLang="en-US" i="1" dirty="0" smtClean="0">
                <a:latin typeface="+mj-ea"/>
                <a:ea typeface="+mj-ea"/>
              </a:rPr>
              <a:t>水平位置</a:t>
            </a:r>
            <a:endParaRPr lang="zh-CN" altLang="en-US" i="1" dirty="0"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25512" y="46610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latin typeface="+mj-ea"/>
                <a:ea typeface="+mj-ea"/>
              </a:rPr>
              <a:t>鼓面碰撞位置</a:t>
            </a:r>
            <a:endParaRPr lang="zh-CN" altLang="en-US" i="1" dirty="0">
              <a:latin typeface="+mj-ea"/>
              <a:ea typeface="+mj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557272" y="3867912"/>
            <a:ext cx="4968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761634" y="1572031"/>
            <a:ext cx="347472" cy="320040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847844" y="1931963"/>
            <a:ext cx="173736" cy="210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flipV="1">
            <a:off x="5475628" y="826458"/>
            <a:ext cx="181356" cy="208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92570" y="453897"/>
            <a:ext cx="347472" cy="320040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555743" y="1890788"/>
            <a:ext cx="1379627" cy="1977124"/>
            <a:chOff x="7368493" y="3077372"/>
            <a:chExt cx="875835" cy="1428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468373" y="3675848"/>
                  <a:ext cx="329184" cy="229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球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373" y="3675848"/>
                  <a:ext cx="329184" cy="22985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2941" b="-59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>
              <a:endCxn id="22" idx="4"/>
            </p:cNvCxnSpPr>
            <p:nvPr/>
          </p:nvCxnSpPr>
          <p:spPr>
            <a:xfrm>
              <a:off x="7368493" y="3077372"/>
              <a:ext cx="875835" cy="92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474288" y="4505495"/>
              <a:ext cx="2723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 flipV="1">
              <a:off x="7608068" y="3079296"/>
              <a:ext cx="912" cy="428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608980" y="4127687"/>
              <a:ext cx="0" cy="373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4145280" y="5491179"/>
            <a:ext cx="1981200" cy="625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2557272" y="5804040"/>
            <a:ext cx="4968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525512" y="5619374"/>
            <a:ext cx="158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latin typeface="+mj-ea"/>
                <a:ea typeface="+mj-ea"/>
              </a:rPr>
              <a:t>鼓面初始位置</a:t>
            </a:r>
            <a:endParaRPr lang="zh-CN" altLang="en-US" i="1" dirty="0">
              <a:latin typeface="+mj-ea"/>
              <a:ea typeface="+mj-ea"/>
            </a:endParaRPr>
          </a:p>
        </p:txBody>
      </p:sp>
      <p:sp>
        <p:nvSpPr>
          <p:cNvPr id="33" name="下箭头 32"/>
          <p:cNvSpPr/>
          <p:nvPr/>
        </p:nvSpPr>
        <p:spPr>
          <a:xfrm flipV="1">
            <a:off x="5004764" y="5116510"/>
            <a:ext cx="181356" cy="20834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108652" y="4536023"/>
            <a:ext cx="1981200" cy="625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5008574" y="4308310"/>
            <a:ext cx="173736" cy="21031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557272" y="4845678"/>
            <a:ext cx="4968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925516" y="4541459"/>
            <a:ext cx="347472" cy="320040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4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659056" y="978408"/>
            <a:ext cx="9329668" cy="5393344"/>
            <a:chOff x="1659056" y="978408"/>
            <a:chExt cx="9329668" cy="5393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632192" y="5549729"/>
                  <a:ext cx="1514856" cy="437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 smtClean="0"/>
                    <a:t>0</a:t>
                  </a:r>
                  <a:r>
                    <a:rPr lang="zh-CN" altLang="en-US" dirty="0" smtClean="0"/>
                    <a:t>处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2192" y="5549729"/>
                  <a:ext cx="1514856" cy="4370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9722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组合 1"/>
            <p:cNvGrpSpPr/>
            <p:nvPr/>
          </p:nvGrpSpPr>
          <p:grpSpPr>
            <a:xfrm>
              <a:off x="1954234" y="3666503"/>
              <a:ext cx="1981200" cy="1016549"/>
              <a:chOff x="4145280" y="4305104"/>
              <a:chExt cx="1981200" cy="1016549"/>
            </a:xfrm>
          </p:grpSpPr>
          <p:sp>
            <p:nvSpPr>
              <p:cNvPr id="3" name="下箭头 2"/>
              <p:cNvSpPr/>
              <p:nvPr/>
            </p:nvSpPr>
            <p:spPr>
              <a:xfrm flipV="1">
                <a:off x="5041392" y="5113304"/>
                <a:ext cx="181356" cy="208349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4145280" y="4532817"/>
                <a:ext cx="1981200" cy="6257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62144" y="4538253"/>
                <a:ext cx="347472" cy="32004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下箭头 5"/>
              <p:cNvSpPr/>
              <p:nvPr/>
            </p:nvSpPr>
            <p:spPr>
              <a:xfrm>
                <a:off x="5045202" y="4305104"/>
                <a:ext cx="173736" cy="210312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2539642" y="3535167"/>
              <a:ext cx="6288890" cy="18288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085246" y="978408"/>
              <a:ext cx="347472" cy="32004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268382" y="2376475"/>
              <a:ext cx="1981200" cy="6257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595188" y="5002535"/>
              <a:ext cx="1981200" cy="6257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41024" y="4603706"/>
              <a:ext cx="1179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1" dirty="0"/>
                <a:t>相撞点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59056" y="3230152"/>
              <a:ext cx="1527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1" dirty="0" smtClean="0"/>
                <a:t>绳拉平时</a:t>
              </a:r>
              <a:endParaRPr lang="en-US" altLang="zh-CN" sz="1600" i="1" dirty="0" smtClean="0"/>
            </a:p>
            <a:p>
              <a:r>
                <a:rPr lang="zh-CN" altLang="en-US" sz="1600" i="1" dirty="0" smtClean="0"/>
                <a:t>鼓面水平处</a:t>
              </a:r>
              <a:endParaRPr lang="zh-CN" altLang="en-US" sz="16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295558" y="2912902"/>
                  <a:ext cx="1514856" cy="398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鼓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r>
                    <a:rPr lang="zh-CN" altLang="en-US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处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58" y="2912902"/>
                  <a:ext cx="1514856" cy="3986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154" b="-1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连接符 20"/>
            <p:cNvCxnSpPr/>
            <p:nvPr/>
          </p:nvCxnSpPr>
          <p:spPr>
            <a:xfrm>
              <a:off x="4040990" y="1138428"/>
              <a:ext cx="21310" cy="48483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55664" y="1104148"/>
              <a:ext cx="21310" cy="48483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左弧形箭头 39"/>
            <p:cNvSpPr/>
            <p:nvPr/>
          </p:nvSpPr>
          <p:spPr>
            <a:xfrm rot="15351979">
              <a:off x="8796008" y="5181259"/>
              <a:ext cx="524812" cy="1856173"/>
            </a:xfrm>
            <a:prstGeom prst="curv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379380" y="5250439"/>
              <a:ext cx="1609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下一次相撞</a:t>
              </a:r>
              <a:endParaRPr lang="zh-CN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 rot="5400000">
              <a:off x="6278095" y="3099196"/>
              <a:ext cx="1412628" cy="1471099"/>
              <a:chOff x="2157983" y="1944175"/>
              <a:chExt cx="1165299" cy="1426401"/>
            </a:xfrm>
          </p:grpSpPr>
          <p:sp>
            <p:nvSpPr>
              <p:cNvPr id="42" name="弧形 41"/>
              <p:cNvSpPr/>
              <p:nvPr/>
            </p:nvSpPr>
            <p:spPr>
              <a:xfrm flipH="1">
                <a:off x="2157983" y="2184451"/>
                <a:ext cx="1165299" cy="1186125"/>
              </a:xfrm>
              <a:prstGeom prst="arc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561145" y="1944175"/>
                <a:ext cx="463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</a:rPr>
                  <a:t>&gt;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rot="21220580">
              <a:off x="3235871" y="2777534"/>
              <a:ext cx="1100748" cy="1413837"/>
              <a:chOff x="2157984" y="1978818"/>
              <a:chExt cx="1094792" cy="1391757"/>
            </a:xfrm>
          </p:grpSpPr>
          <p:sp>
            <p:nvSpPr>
              <p:cNvPr id="46" name="弧形 45"/>
              <p:cNvSpPr/>
              <p:nvPr/>
            </p:nvSpPr>
            <p:spPr>
              <a:xfrm flipH="1">
                <a:off x="2157984" y="2184450"/>
                <a:ext cx="1094792" cy="1186125"/>
              </a:xfrm>
              <a:prstGeom prst="arc">
                <a:avLst>
                  <a:gd name="adj1" fmla="val 16200000"/>
                  <a:gd name="adj2" fmla="val 21291140"/>
                </a:avLst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524304" y="1978818"/>
                <a:ext cx="463902" cy="39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</a:rPr>
                  <a:t>&gt;</a:t>
                </a:r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05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582345" y="607453"/>
            <a:ext cx="9506963" cy="5382642"/>
            <a:chOff x="1436041" y="1256677"/>
            <a:chExt cx="9506963" cy="5382642"/>
          </a:xfrm>
        </p:grpSpPr>
        <p:grpSp>
          <p:nvGrpSpPr>
            <p:cNvPr id="3" name="组合 2"/>
            <p:cNvGrpSpPr/>
            <p:nvPr/>
          </p:nvGrpSpPr>
          <p:grpSpPr>
            <a:xfrm>
              <a:off x="1436041" y="1256677"/>
              <a:ext cx="7665287" cy="5008364"/>
              <a:chOff x="2112697" y="786384"/>
              <a:chExt cx="7665287" cy="50083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263128" y="5357705"/>
                    <a:ext cx="1514856" cy="437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鼓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altLang="zh-CN" dirty="0" smtClean="0"/>
                      <a:t>0</a:t>
                    </a:r>
                    <a:r>
                      <a:rPr lang="zh-CN" altLang="en-US" dirty="0" smtClean="0"/>
                      <a:t>处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3128" y="5357705"/>
                    <a:ext cx="1514856" cy="43704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68" b="-1690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组合 12"/>
              <p:cNvGrpSpPr/>
              <p:nvPr/>
            </p:nvGrpSpPr>
            <p:grpSpPr>
              <a:xfrm>
                <a:off x="2112697" y="786384"/>
                <a:ext cx="7095402" cy="5008364"/>
                <a:chOff x="1701217" y="789944"/>
                <a:chExt cx="7095402" cy="5008364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2161032" y="3960636"/>
                  <a:ext cx="1981200" cy="1016549"/>
                  <a:chOff x="4145280" y="4305104"/>
                  <a:chExt cx="1981200" cy="1016549"/>
                </a:xfrm>
              </p:grpSpPr>
              <p:sp>
                <p:nvSpPr>
                  <p:cNvPr id="24" name="下箭头 23"/>
                  <p:cNvSpPr/>
                  <p:nvPr/>
                </p:nvSpPr>
                <p:spPr>
                  <a:xfrm flipV="1">
                    <a:off x="5041392" y="5113304"/>
                    <a:ext cx="181356" cy="208349"/>
                  </a:xfrm>
                  <a:prstGeom prst="downArrow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/>
                  <p:cNvSpPr/>
                  <p:nvPr/>
                </p:nvSpPr>
                <p:spPr>
                  <a:xfrm>
                    <a:off x="4145280" y="4532817"/>
                    <a:ext cx="1981200" cy="62572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4962144" y="4538253"/>
                    <a:ext cx="347472" cy="32004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70C0">
                          <a:shade val="30000"/>
                          <a:satMod val="115000"/>
                        </a:srgbClr>
                      </a:gs>
                      <a:gs pos="50000">
                        <a:srgbClr val="0070C0">
                          <a:shade val="67500"/>
                          <a:satMod val="115000"/>
                        </a:srgbClr>
                      </a:gs>
                      <a:gs pos="100000">
                        <a:srgbClr val="0070C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下箭头 26"/>
                  <p:cNvSpPr/>
                  <p:nvPr/>
                </p:nvSpPr>
                <p:spPr>
                  <a:xfrm>
                    <a:off x="5045202" y="4305104"/>
                    <a:ext cx="173736" cy="210312"/>
                  </a:xfrm>
                  <a:prstGeom prst="downArrow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5" name="直接连接符 14"/>
                <p:cNvCxnSpPr/>
                <p:nvPr/>
              </p:nvCxnSpPr>
              <p:spPr>
                <a:xfrm>
                  <a:off x="2507729" y="2032078"/>
                  <a:ext cx="6288890" cy="18288"/>
                </a:xfrm>
                <a:prstGeom prst="line">
                  <a:avLst/>
                </a:prstGeom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椭圆 15"/>
                <p:cNvSpPr/>
                <p:nvPr/>
              </p:nvSpPr>
              <p:spPr>
                <a:xfrm>
                  <a:off x="5304702" y="789944"/>
                  <a:ext cx="347472" cy="3200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472738" y="2842520"/>
                  <a:ext cx="1981200" cy="62572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6814644" y="4814071"/>
                  <a:ext cx="1981200" cy="62572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3033366" y="5073539"/>
                  <a:ext cx="1179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i="1" dirty="0"/>
                    <a:t>相撞点</a:t>
                  </a: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701217" y="1739690"/>
                  <a:ext cx="15270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i="1" dirty="0" smtClean="0"/>
                    <a:t>绳拉平时</a:t>
                  </a:r>
                  <a:endParaRPr lang="en-US" altLang="zh-CN" sz="1600" i="1" dirty="0" smtClean="0"/>
                </a:p>
                <a:p>
                  <a:r>
                    <a:rPr lang="zh-CN" altLang="en-US" sz="1600" i="1" dirty="0" smtClean="0"/>
                    <a:t>鼓面水平处</a:t>
                  </a:r>
                  <a:endParaRPr lang="zh-CN" altLang="en-US" sz="1600" i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570522" y="3468242"/>
                      <a:ext cx="1514856" cy="398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鼓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altLang="zh-CN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处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0522" y="3468242"/>
                      <a:ext cx="1514856" cy="3986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6154" b="-1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直接连接符 21"/>
                <p:cNvCxnSpPr/>
                <p:nvPr/>
              </p:nvCxnSpPr>
              <p:spPr>
                <a:xfrm>
                  <a:off x="4260446" y="949964"/>
                  <a:ext cx="21310" cy="484834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65081" y="909903"/>
                  <a:ext cx="21310" cy="484834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左弧形箭头 3"/>
            <p:cNvSpPr/>
            <p:nvPr/>
          </p:nvSpPr>
          <p:spPr>
            <a:xfrm rot="15351979">
              <a:off x="8750288" y="5448826"/>
              <a:ext cx="524812" cy="1856173"/>
            </a:xfrm>
            <a:prstGeom prst="curv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333660" y="5518006"/>
              <a:ext cx="1609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下一次相撞</a:t>
              </a:r>
              <a:endParaRPr lang="zh-CN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 rot="5562937">
              <a:off x="6098866" y="3815559"/>
              <a:ext cx="1358381" cy="1435991"/>
              <a:chOff x="2476695" y="1976336"/>
              <a:chExt cx="1120550" cy="1392360"/>
            </a:xfrm>
          </p:grpSpPr>
          <p:sp>
            <p:nvSpPr>
              <p:cNvPr id="10" name="弧形 9"/>
              <p:cNvSpPr/>
              <p:nvPr/>
            </p:nvSpPr>
            <p:spPr>
              <a:xfrm rot="20829179" flipH="1">
                <a:off x="2476695" y="2210850"/>
                <a:ext cx="1120550" cy="1157846"/>
              </a:xfrm>
              <a:prstGeom prst="arc">
                <a:avLst>
                  <a:gd name="adj1" fmla="val 16359322"/>
                  <a:gd name="adj2" fmla="val 20487013"/>
                </a:avLst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 rot="20812142">
                <a:off x="2736000" y="1976336"/>
                <a:ext cx="463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</a:rPr>
                  <a:t>&gt;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29660" y="3555194"/>
              <a:ext cx="1094792" cy="1391790"/>
              <a:chOff x="2157984" y="1978785"/>
              <a:chExt cx="1094792" cy="1391790"/>
            </a:xfrm>
          </p:grpSpPr>
          <p:sp>
            <p:nvSpPr>
              <p:cNvPr id="8" name="弧形 7"/>
              <p:cNvSpPr/>
              <p:nvPr/>
            </p:nvSpPr>
            <p:spPr>
              <a:xfrm flipH="1">
                <a:off x="2157984" y="2184450"/>
                <a:ext cx="1094792" cy="1186125"/>
              </a:xfrm>
              <a:prstGeom prst="arc">
                <a:avLst>
                  <a:gd name="adj1" fmla="val 16200000"/>
                  <a:gd name="adj2" fmla="val 20450503"/>
                </a:avLst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544139" y="1978785"/>
                <a:ext cx="463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</a:rPr>
                  <a:t>&gt;</a:t>
                </a:r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22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526497" y="576072"/>
            <a:ext cx="9901139" cy="5455011"/>
            <a:chOff x="932137" y="548640"/>
            <a:chExt cx="9901139" cy="5455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7501175" y="5330724"/>
                  <a:ext cx="1514856" cy="437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 smtClean="0"/>
                    <a:t>0</a:t>
                  </a:r>
                  <a:r>
                    <a:rPr lang="zh-CN" altLang="en-US" dirty="0" smtClean="0"/>
                    <a:t>处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175" y="5330724"/>
                  <a:ext cx="1514856" cy="4370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111" b="-152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组合 3"/>
            <p:cNvGrpSpPr/>
            <p:nvPr/>
          </p:nvGrpSpPr>
          <p:grpSpPr>
            <a:xfrm>
              <a:off x="1773388" y="2689601"/>
              <a:ext cx="1981200" cy="1016549"/>
              <a:chOff x="4145280" y="4305104"/>
              <a:chExt cx="1981200" cy="1016549"/>
            </a:xfrm>
          </p:grpSpPr>
          <p:sp>
            <p:nvSpPr>
              <p:cNvPr id="22" name="下箭头 21"/>
              <p:cNvSpPr/>
              <p:nvPr/>
            </p:nvSpPr>
            <p:spPr>
              <a:xfrm flipV="1">
                <a:off x="5041392" y="5113304"/>
                <a:ext cx="181356" cy="208349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145280" y="4532817"/>
                <a:ext cx="1981200" cy="6257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962144" y="4538253"/>
                <a:ext cx="347472" cy="32004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下箭头 24"/>
              <p:cNvSpPr/>
              <p:nvPr/>
            </p:nvSpPr>
            <p:spPr>
              <a:xfrm>
                <a:off x="5045202" y="4305104"/>
                <a:ext cx="173736" cy="210312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1756282" y="4001815"/>
              <a:ext cx="6288890" cy="18288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4929798" y="548640"/>
              <a:ext cx="347472" cy="32004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112934" y="1946707"/>
              <a:ext cx="1981200" cy="6257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510575" y="4777473"/>
              <a:ext cx="1981200" cy="6257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92343" y="3567012"/>
              <a:ext cx="1179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1" dirty="0"/>
                <a:t>相撞点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2137" y="3718571"/>
              <a:ext cx="1527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i="1" dirty="0" smtClean="0"/>
                <a:t>绳拉平时</a:t>
              </a:r>
              <a:endParaRPr lang="en-US" altLang="zh-CN" sz="1600" i="1" dirty="0" smtClean="0"/>
            </a:p>
            <a:p>
              <a:r>
                <a:rPr lang="zh-CN" altLang="en-US" sz="1600" i="1" dirty="0" smtClean="0"/>
                <a:t>鼓面水平处</a:t>
              </a:r>
              <a:endParaRPr lang="zh-CN" altLang="en-US" sz="16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140110" y="2483134"/>
                  <a:ext cx="1514856" cy="398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鼓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r>
                    <a:rPr lang="zh-CN" altLang="en-US" sz="1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处</a:t>
                  </a:r>
                  <a:endPara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110" y="2483134"/>
                  <a:ext cx="1514856" cy="3986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154" b="-1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>
              <a:off x="3885542" y="708660"/>
              <a:ext cx="21310" cy="48483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300216" y="674380"/>
              <a:ext cx="21310" cy="48483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左弧形箭头 13"/>
            <p:cNvSpPr/>
            <p:nvPr/>
          </p:nvSpPr>
          <p:spPr>
            <a:xfrm rot="15351979">
              <a:off x="8961525" y="4813158"/>
              <a:ext cx="524812" cy="1856173"/>
            </a:xfrm>
            <a:prstGeom prst="curv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23932" y="4820671"/>
              <a:ext cx="1609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下一次相撞</a:t>
              </a:r>
              <a:endParaRPr lang="zh-CN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 rot="4981498">
              <a:off x="6102526" y="2472186"/>
              <a:ext cx="1412628" cy="1471099"/>
              <a:chOff x="2157983" y="1944175"/>
              <a:chExt cx="1165299" cy="1426401"/>
            </a:xfrm>
          </p:grpSpPr>
          <p:sp>
            <p:nvSpPr>
              <p:cNvPr id="20" name="弧形 19"/>
              <p:cNvSpPr/>
              <p:nvPr/>
            </p:nvSpPr>
            <p:spPr>
              <a:xfrm flipH="1">
                <a:off x="2157983" y="2184451"/>
                <a:ext cx="1165299" cy="1186125"/>
              </a:xfrm>
              <a:prstGeom prst="arc">
                <a:avLst>
                  <a:gd name="adj1" fmla="val 16200000"/>
                  <a:gd name="adj2" fmla="val 20966176"/>
                </a:avLst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561145" y="1944175"/>
                <a:ext cx="463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</a:rPr>
                  <a:t>&gt;</a:t>
                </a:r>
                <a:endParaRPr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224958" y="2115673"/>
              <a:ext cx="1100748" cy="1414359"/>
              <a:chOff x="2145688" y="1978818"/>
              <a:chExt cx="1094792" cy="1392271"/>
            </a:xfrm>
          </p:grpSpPr>
          <p:sp>
            <p:nvSpPr>
              <p:cNvPr id="18" name="弧形 17"/>
              <p:cNvSpPr/>
              <p:nvPr/>
            </p:nvSpPr>
            <p:spPr>
              <a:xfrm flipH="1">
                <a:off x="2145688" y="2184964"/>
                <a:ext cx="1094792" cy="1186125"/>
              </a:xfrm>
              <a:prstGeom prst="arc">
                <a:avLst>
                  <a:gd name="adj1" fmla="val 16200000"/>
                  <a:gd name="adj2" fmla="val 19666309"/>
                </a:avLst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524304" y="1978818"/>
                <a:ext cx="463902" cy="39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+mj-ea"/>
                    <a:ea typeface="+mj-ea"/>
                  </a:rPr>
                  <a:t>&gt;</a:t>
                </a:r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542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76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名川</dc:creator>
  <cp:lastModifiedBy>徐 名川</cp:lastModifiedBy>
  <cp:revision>35</cp:revision>
  <dcterms:created xsi:type="dcterms:W3CDTF">2019-09-13T02:07:17Z</dcterms:created>
  <dcterms:modified xsi:type="dcterms:W3CDTF">2019-09-14T08:07:45Z</dcterms:modified>
</cp:coreProperties>
</file>