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861" r:id="rId5"/>
    <p:sldId id="862" r:id="rId6"/>
    <p:sldId id="863" r:id="rId7"/>
    <p:sldId id="864" r:id="rId8"/>
    <p:sldId id="865" r:id="rId9"/>
    <p:sldId id="866" r:id="rId10"/>
    <p:sldId id="867" r:id="rId11"/>
    <p:sldId id="868" r:id="rId12"/>
    <p:sldId id="869" r:id="rId13"/>
    <p:sldId id="870" r:id="rId14"/>
    <p:sldId id="890" r:id="rId15"/>
    <p:sldId id="871" r:id="rId16"/>
    <p:sldId id="872" r:id="rId17"/>
    <p:sldId id="873" r:id="rId18"/>
    <p:sldId id="893" r:id="rId19"/>
    <p:sldId id="894" r:id="rId20"/>
    <p:sldId id="895" r:id="rId21"/>
    <p:sldId id="896" r:id="rId22"/>
    <p:sldId id="897" r:id="rId23"/>
    <p:sldId id="898" r:id="rId24"/>
    <p:sldId id="900" r:id="rId25"/>
    <p:sldId id="901" r:id="rId26"/>
    <p:sldId id="902" r:id="rId27"/>
    <p:sldId id="903" r:id="rId28"/>
    <p:sldId id="904" r:id="rId29"/>
    <p:sldId id="905" r:id="rId30"/>
    <p:sldId id="906" r:id="rId31"/>
    <p:sldId id="907" r:id="rId32"/>
    <p:sldId id="891" r:id="rId33"/>
    <p:sldId id="874" r:id="rId34"/>
    <p:sldId id="875" r:id="rId35"/>
    <p:sldId id="876" r:id="rId36"/>
    <p:sldId id="877" r:id="rId37"/>
    <p:sldId id="878" r:id="rId38"/>
    <p:sldId id="926" r:id="rId39"/>
    <p:sldId id="927" r:id="rId40"/>
    <p:sldId id="879" r:id="rId41"/>
    <p:sldId id="880" r:id="rId42"/>
    <p:sldId id="881" r:id="rId43"/>
    <p:sldId id="882" r:id="rId44"/>
    <p:sldId id="883" r:id="rId45"/>
    <p:sldId id="884" r:id="rId46"/>
    <p:sldId id="950" r:id="rId47"/>
    <p:sldId id="951" r:id="rId48"/>
    <p:sldId id="955" r:id="rId49"/>
    <p:sldId id="952" r:id="rId50"/>
    <p:sldId id="953" r:id="rId51"/>
    <p:sldId id="885" r:id="rId52"/>
    <p:sldId id="887" r:id="rId53"/>
    <p:sldId id="886" r:id="rId54"/>
    <p:sldId id="888" r:id="rId55"/>
    <p:sldId id="889" r:id="rId56"/>
    <p:sldId id="974" r:id="rId57"/>
    <p:sldId id="975" r:id="rId58"/>
    <p:sldId id="976" r:id="rId59"/>
    <p:sldId id="977" r:id="rId60"/>
    <p:sldId id="928" r:id="rId61"/>
    <p:sldId id="929" r:id="rId62"/>
    <p:sldId id="930" r:id="rId63"/>
    <p:sldId id="932" r:id="rId64"/>
    <p:sldId id="931" r:id="rId65"/>
    <p:sldId id="933" r:id="rId66"/>
    <p:sldId id="934" r:id="rId67"/>
    <p:sldId id="935" r:id="rId68"/>
    <p:sldId id="936" r:id="rId69"/>
    <p:sldId id="937" r:id="rId70"/>
    <p:sldId id="290" r:id="rId71"/>
  </p:sldIdLst>
  <p:sldSz cx="9144000" cy="5143500" type="screen16x9"/>
  <p:notesSz cx="6858000" cy="9144000"/>
  <p:custDataLst>
    <p:tags r:id="rId76"/>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9" userDrawn="1">
          <p15:clr>
            <a:srgbClr val="A4A3A4"/>
          </p15:clr>
        </p15:guide>
        <p15:guide id="2" pos="3668" userDrawn="1">
          <p15:clr>
            <a:srgbClr val="A4A3A4"/>
          </p15:clr>
        </p15:guide>
        <p15:guide id="3" orient="horz" pos="1843" userDrawn="1">
          <p15:clr>
            <a:srgbClr val="A4A3A4"/>
          </p15:clr>
        </p15:guide>
        <p15:guide id="4" pos="2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6F00"/>
    <a:srgbClr val="B88C00"/>
    <a:srgbClr val="544000"/>
    <a:srgbClr val="F39800"/>
    <a:srgbClr val="3F3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showGuides="1">
      <p:cViewPr varScale="1">
        <p:scale>
          <a:sx n="105" d="100"/>
          <a:sy n="105" d="100"/>
        </p:scale>
        <p:origin x="78" y="714"/>
      </p:cViewPr>
      <p:guideLst>
        <p:guide orient="horz" pos="2149"/>
        <p:guide pos="3668"/>
        <p:guide orient="horz" pos="1843"/>
        <p:guide pos="26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26.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CABD-83A2-446C-BFB3-A881471F66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CAD9A-8DA2-4C24-8CE8-4EA6CA62FD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ECAD9A-8DA2-4C24-8CE8-4EA6CA62FDC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ECAD9A-8DA2-4C24-8CE8-4EA6CA62FDC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329112" y="0"/>
            <a:ext cx="4814888" cy="5143500"/>
          </a:xfrm>
          <a:custGeom>
            <a:avLst/>
            <a:gdLst>
              <a:gd name="connsiteX0" fmla="*/ 0 w 6419850"/>
              <a:gd name="connsiteY0" fmla="*/ 0 h 6858000"/>
              <a:gd name="connsiteX1" fmla="*/ 6419850 w 6419850"/>
              <a:gd name="connsiteY1" fmla="*/ 0 h 6858000"/>
              <a:gd name="connsiteX2" fmla="*/ 6419850 w 6419850"/>
              <a:gd name="connsiteY2" fmla="*/ 6858000 h 6858000"/>
              <a:gd name="connsiteX3" fmla="*/ 0 w 6419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19850" h="6858000">
                <a:moveTo>
                  <a:pt x="0" y="0"/>
                </a:moveTo>
                <a:lnTo>
                  <a:pt x="6419850" y="0"/>
                </a:lnTo>
                <a:lnTo>
                  <a:pt x="6419850" y="6858000"/>
                </a:lnTo>
                <a:lnTo>
                  <a:pt x="0" y="6858000"/>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4814888" cy="5143500"/>
          </a:xfrm>
          <a:custGeom>
            <a:avLst/>
            <a:gdLst>
              <a:gd name="connsiteX0" fmla="*/ 0 w 6419850"/>
              <a:gd name="connsiteY0" fmla="*/ 0 h 6858000"/>
              <a:gd name="connsiteX1" fmla="*/ 6419850 w 6419850"/>
              <a:gd name="connsiteY1" fmla="*/ 0 h 6858000"/>
              <a:gd name="connsiteX2" fmla="*/ 6419850 w 6419850"/>
              <a:gd name="connsiteY2" fmla="*/ 6858000 h 6858000"/>
              <a:gd name="connsiteX3" fmla="*/ 0 w 6419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19850" h="6858000">
                <a:moveTo>
                  <a:pt x="0" y="0"/>
                </a:moveTo>
                <a:lnTo>
                  <a:pt x="6419850" y="0"/>
                </a:lnTo>
                <a:lnTo>
                  <a:pt x="6419850" y="6858000"/>
                </a:lnTo>
                <a:lnTo>
                  <a:pt x="0" y="6858000"/>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947544" y="1633456"/>
            <a:ext cx="4918496" cy="2417135"/>
          </a:xfrm>
          <a:custGeom>
            <a:avLst/>
            <a:gdLst>
              <a:gd name="connsiteX0" fmla="*/ 0 w 6557994"/>
              <a:gd name="connsiteY0" fmla="*/ 0 h 3222847"/>
              <a:gd name="connsiteX1" fmla="*/ 6557994 w 6557994"/>
              <a:gd name="connsiteY1" fmla="*/ 0 h 3222847"/>
              <a:gd name="connsiteX2" fmla="*/ 6557994 w 6557994"/>
              <a:gd name="connsiteY2" fmla="*/ 3222847 h 3222847"/>
              <a:gd name="connsiteX3" fmla="*/ 0 w 6557994"/>
              <a:gd name="connsiteY3" fmla="*/ 3222847 h 3222847"/>
            </a:gdLst>
            <a:ahLst/>
            <a:cxnLst>
              <a:cxn ang="0">
                <a:pos x="connsiteX0" y="connsiteY0"/>
              </a:cxn>
              <a:cxn ang="0">
                <a:pos x="connsiteX1" y="connsiteY1"/>
              </a:cxn>
              <a:cxn ang="0">
                <a:pos x="connsiteX2" y="connsiteY2"/>
              </a:cxn>
              <a:cxn ang="0">
                <a:pos x="connsiteX3" y="connsiteY3"/>
              </a:cxn>
            </a:cxnLst>
            <a:rect l="l" t="t" r="r" b="b"/>
            <a:pathLst>
              <a:path w="6557994" h="3222847">
                <a:moveTo>
                  <a:pt x="0" y="0"/>
                </a:moveTo>
                <a:lnTo>
                  <a:pt x="6557994" y="0"/>
                </a:lnTo>
                <a:lnTo>
                  <a:pt x="6557994" y="3222847"/>
                </a:lnTo>
                <a:lnTo>
                  <a:pt x="0" y="3222847"/>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628650" y="4767263"/>
            <a:ext cx="2057400" cy="273844"/>
          </a:xfrm>
        </p:spPr>
        <p:txBody>
          <a:bodyPr/>
          <a:lstStyle/>
          <a:p>
            <a:fld id="{945F0FD6-BB97-423F-8242-0FC5B9996AEC}"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p:spPr>
        <p:txBody>
          <a:bodyPr/>
          <a:lstStyle/>
          <a:p>
            <a:fld id="{A8CD9357-EA8E-46A7-90E3-14B5474CD5D7}" type="slidenum">
              <a:rPr lang="zh-CN" altLang="en-US" smtClean="0"/>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7.wmf"/><Relationship Id="rId3" Type="http://schemas.openxmlformats.org/officeDocument/2006/relationships/oleObject" Target="../embeddings/oleObject9.bin"/><Relationship Id="rId2" Type="http://schemas.openxmlformats.org/officeDocument/2006/relationships/image" Target="../media/image6.wmf"/><Relationship Id="rId1"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wmf"/><Relationship Id="rId3" Type="http://schemas.openxmlformats.org/officeDocument/2006/relationships/oleObject" Target="../embeddings/oleObject11.bin"/><Relationship Id="rId2" Type="http://schemas.openxmlformats.org/officeDocument/2006/relationships/image" Target="../media/image8.w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wmf"/><Relationship Id="rId3" Type="http://schemas.openxmlformats.org/officeDocument/2006/relationships/oleObject" Target="../embeddings/oleObject13.bin"/><Relationship Id="rId2" Type="http://schemas.openxmlformats.org/officeDocument/2006/relationships/image" Target="../media/image10.wmf"/><Relationship Id="rId1"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2.wmf"/><Relationship Id="rId3" Type="http://schemas.openxmlformats.org/officeDocument/2006/relationships/oleObject" Target="../embeddings/oleObject15.bin"/><Relationship Id="rId2" Type="http://schemas.openxmlformats.org/officeDocument/2006/relationships/image" Target="../media/image11.wmf"/><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13.wmf"/><Relationship Id="rId1"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14.wmf"/><Relationship Id="rId1"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15.wmf"/><Relationship Id="rId2" Type="http://schemas.openxmlformats.org/officeDocument/2006/relationships/oleObject" Target="../embeddings/oleObject18.bin"/><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jpeg"/><Relationship Id="rId7" Type="http://schemas.openxmlformats.org/officeDocument/2006/relationships/image" Target="../media/image24.wmf"/><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 Id="rId3" Type="http://schemas.openxmlformats.org/officeDocument/2006/relationships/image" Target="../media/image22.wmf"/><Relationship Id="rId2" Type="http://schemas.openxmlformats.org/officeDocument/2006/relationships/oleObject" Target="../embeddings/oleObject20.bin"/><Relationship Id="rId11" Type="http://schemas.openxmlformats.org/officeDocument/2006/relationships/notesSlide" Target="../notesSlides/notesSlide26.xml"/><Relationship Id="rId10" Type="http://schemas.openxmlformats.org/officeDocument/2006/relationships/vmlDrawing" Target="../drawings/vmlDrawing14.v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27.jpeg"/><Relationship Id="rId3" Type="http://schemas.openxmlformats.org/officeDocument/2006/relationships/image" Target="../media/image26.wmf"/><Relationship Id="rId2" Type="http://schemas.openxmlformats.org/officeDocument/2006/relationships/oleObject" Target="../embeddings/oleObject23.bin"/><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29.jpeg"/><Relationship Id="rId3" Type="http://schemas.openxmlformats.org/officeDocument/2006/relationships/image" Target="../media/image28.wmf"/><Relationship Id="rId2" Type="http://schemas.openxmlformats.org/officeDocument/2006/relationships/oleObject" Target="../embeddings/oleObject24.bin"/><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image" Target="../media/image30.wmf"/></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tags" Target="../tags/tag1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5.xml"/><Relationship Id="rId3" Type="http://schemas.openxmlformats.org/officeDocument/2006/relationships/image" Target="../media/image3.png"/><Relationship Id="rId2" Type="http://schemas.openxmlformats.org/officeDocument/2006/relationships/tags" Target="../tags/tag14.xml"/><Relationship Id="rId1" Type="http://schemas.openxmlformats.org/officeDocument/2006/relationships/image" Target="../media/image31.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image" Target="../media/image32.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33.wmf"/><Relationship Id="rId2" Type="http://schemas.openxmlformats.org/officeDocument/2006/relationships/oleObject" Target="../embeddings/oleObject25.bin"/><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34.wmf"/><Relationship Id="rId2" Type="http://schemas.openxmlformats.org/officeDocument/2006/relationships/oleObject" Target="../embeddings/oleObject26.bin"/><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vmlDrawing" Target="../drawings/vmlDrawing19.vml"/><Relationship Id="rId4" Type="http://schemas.openxmlformats.org/officeDocument/2006/relationships/slideLayout" Target="../slideLayouts/slideLayout7.xml"/><Relationship Id="rId3" Type="http://schemas.openxmlformats.org/officeDocument/2006/relationships/image" Target="../media/image35.wmf"/><Relationship Id="rId2" Type="http://schemas.openxmlformats.org/officeDocument/2006/relationships/oleObject" Target="../embeddings/oleObject27.bin"/><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36.wmf"/><Relationship Id="rId2" Type="http://schemas.openxmlformats.org/officeDocument/2006/relationships/oleObject" Target="../embeddings/oleObject28.bin"/><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3.xml"/><Relationship Id="rId2" Type="http://schemas.openxmlformats.org/officeDocument/2006/relationships/image" Target="../media/image3.png"/><Relationship Id="rId1" Type="http://schemas.openxmlformats.org/officeDocument/2006/relationships/tags" Target="../tags/tag2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37.wmf"/><Relationship Id="rId2" Type="http://schemas.openxmlformats.org/officeDocument/2006/relationships/oleObject" Target="../embeddings/oleObject29.bin"/><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426141" y="2144762"/>
            <a:ext cx="3043555" cy="560705"/>
          </a:xfrm>
          <a:prstGeom prst="rect">
            <a:avLst/>
          </a:prstGeom>
        </p:spPr>
        <p:txBody>
          <a:bodyPr wrap="none" lIns="68580" tIns="34290" rIns="68580" bIns="34290">
            <a:spAutoFit/>
            <a:scene3d>
              <a:camera prst="orthographicFront"/>
              <a:lightRig rig="threePt" dir="t"/>
            </a:scene3d>
            <a:sp3d contourW="12700"/>
          </a:bodyPr>
          <a:lstStyle/>
          <a:p>
            <a:pPr algn="ctr"/>
            <a:r>
              <a:rPr lang="en-US" altLang="zh-CN" sz="3200" spc="300" dirty="0" smtClean="0">
                <a:solidFill>
                  <a:schemeClr val="tx2"/>
                </a:solidFill>
                <a:latin typeface="方正粗黑宋简体" panose="02000000000000000000" charset="-122"/>
                <a:ea typeface="方正粗黑宋简体" panose="02000000000000000000" charset="-122"/>
                <a:cs typeface="方正粗黑宋简体" panose="02000000000000000000" charset="-122"/>
                <a:sym typeface="+mn-lt"/>
              </a:rPr>
              <a:t>MATLAB</a:t>
            </a:r>
            <a:r>
              <a:rPr lang="zh-CN" altLang="en-US" sz="3200" spc="300" dirty="0" smtClean="0">
                <a:solidFill>
                  <a:schemeClr val="tx2"/>
                </a:solidFill>
                <a:latin typeface="方正粗黑宋简体" panose="02000000000000000000" charset="-122"/>
                <a:ea typeface="方正粗黑宋简体" panose="02000000000000000000" charset="-122"/>
                <a:cs typeface="方正粗黑宋简体" panose="02000000000000000000" charset="-122"/>
                <a:sym typeface="+mn-lt"/>
              </a:rPr>
              <a:t>简介</a:t>
            </a:r>
            <a:endParaRPr lang="zh-CN" altLang="en-US" sz="3200" spc="300" dirty="0" smtClean="0">
              <a:solidFill>
                <a:schemeClr val="tx2"/>
              </a:solidFill>
              <a:latin typeface="方正粗黑宋简体" panose="02000000000000000000" charset="-122"/>
              <a:ea typeface="方正粗黑宋简体" panose="02000000000000000000" charset="-122"/>
              <a:cs typeface="方正粗黑宋简体" panose="02000000000000000000" charset="-122"/>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1508" y="315497"/>
            <a:ext cx="1586844" cy="1526963"/>
          </a:xfrm>
          <a:prstGeom prst="rect">
            <a:avLst/>
          </a:prstGeom>
          <a:ln>
            <a:noFill/>
          </a:ln>
          <a:effectLst>
            <a:outerShdw blurRad="292100" dist="139700" dir="2700000" algn="tl" rotWithShape="0">
              <a:srgbClr val="333333">
                <a:alpha val="65000"/>
              </a:srgbClr>
            </a:outerShdw>
          </a:effectLst>
        </p:spPr>
      </p:pic>
      <p:sp>
        <p:nvSpPr>
          <p:cNvPr id="3" name="矩形 2"/>
          <p:cNvSpPr/>
          <p:nvPr>
            <p:custDataLst>
              <p:tags r:id="rId3"/>
            </p:custDataLst>
          </p:nvPr>
        </p:nvSpPr>
        <p:spPr>
          <a:xfrm>
            <a:off x="5338954" y="3186797"/>
            <a:ext cx="1064260" cy="499110"/>
          </a:xfrm>
          <a:prstGeom prst="rect">
            <a:avLst/>
          </a:prstGeom>
        </p:spPr>
        <p:txBody>
          <a:bodyPr wrap="none" lIns="68580" tIns="34290" rIns="68580" bIns="34290">
            <a:spAutoFit/>
            <a:scene3d>
              <a:camera prst="orthographicFront"/>
              <a:lightRig rig="threePt" dir="t"/>
            </a:scene3d>
            <a:sp3d contourW="12700"/>
          </a:bodyPr>
          <a:p>
            <a:pPr algn="ctr"/>
            <a:r>
              <a:rPr lang="zh-CN" altLang="en-US" sz="2800" spc="300" dirty="0" smtClean="0">
                <a:solidFill>
                  <a:schemeClr val="tx1"/>
                </a:solidFill>
                <a:latin typeface="方正粗黑宋简体" panose="02000000000000000000" charset="-122"/>
                <a:ea typeface="方正粗黑宋简体" panose="02000000000000000000" charset="-122"/>
                <a:cs typeface="方正粗黑宋简体" panose="02000000000000000000" charset="-122"/>
                <a:sym typeface="+mn-lt"/>
              </a:rPr>
              <a:t>谭</a:t>
            </a:r>
            <a:r>
              <a:rPr lang="en-US" altLang="zh-CN" sz="2800" spc="300" dirty="0" smtClean="0">
                <a:solidFill>
                  <a:schemeClr val="tx1"/>
                </a:solidFill>
                <a:latin typeface="方正粗黑宋简体" panose="02000000000000000000" charset="-122"/>
                <a:ea typeface="方正粗黑宋简体" panose="02000000000000000000" charset="-122"/>
                <a:cs typeface="方正粗黑宋简体" panose="02000000000000000000" charset="-122"/>
                <a:sym typeface="+mn-lt"/>
              </a:rPr>
              <a:t> </a:t>
            </a:r>
            <a:r>
              <a:rPr lang="zh-CN" altLang="en-US" sz="2800" spc="300" dirty="0" smtClean="0">
                <a:solidFill>
                  <a:schemeClr val="tx1"/>
                </a:solidFill>
                <a:latin typeface="方正粗黑宋简体" panose="02000000000000000000" charset="-122"/>
                <a:ea typeface="方正粗黑宋简体" panose="02000000000000000000" charset="-122"/>
                <a:cs typeface="方正粗黑宋简体" panose="02000000000000000000" charset="-122"/>
                <a:sym typeface="+mn-lt"/>
              </a:rPr>
              <a:t>忠</a:t>
            </a:r>
            <a:endParaRPr lang="zh-CN" altLang="en-US" sz="2800" spc="300" dirty="0" smtClean="0">
              <a:solidFill>
                <a:schemeClr val="tx1"/>
              </a:solidFill>
              <a:latin typeface="方正粗黑宋简体" panose="02000000000000000000" charset="-122"/>
              <a:ea typeface="方正粗黑宋简体" panose="02000000000000000000" charset="-122"/>
              <a:cs typeface="方正粗黑宋简体" panose="02000000000000000000"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1004570" y="1327150"/>
            <a:ext cx="7374255" cy="2553335"/>
          </a:xfrm>
          <a:prstGeom prst="rect">
            <a:avLst/>
          </a:prstGeom>
          <a:noFill/>
        </p:spPr>
        <p:txBody>
          <a:bodyPr wrap="square" rtlCol="0">
            <a:spAutoFit/>
          </a:bodyPr>
          <a:p>
            <a:pPr indent="0">
              <a:spcBef>
                <a:spcPct val="50000"/>
              </a:spcBef>
              <a:buNone/>
            </a:pPr>
            <a:r>
              <a:rPr lang="zh-CN" altLang="en-US" sz="2000" dirty="0">
                <a:solidFill>
                  <a:schemeClr val="tx1"/>
                </a:solidFill>
                <a:uFillTx/>
                <a:latin typeface="Times New Roman" panose="02020603050405020304" charset="0"/>
                <a:sym typeface="+mn-ea"/>
              </a:rPr>
              <a:t>法</a:t>
            </a:r>
            <a:r>
              <a:rPr lang="en-US" altLang="zh-CN" sz="2000" dirty="0">
                <a:solidFill>
                  <a:schemeClr val="tx1"/>
                </a:solidFill>
                <a:uFillTx/>
                <a:latin typeface="Times New Roman" panose="02020603050405020304" charset="0"/>
                <a:sym typeface="+mn-ea"/>
              </a:rPr>
              <a:t>3</a:t>
            </a:r>
            <a:r>
              <a:rPr lang="zh-CN" altLang="en-US" sz="2000" dirty="0">
                <a:solidFill>
                  <a:schemeClr val="tx1"/>
                </a:solidFill>
                <a:uFillTx/>
                <a:latin typeface="Times New Roman" panose="02020603050405020304" charset="0"/>
                <a:sym typeface="+mn-ea"/>
              </a:rPr>
              <a:t>（函数法）：</a:t>
            </a:r>
            <a:r>
              <a:rPr lang="en-US" altLang="zh-CN" sz="2000" dirty="0" err="1">
                <a:solidFill>
                  <a:schemeClr val="tx1"/>
                </a:solidFill>
                <a:uFillTx/>
                <a:latin typeface="Times New Roman" panose="02020603050405020304" charset="0"/>
                <a:ea typeface="黑体" panose="02010609060101010101" charset="-122"/>
                <a:sym typeface="+mn-ea"/>
              </a:rPr>
              <a:t>linspace</a:t>
            </a:r>
            <a:r>
              <a:rPr lang="en-US" altLang="zh-CN" sz="2000" dirty="0">
                <a:solidFill>
                  <a:schemeClr val="tx1"/>
                </a:solidFill>
                <a:uFillTx/>
                <a:latin typeface="Times New Roman" panose="02020603050405020304" charset="0"/>
                <a:ea typeface="黑体" panose="02010609060101010101" charset="-122"/>
                <a:sym typeface="+mn-ea"/>
              </a:rPr>
              <a:t>(</a:t>
            </a:r>
            <a:r>
              <a:rPr lang="en-US" altLang="zh-CN" sz="2000" dirty="0" err="1">
                <a:solidFill>
                  <a:schemeClr val="tx1"/>
                </a:solidFill>
                <a:uFillTx/>
                <a:latin typeface="Times New Roman" panose="02020603050405020304" charset="0"/>
                <a:ea typeface="黑体" panose="02010609060101010101" charset="-122"/>
                <a:sym typeface="+mn-ea"/>
              </a:rPr>
              <a:t>a,b,n</a:t>
            </a:r>
            <a:r>
              <a:rPr lang="en-US" altLang="zh-CN" sz="2000" dirty="0">
                <a:solidFill>
                  <a:schemeClr val="tx1"/>
                </a:solidFill>
                <a:uFillTx/>
                <a:latin typeface="Times New Roman" panose="02020603050405020304" charset="0"/>
                <a:ea typeface="黑体" panose="02010609060101010101" charset="-122"/>
                <a:sym typeface="+mn-ea"/>
              </a:rPr>
              <a:t>)  </a:t>
            </a:r>
            <a:r>
              <a:rPr lang="zh-CN" altLang="en-US" sz="2000" dirty="0">
                <a:solidFill>
                  <a:schemeClr val="tx1"/>
                </a:solidFill>
                <a:uFillTx/>
                <a:latin typeface="Times New Roman" panose="02020603050405020304" charset="0"/>
                <a:ea typeface="黑体" panose="02010609060101010101" charset="-122"/>
                <a:sym typeface="+mn-ea"/>
              </a:rPr>
              <a:t>表示</a:t>
            </a:r>
            <a:r>
              <a:rPr lang="zh-CN" altLang="en-US" sz="2000" dirty="0">
                <a:solidFill>
                  <a:schemeClr val="tx1"/>
                </a:solidFill>
                <a:uFillTx/>
                <a:latin typeface="Times New Roman" panose="02020603050405020304" charset="0"/>
                <a:sym typeface="+mn-ea"/>
              </a:rPr>
              <a:t>从</a:t>
            </a:r>
            <a:r>
              <a:rPr lang="en-US" altLang="zh-CN" sz="2000" dirty="0">
                <a:solidFill>
                  <a:schemeClr val="tx1"/>
                </a:solidFill>
                <a:uFillTx/>
                <a:latin typeface="Times New Roman" panose="02020603050405020304" charset="0"/>
                <a:sym typeface="+mn-ea"/>
              </a:rPr>
              <a:t>a</a:t>
            </a:r>
            <a:r>
              <a:rPr lang="zh-CN" altLang="en-US" sz="2000" dirty="0">
                <a:solidFill>
                  <a:schemeClr val="tx1"/>
                </a:solidFill>
                <a:uFillTx/>
                <a:latin typeface="Times New Roman" panose="02020603050405020304" charset="0"/>
                <a:sym typeface="+mn-ea"/>
              </a:rPr>
              <a:t>开始，到</a:t>
            </a:r>
            <a:r>
              <a:rPr lang="en-US" altLang="zh-CN" sz="2000" dirty="0">
                <a:solidFill>
                  <a:schemeClr val="tx1"/>
                </a:solidFill>
                <a:uFillTx/>
                <a:latin typeface="Times New Roman" panose="02020603050405020304" charset="0"/>
                <a:sym typeface="+mn-ea"/>
              </a:rPr>
              <a:t>b</a:t>
            </a:r>
            <a:r>
              <a:rPr lang="zh-CN" altLang="en-US" sz="2000" dirty="0">
                <a:solidFill>
                  <a:schemeClr val="tx1"/>
                </a:solidFill>
                <a:uFillTx/>
                <a:latin typeface="Times New Roman" panose="02020603050405020304" charset="0"/>
                <a:sym typeface="+mn-ea"/>
              </a:rPr>
              <a:t>结束，包含</a:t>
            </a:r>
            <a:r>
              <a:rPr lang="en-US" altLang="zh-CN" sz="2000" dirty="0">
                <a:solidFill>
                  <a:schemeClr val="tx1"/>
                </a:solidFill>
                <a:uFillTx/>
                <a:latin typeface="Times New Roman" panose="02020603050405020304" charset="0"/>
                <a:sym typeface="+mn-ea"/>
              </a:rPr>
              <a:t>n</a:t>
            </a:r>
            <a:r>
              <a:rPr lang="zh-CN" altLang="en-US" sz="2000" dirty="0">
                <a:solidFill>
                  <a:schemeClr val="tx1"/>
                </a:solidFill>
                <a:uFillTx/>
                <a:latin typeface="Times New Roman" panose="02020603050405020304" charset="0"/>
                <a:sym typeface="+mn-ea"/>
              </a:rPr>
              <a:t>个数据元素的数组  </a:t>
            </a:r>
            <a:endParaRPr lang="zh-CN" altLang="en-US" sz="2000" dirty="0">
              <a:solidFill>
                <a:schemeClr val="tx1"/>
              </a:solidFill>
              <a:uFillTx/>
              <a:latin typeface="Times New Roman" panose="02020603050405020304" charset="0"/>
            </a:endParaRPr>
          </a:p>
          <a:p>
            <a:pPr indent="0">
              <a:spcBef>
                <a:spcPct val="50000"/>
              </a:spcBef>
              <a:buNone/>
            </a:pPr>
            <a:r>
              <a:rPr lang="zh-CN" altLang="en-US" sz="2000">
                <a:solidFill>
                  <a:schemeClr val="tx1"/>
                </a:solidFill>
                <a:uFillTx/>
                <a:latin typeface="Times New Roman" panose="02020603050405020304" charset="0"/>
                <a:ea typeface="黑体" panose="02010609060101010101" charset="-122"/>
                <a:sym typeface="+mn-ea"/>
              </a:rPr>
              <a:t>如：</a:t>
            </a:r>
            <a:r>
              <a:rPr lang="en-US" altLang="zh-CN" sz="2000">
                <a:solidFill>
                  <a:schemeClr val="tx1"/>
                </a:solidFill>
                <a:uFillTx/>
                <a:latin typeface="Times New Roman" panose="02020603050405020304" charset="0"/>
                <a:ea typeface="黑体" panose="02010609060101010101" charset="-122"/>
                <a:sym typeface="+mn-ea"/>
              </a:rPr>
              <a:t>x=</a:t>
            </a:r>
            <a:r>
              <a:rPr lang="en-US" altLang="zh-CN" sz="2000" dirty="0" err="1">
                <a:solidFill>
                  <a:schemeClr val="tx1"/>
                </a:solidFill>
                <a:uFillTx/>
                <a:latin typeface="Times New Roman" panose="02020603050405020304" charset="0"/>
                <a:ea typeface="黑体" panose="02010609060101010101" charset="-122"/>
                <a:sym typeface="+mn-ea"/>
              </a:rPr>
              <a:t>linspace</a:t>
            </a:r>
            <a:r>
              <a:rPr lang="en-US" altLang="zh-CN" sz="2000" dirty="0">
                <a:solidFill>
                  <a:schemeClr val="tx1"/>
                </a:solidFill>
                <a:uFillTx/>
                <a:latin typeface="Times New Roman" panose="02020603050405020304" charset="0"/>
                <a:ea typeface="黑体" panose="02010609060101010101" charset="-122"/>
                <a:sym typeface="+mn-ea"/>
              </a:rPr>
              <a:t>(0,pi,12)</a:t>
            </a:r>
            <a:endParaRPr lang="en-US" altLang="zh-CN" sz="2000" b="0" dirty="0">
              <a:solidFill>
                <a:schemeClr val="tx1"/>
              </a:solidFill>
              <a:uFillTx/>
              <a:latin typeface="Times New Roman" panose="02020603050405020304" charset="0"/>
              <a:ea typeface="黑体" panose="02010609060101010101" charset="-122"/>
            </a:endParaRPr>
          </a:p>
          <a:p>
            <a:pPr eaLnBrk="1" hangingPunct="1">
              <a:spcBef>
                <a:spcPct val="50000"/>
              </a:spcBef>
            </a:pPr>
            <a:r>
              <a:rPr lang="en-US" altLang="zh-CN" sz="2000">
                <a:solidFill>
                  <a:schemeClr val="tx1"/>
                </a:solidFill>
                <a:uFillTx/>
                <a:latin typeface="Times New Roman" panose="02020603050405020304" charset="0"/>
                <a:ea typeface="黑体" panose="02010609060101010101" charset="-122"/>
                <a:sym typeface="+mn-ea"/>
              </a:rPr>
              <a:t>x=</a:t>
            </a:r>
            <a:endParaRPr lang="en-US" altLang="zh-CN" sz="2000" b="0" dirty="0">
              <a:solidFill>
                <a:schemeClr val="tx1"/>
              </a:solidFill>
              <a:uFillTx/>
              <a:latin typeface="Times New Roman" panose="02020603050405020304" charset="0"/>
              <a:ea typeface="黑体" panose="02010609060101010101" charset="-122"/>
            </a:endParaRPr>
          </a:p>
          <a:p>
            <a:pPr eaLnBrk="1" hangingPunct="1">
              <a:spcBef>
                <a:spcPct val="50000"/>
              </a:spcBef>
            </a:pPr>
            <a:r>
              <a:rPr lang="en-US" altLang="zh-CN" sz="2000" dirty="0">
                <a:solidFill>
                  <a:schemeClr val="tx1"/>
                </a:solidFill>
                <a:uFillTx/>
                <a:latin typeface="Times New Roman" panose="02020603050405020304" charset="0"/>
                <a:ea typeface="黑体" panose="02010609060101010101" charset="-122"/>
                <a:sym typeface="+mn-ea"/>
              </a:rPr>
              <a:t>             0    0.2856    0.5712    0.8568    1.1424    1.4280    </a:t>
            </a:r>
            <a:endParaRPr lang="en-US" altLang="zh-CN" sz="2000" b="0" dirty="0">
              <a:solidFill>
                <a:schemeClr val="tx1"/>
              </a:solidFill>
              <a:uFillTx/>
              <a:latin typeface="Times New Roman" panose="02020603050405020304" charset="0"/>
              <a:ea typeface="黑体" panose="02010609060101010101" charset="-122"/>
            </a:endParaRPr>
          </a:p>
          <a:p>
            <a:pPr eaLnBrk="1" hangingPunct="1">
              <a:spcBef>
                <a:spcPct val="50000"/>
              </a:spcBef>
            </a:pPr>
            <a:r>
              <a:rPr lang="en-US" altLang="zh-CN" sz="2000" dirty="0">
                <a:solidFill>
                  <a:schemeClr val="tx1"/>
                </a:solidFill>
                <a:uFillTx/>
                <a:latin typeface="Times New Roman" panose="02020603050405020304" charset="0"/>
                <a:ea typeface="黑体" panose="02010609060101010101" charset="-122"/>
                <a:sym typeface="+mn-ea"/>
              </a:rPr>
              <a:t>     1.7136    1.9992    2.2848    2.5704    2.8560    3.1416</a:t>
            </a:r>
            <a:endParaRPr lang="en-US" altLang="zh-CN" sz="2000" dirty="0">
              <a:solidFill>
                <a:schemeClr val="tx1"/>
              </a:solidFill>
              <a:uFillTx/>
              <a:latin typeface="Times New Roman" panose="02020603050405020304" charset="0"/>
              <a:ea typeface="黑体" panose="02010609060101010101" charset="-122"/>
              <a:sym typeface="+mn-ea"/>
            </a:endParaRPr>
          </a:p>
        </p:txBody>
      </p:sp>
      <p:sp>
        <p:nvSpPr>
          <p:cNvPr id="4" name="线形标注 2 3"/>
          <p:cNvSpPr/>
          <p:nvPr/>
        </p:nvSpPr>
        <p:spPr>
          <a:xfrm>
            <a:off x="4676140" y="630555"/>
            <a:ext cx="2734945" cy="620395"/>
          </a:xfrm>
          <a:prstGeom prst="borderCallout2">
            <a:avLst>
              <a:gd name="adj1" fmla="val 50870"/>
              <a:gd name="adj2" fmla="val -1091"/>
              <a:gd name="adj3" fmla="val 53735"/>
              <a:gd name="adj4" fmla="val -27606"/>
              <a:gd name="adj5" fmla="val 112500"/>
              <a:gd name="adj6" fmla="val -46667"/>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eaLnBrk="1" fontAlgn="ctr" hangingPunct="1"/>
            <a:r>
              <a:rPr lang="en-US" altLang="zh-CN" sz="1800">
                <a:solidFill>
                  <a:schemeClr val="tx1"/>
                </a:solidFill>
                <a:latin typeface="Times New Roman" panose="02020603050405020304" charset="0"/>
                <a:ea typeface="黑体" panose="02010609060101010101" charset="-122"/>
                <a:cs typeface="Times New Roman" panose="02020603050405020304" charset="0"/>
                <a:sym typeface="+mn-ea"/>
              </a:rPr>
              <a:t>[ a:</a:t>
            </a:r>
            <a:r>
              <a:rPr lang="en-US" altLang="zh-CN" sz="1800">
                <a:solidFill>
                  <a:schemeClr val="tx1"/>
                </a:solidFill>
                <a:latin typeface="Times New Roman" panose="02020603050405020304" charset="0"/>
                <a:ea typeface="黑体" panose="02010609060101010101" charset="-122"/>
                <a:cs typeface="Times New Roman" panose="02020603050405020304" charset="0"/>
                <a:sym typeface="Wingdings" panose="05000000000000000000" pitchFamily="2" charset="2"/>
              </a:rPr>
              <a:t>(b-a)</a:t>
            </a:r>
            <a:r>
              <a:rPr lang="en-US" altLang="zh-CN" sz="1800">
                <a:solidFill>
                  <a:schemeClr val="tx1"/>
                </a:solidFill>
                <a:latin typeface="Times New Roman" panose="02020603050405020304" charset="0"/>
                <a:ea typeface="黑体" panose="02010609060101010101" charset="-122"/>
                <a:cs typeface="Times New Roman" panose="02020603050405020304" charset="0"/>
                <a:sym typeface="+mn-ea"/>
              </a:rPr>
              <a:t>/(n-1):b ]</a:t>
            </a:r>
            <a:endParaRPr lang="en-US" altLang="zh-CN" sz="1800" dirty="0">
              <a:solidFill>
                <a:schemeClr val="tx1"/>
              </a:solidFill>
              <a:latin typeface="Times New Roman" panose="02020603050405020304" charset="0"/>
              <a:ea typeface="黑体" panose="0201060906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1014095" y="415290"/>
            <a:ext cx="7374255" cy="4554220"/>
          </a:xfrm>
          <a:prstGeom prst="rect">
            <a:avLst/>
          </a:prstGeom>
          <a:noFill/>
        </p:spPr>
        <p:txBody>
          <a:bodyPr wrap="square" rtlCol="0">
            <a:spAutoFit/>
          </a:bodyPr>
          <a:p>
            <a:pPr indent="0">
              <a:spcBef>
                <a:spcPct val="50000"/>
              </a:spcBef>
              <a:buNone/>
            </a:pPr>
            <a:r>
              <a:rPr lang="en-US" altLang="zh-CN" sz="2000" b="1" dirty="0">
                <a:solidFill>
                  <a:schemeClr val="tx2"/>
                </a:solidFill>
                <a:latin typeface="Times New Roman" panose="02020603050405020304" charset="0"/>
                <a:sym typeface="+mn-ea"/>
              </a:rPr>
              <a:t>1.2 </a:t>
            </a:r>
            <a:r>
              <a:rPr lang="zh-CN" altLang="en-US" sz="2000" b="1" dirty="0">
                <a:solidFill>
                  <a:schemeClr val="tx2"/>
                </a:solidFill>
                <a:latin typeface="Times New Roman" panose="02020603050405020304" charset="0"/>
                <a:sym typeface="+mn-ea"/>
              </a:rPr>
              <a:t>数组的运算</a:t>
            </a:r>
            <a:endParaRPr lang="zh-CN" altLang="en-US" sz="2000" b="1" dirty="0">
              <a:solidFill>
                <a:schemeClr val="tx2"/>
              </a:solidFill>
              <a:latin typeface="Times New Roman" panose="02020603050405020304" charset="0"/>
              <a:sym typeface="+mn-ea"/>
            </a:endParaRPr>
          </a:p>
          <a:p>
            <a:pPr indent="0">
              <a:spcBef>
                <a:spcPct val="50000"/>
              </a:spcBef>
              <a:buNone/>
            </a:pPr>
            <a:r>
              <a:rPr lang="en-US" altLang="zh-CN" sz="2000" dirty="0">
                <a:solidFill>
                  <a:schemeClr val="tx1"/>
                </a:solidFill>
                <a:latin typeface="Times New Roman" panose="02020603050405020304" charset="0"/>
                <a:sym typeface="+mn-ea"/>
              </a:rPr>
              <a:t>.*</a:t>
            </a:r>
            <a:r>
              <a:rPr lang="zh-CN" altLang="en-US" sz="2000" dirty="0">
                <a:solidFill>
                  <a:schemeClr val="tx1"/>
                </a:solidFill>
                <a:latin typeface="Times New Roman" panose="02020603050405020304" charset="0"/>
                <a:sym typeface="+mn-ea"/>
              </a:rPr>
              <a:t>：乘法运算，对应元素相乘</a:t>
            </a:r>
            <a:endParaRPr lang="zh-CN" altLang="en-US" sz="2000" dirty="0">
              <a:latin typeface="Times New Roman" panose="02020603050405020304" charset="0"/>
              <a:sym typeface="+mn-ea"/>
            </a:endParaRPr>
          </a:p>
          <a:p>
            <a:pPr indent="0">
              <a:spcBef>
                <a:spcPct val="50000"/>
              </a:spcBef>
              <a:buNone/>
            </a:pPr>
            <a:r>
              <a:rPr lang="en-US" sz="2000">
                <a:latin typeface="Times New Roman" panose="02020603050405020304" charset="0"/>
                <a:ea typeface="黑体" panose="02010609060101010101" charset="-122"/>
                <a:sym typeface="+mn-ea"/>
              </a:rPr>
              <a:t>./</a:t>
            </a:r>
            <a:r>
              <a:rPr lang="zh-CN" altLang="en-US" sz="2000">
                <a:latin typeface="Times New Roman" panose="02020603050405020304" charset="0"/>
                <a:ea typeface="黑体" panose="02010609060101010101" charset="-122"/>
                <a:sym typeface="+mn-ea"/>
              </a:rPr>
              <a:t>：除法运算，对应元素相除</a:t>
            </a:r>
            <a:endParaRPr lang="zh-CN" altLang="en-US" sz="2000">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t>
            </a:r>
            <a:r>
              <a:rPr lang="zh-CN" altLang="en-US" sz="2000" dirty="0">
                <a:solidFill>
                  <a:schemeClr val="tx1"/>
                </a:solidFill>
                <a:uFillTx/>
                <a:latin typeface="Times New Roman" panose="02020603050405020304" charset="0"/>
                <a:ea typeface="黑体" panose="02010609060101010101" charset="-122"/>
                <a:sym typeface="+mn-ea"/>
              </a:rPr>
              <a:t>：左除运算，对应元素做左除</a:t>
            </a:r>
            <a:endParaRPr lang="zh-CN" altLang="en-US"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t>
            </a:r>
            <a:r>
              <a:rPr lang="zh-CN" altLang="en-US" sz="2000" dirty="0">
                <a:solidFill>
                  <a:schemeClr val="tx1"/>
                </a:solidFill>
                <a:uFillTx/>
                <a:latin typeface="Times New Roman" panose="02020603050405020304" charset="0"/>
                <a:ea typeface="黑体" panose="02010609060101010101" charset="-122"/>
                <a:sym typeface="+mn-ea"/>
              </a:rPr>
              <a:t>：幂运算，对应元素做幂运算</a:t>
            </a:r>
            <a:endParaRPr lang="zh-CN" altLang="en-US"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zh-CN" altLang="en-US" sz="2000" dirty="0">
                <a:solidFill>
                  <a:schemeClr val="tx1"/>
                </a:solidFill>
                <a:uFillTx/>
                <a:latin typeface="Times New Roman" panose="02020603050405020304" charset="0"/>
                <a:ea typeface="黑体" panose="02010609060101010101" charset="-122"/>
                <a:sym typeface="+mn-ea"/>
              </a:rPr>
              <a:t>例如：</a:t>
            </a:r>
            <a:r>
              <a:rPr lang="en-US" altLang="zh-CN" sz="2000" dirty="0">
                <a:solidFill>
                  <a:schemeClr val="tx1"/>
                </a:solidFill>
                <a:uFillTx/>
                <a:latin typeface="Times New Roman" panose="02020603050405020304" charset="0"/>
                <a:ea typeface="黑体" panose="02010609060101010101" charset="-122"/>
                <a:sym typeface="+mn-ea"/>
              </a:rPr>
              <a:t>a=[1 2 3];b=[4 8 12];</a:t>
            </a:r>
            <a:endParaRPr lang="en-US" altLang="zh-CN"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a.*b=[4 16 36]</a:t>
            </a:r>
            <a:endParaRPr lang="en-US" altLang="zh-CN"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a./b=[ 0.2500    0.2500    0.2500]</a:t>
            </a:r>
            <a:endParaRPr lang="en-US" altLang="zh-CN"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a.\b=[4     4     4]</a:t>
            </a:r>
            <a:endParaRPr lang="en-US" altLang="zh-CN"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dirty="0">
                <a:solidFill>
                  <a:schemeClr val="tx1"/>
                </a:solidFill>
                <a:uFillTx/>
                <a:latin typeface="Times New Roman" panose="02020603050405020304" charset="0"/>
                <a:ea typeface="黑体" panose="02010609060101010101" charset="-122"/>
                <a:sym typeface="+mn-ea"/>
              </a:rPr>
              <a:t>a.^2=[1 4 9]</a:t>
            </a:r>
            <a:endParaRPr lang="en-US" altLang="zh-CN" sz="2000" dirty="0">
              <a:solidFill>
                <a:schemeClr val="tx1"/>
              </a:solidFill>
              <a:uFillTx/>
              <a:latin typeface="Times New Roman" panose="02020603050405020304" charset="0"/>
              <a:ea typeface="黑体" panose="02010609060101010101" charset="-122"/>
              <a:sym typeface="+mn-ea"/>
            </a:endParaRPr>
          </a:p>
        </p:txBody>
      </p:sp>
      <p:sp>
        <p:nvSpPr>
          <p:cNvPr id="3" name="文本框 2"/>
          <p:cNvSpPr txBox="1"/>
          <p:nvPr/>
        </p:nvSpPr>
        <p:spPr>
          <a:xfrm>
            <a:off x="544195" y="2548890"/>
            <a:ext cx="3048000" cy="914400"/>
          </a:xfrm>
          <a:prstGeom prst="rect">
            <a:avLst/>
          </a:prstGeom>
          <a:noFill/>
        </p:spPr>
        <p:txBody>
          <a:bodyPr wrap="square" rtlCol="0">
            <a:noAutofit/>
          </a:bodyPr>
          <a:p>
            <a:pPr indent="0" fontAlgn="auto">
              <a:lnSpc>
                <a:spcPct val="150000"/>
              </a:lnSpc>
            </a:pPr>
            <a:endParaRPr lang="zh-CN" altLang="en-US" sz="1800">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1601391" y="2895600"/>
            <a:ext cx="5994797" cy="113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050"/>
          </a:p>
        </p:txBody>
      </p:sp>
      <p:sp>
        <p:nvSpPr>
          <p:cNvPr id="34821" name="Text Box 4"/>
          <p:cNvSpPr txBox="1">
            <a:spLocks noChangeArrowheads="1"/>
          </p:cNvSpPr>
          <p:nvPr/>
        </p:nvSpPr>
        <p:spPr bwMode="auto">
          <a:xfrm>
            <a:off x="1201420" y="575310"/>
            <a:ext cx="4518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pPr>
            <a:r>
              <a:rPr lang="en-US" altLang="zh-CN" sz="2400" dirty="0">
                <a:solidFill>
                  <a:schemeClr val="tx2"/>
                </a:solidFill>
                <a:latin typeface="Times New Roman" panose="02020603050405020304" charset="0"/>
                <a:ea typeface="+mn-ea"/>
              </a:rPr>
              <a:t> 1.3 数组的引用</a:t>
            </a:r>
            <a:endParaRPr lang="en-US" altLang="zh-CN" sz="2400" dirty="0">
              <a:solidFill>
                <a:schemeClr val="tx2"/>
              </a:solidFill>
              <a:latin typeface="Times New Roman" panose="02020603050405020304" charset="0"/>
              <a:ea typeface="+mn-ea"/>
            </a:endParaRPr>
          </a:p>
        </p:txBody>
      </p:sp>
      <p:sp>
        <p:nvSpPr>
          <p:cNvPr id="34822" name="Text Box 5"/>
          <p:cNvSpPr txBox="1">
            <a:spLocks noChangeArrowheads="1"/>
          </p:cNvSpPr>
          <p:nvPr/>
        </p:nvSpPr>
        <p:spPr bwMode="auto">
          <a:xfrm>
            <a:off x="1281985" y="2373630"/>
            <a:ext cx="58864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0">
                <a:latin typeface="Verdana" panose="020B0604030504040204" pitchFamily="34" charset="0"/>
                <a:ea typeface="黑体" panose="02010609060101010101" charset="-122"/>
              </a:rPr>
              <a:t>x=[</a:t>
            </a:r>
            <a:r>
              <a:rPr lang="en-US" altLang="zh-CN" sz="2000" b="0" dirty="0">
                <a:latin typeface="Verdana" panose="020B0604030504040204" pitchFamily="34" charset="0"/>
                <a:ea typeface="黑体" panose="02010609060101010101" charset="-122"/>
              </a:rPr>
              <a:t>1 2 3 4 5]</a:t>
            </a:r>
            <a:endParaRPr lang="en-US" altLang="zh-CN" sz="2000" b="0" dirty="0">
              <a:latin typeface="Verdana" panose="020B0604030504040204" pitchFamily="34" charset="0"/>
              <a:ea typeface="黑体" panose="02010609060101010101" charset="-122"/>
            </a:endParaRPr>
          </a:p>
          <a:p>
            <a:pPr eaLnBrk="1" hangingPunct="1">
              <a:spcBef>
                <a:spcPct val="50000"/>
              </a:spcBef>
            </a:pPr>
            <a:r>
              <a:rPr lang="en-US" altLang="zh-CN" sz="2000" b="0">
                <a:latin typeface="Verdana" panose="020B0604030504040204" pitchFamily="34" charset="0"/>
                <a:ea typeface="黑体" panose="02010609060101010101" charset="-122"/>
              </a:rPr>
              <a:t>x(</a:t>
            </a:r>
            <a:r>
              <a:rPr lang="en-US" altLang="zh-CN" sz="2000" b="0" dirty="0">
                <a:latin typeface="Verdana" panose="020B0604030504040204" pitchFamily="34" charset="0"/>
                <a:ea typeface="黑体" panose="02010609060101010101" charset="-122"/>
              </a:rPr>
              <a:t>1:3)</a:t>
            </a:r>
            <a:endParaRPr lang="en-US" altLang="zh-CN" sz="2000" b="0" dirty="0">
              <a:latin typeface="Verdana" panose="020B0604030504040204" pitchFamily="34" charset="0"/>
              <a:ea typeface="黑体" panose="02010609060101010101" charset="-122"/>
            </a:endParaRPr>
          </a:p>
        </p:txBody>
      </p:sp>
      <p:sp>
        <p:nvSpPr>
          <p:cNvPr id="34823" name="Text Box 6"/>
          <p:cNvSpPr txBox="1">
            <a:spLocks noChangeArrowheads="1"/>
          </p:cNvSpPr>
          <p:nvPr/>
        </p:nvSpPr>
        <p:spPr bwMode="auto">
          <a:xfrm>
            <a:off x="1281985" y="3506788"/>
            <a:ext cx="57245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0">
                <a:latin typeface="Verdana" panose="020B0604030504040204" pitchFamily="34" charset="0"/>
                <a:ea typeface="黑体" panose="02010609060101010101" charset="-122"/>
              </a:rPr>
              <a:t>ans=</a:t>
            </a:r>
            <a:endParaRPr lang="en-US" altLang="zh-CN" sz="2000" b="0">
              <a:latin typeface="Verdana" panose="020B0604030504040204" pitchFamily="34" charset="0"/>
              <a:ea typeface="黑体" panose="02010609060101010101" charset="-122"/>
            </a:endParaRPr>
          </a:p>
          <a:p>
            <a:pPr eaLnBrk="1" hangingPunct="1">
              <a:spcBef>
                <a:spcPct val="50000"/>
              </a:spcBef>
            </a:pPr>
            <a:r>
              <a:rPr lang="en-US" altLang="zh-CN" sz="2000" b="0">
                <a:latin typeface="Verdana" panose="020B0604030504040204" pitchFamily="34" charset="0"/>
                <a:ea typeface="黑体" panose="02010609060101010101" charset="-122"/>
              </a:rPr>
              <a:t>	1</a:t>
            </a:r>
            <a:r>
              <a:rPr lang="en-US" altLang="zh-CN" sz="2000" b="0"/>
              <a:t>	</a:t>
            </a:r>
            <a:r>
              <a:rPr lang="en-US" altLang="zh-CN" sz="2000" b="0">
                <a:latin typeface="Verdana" panose="020B0604030504040204" pitchFamily="34" charset="0"/>
                <a:ea typeface="黑体" panose="02010609060101010101" charset="-122"/>
              </a:rPr>
              <a:t>2	3</a:t>
            </a:r>
            <a:endParaRPr lang="en-US" altLang="zh-CN" sz="2000" b="0">
              <a:latin typeface="Verdana" panose="020B0604030504040204" pitchFamily="34" charset="0"/>
              <a:ea typeface="黑体" panose="02010609060101010101" charset="-122"/>
            </a:endParaRPr>
          </a:p>
        </p:txBody>
      </p:sp>
      <p:sp>
        <p:nvSpPr>
          <p:cNvPr id="34824" name="Rectangle 7"/>
          <p:cNvSpPr>
            <a:spLocks noChangeArrowheads="1"/>
          </p:cNvSpPr>
          <p:nvPr/>
        </p:nvSpPr>
        <p:spPr bwMode="auto">
          <a:xfrm>
            <a:off x="1281985" y="1279525"/>
            <a:ext cx="5994797" cy="67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0">
                <a:ea typeface="黑体" panose="02010609060101010101" charset="-122"/>
              </a:rPr>
              <a:t>x(</a:t>
            </a:r>
            <a:r>
              <a:rPr lang="en-US" altLang="zh-CN" sz="2000" b="0" dirty="0">
                <a:ea typeface="黑体" panose="02010609060101010101" charset="-122"/>
              </a:rPr>
              <a:t>n)           </a:t>
            </a:r>
            <a:r>
              <a:rPr lang="zh-CN" altLang="en-US" sz="2000" dirty="0"/>
              <a:t>表示数组中的第</a:t>
            </a:r>
            <a:r>
              <a:rPr lang="en-US" altLang="zh-CN" sz="2000" dirty="0"/>
              <a:t>n</a:t>
            </a:r>
            <a:r>
              <a:rPr lang="zh-CN" altLang="en-US" sz="2000" dirty="0"/>
              <a:t>个元素</a:t>
            </a:r>
            <a:r>
              <a:rPr lang="zh-CN" altLang="en-US" sz="2000" dirty="0">
                <a:latin typeface="Verdana" panose="020B0604030504040204" pitchFamily="34" charset="0"/>
              </a:rPr>
              <a:t>  </a:t>
            </a:r>
            <a:endParaRPr lang="zh-CN" altLang="en-US" sz="2000" dirty="0">
              <a:latin typeface="Verdana" panose="020B0604030504040204" pitchFamily="34" charset="0"/>
            </a:endParaRPr>
          </a:p>
          <a:p>
            <a:pPr eaLnBrk="1" hangingPunct="1">
              <a:spcBef>
                <a:spcPct val="50000"/>
              </a:spcBef>
            </a:pPr>
            <a:r>
              <a:rPr lang="en-US" altLang="zh-CN" sz="2000" b="0"/>
              <a:t>x(</a:t>
            </a:r>
            <a:r>
              <a:rPr lang="en-US" altLang="zh-CN" sz="2000" b="0" dirty="0"/>
              <a:t>n1:n2)    </a:t>
            </a:r>
            <a:r>
              <a:rPr lang="zh-CN" altLang="en-US" sz="2000" dirty="0"/>
              <a:t>表示数组中的第</a:t>
            </a:r>
            <a:r>
              <a:rPr lang="en-US" altLang="zh-CN" sz="2000" dirty="0"/>
              <a:t>n1</a:t>
            </a:r>
            <a:r>
              <a:rPr lang="zh-CN" altLang="en-US" sz="2000" dirty="0"/>
              <a:t>到</a:t>
            </a:r>
            <a:r>
              <a:rPr lang="en-US" altLang="zh-CN" sz="2000" dirty="0"/>
              <a:t>n2</a:t>
            </a:r>
            <a:r>
              <a:rPr lang="zh-CN" altLang="en-US" sz="2000" dirty="0"/>
              <a:t>个元素 </a:t>
            </a:r>
            <a:endParaRPr lang="zh-CN" altLang="en-US" sz="2000" dirty="0"/>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1014095" y="556260"/>
            <a:ext cx="7374255" cy="4030980"/>
          </a:xfrm>
          <a:prstGeom prst="rect">
            <a:avLst/>
          </a:prstGeom>
          <a:noFill/>
        </p:spPr>
        <p:txBody>
          <a:bodyPr wrap="square" rtlCol="0">
            <a:spAutoFit/>
          </a:bodyPr>
          <a:p>
            <a:pPr indent="0">
              <a:spcBef>
                <a:spcPct val="50000"/>
              </a:spcBef>
              <a:buNone/>
            </a:pPr>
            <a:r>
              <a:rPr lang="en-US" altLang="zh-CN" sz="2000" b="1" dirty="0">
                <a:solidFill>
                  <a:schemeClr val="tx2"/>
                </a:solidFill>
                <a:latin typeface="Times New Roman" panose="02020603050405020304" charset="0"/>
                <a:sym typeface="+mn-ea"/>
              </a:rPr>
              <a:t>2 </a:t>
            </a:r>
            <a:r>
              <a:rPr lang="zh-CN" altLang="en-US" sz="2000" b="1" dirty="0">
                <a:solidFill>
                  <a:schemeClr val="tx2"/>
                </a:solidFill>
                <a:latin typeface="Times New Roman" panose="02020603050405020304" charset="0"/>
                <a:sym typeface="+mn-ea"/>
              </a:rPr>
              <a:t>语句、变量和表达式</a:t>
            </a:r>
            <a:endParaRPr lang="zh-CN" altLang="en-US" sz="2000" b="1" dirty="0">
              <a:solidFill>
                <a:schemeClr val="tx2"/>
              </a:solidFill>
              <a:latin typeface="Times New Roman" panose="02020603050405020304" charset="0"/>
              <a:sym typeface="+mn-ea"/>
            </a:endParaRPr>
          </a:p>
          <a:p>
            <a:pPr algn="l">
              <a:spcBef>
                <a:spcPct val="50000"/>
              </a:spcBef>
              <a:buClrTx/>
              <a:buSzTx/>
              <a:buFontTx/>
              <a:buNone/>
            </a:pPr>
            <a:r>
              <a:rPr lang="en-US" altLang="zh-CN" sz="2000" b="1" dirty="0">
                <a:solidFill>
                  <a:schemeClr val="tx2"/>
                </a:solidFill>
                <a:uFillTx/>
                <a:latin typeface="Times New Roman" panose="02020603050405020304" charset="0"/>
                <a:ea typeface="黑体" panose="02010609060101010101" charset="-122"/>
                <a:sym typeface="+mn-ea"/>
              </a:rPr>
              <a:t>2.1 语句</a:t>
            </a:r>
            <a:endParaRPr lang="en-US" altLang="zh-CN" sz="2000" b="1" dirty="0">
              <a:solidFill>
                <a:schemeClr val="tx2"/>
              </a:solidFill>
              <a:uFillTx/>
              <a:latin typeface="Times New Roman" panose="02020603050405020304" charset="0"/>
              <a:ea typeface="黑体" panose="02010609060101010101" charset="-122"/>
              <a:sym typeface="+mn-ea"/>
            </a:endParaRPr>
          </a:p>
          <a:p>
            <a:pPr indent="0">
              <a:spcBef>
                <a:spcPct val="50000"/>
              </a:spcBef>
              <a:buNone/>
            </a:pPr>
            <a:r>
              <a:rPr lang="zh-CN" altLang="en-US" sz="2000" dirty="0">
                <a:solidFill>
                  <a:schemeClr val="tx1"/>
                </a:solidFill>
                <a:uFillTx/>
                <a:latin typeface="Times New Roman" panose="02020603050405020304" charset="0"/>
                <a:ea typeface="黑体" panose="02010609060101010101" charset="-122"/>
                <a:sym typeface="+mn-ea"/>
              </a:rPr>
              <a:t>语句形式：变量</a:t>
            </a:r>
            <a:r>
              <a:rPr lang="en-US" altLang="zh-CN" sz="2000" dirty="0">
                <a:solidFill>
                  <a:schemeClr val="tx1"/>
                </a:solidFill>
                <a:uFillTx/>
                <a:latin typeface="Times New Roman" panose="02020603050405020304" charset="0"/>
                <a:ea typeface="黑体" panose="02010609060101010101" charset="-122"/>
                <a:sym typeface="+mn-ea"/>
              </a:rPr>
              <a:t>=</a:t>
            </a:r>
            <a:r>
              <a:rPr lang="zh-CN" altLang="en-US" sz="2000" dirty="0">
                <a:solidFill>
                  <a:schemeClr val="tx1"/>
                </a:solidFill>
                <a:uFillTx/>
                <a:latin typeface="Times New Roman" panose="02020603050405020304" charset="0"/>
                <a:ea typeface="黑体" panose="02010609060101010101" charset="-122"/>
                <a:sym typeface="+mn-ea"/>
              </a:rPr>
              <a:t>表达式（返回变量）或表达式（返回</a:t>
            </a:r>
            <a:r>
              <a:rPr lang="en-US" altLang="zh-CN" sz="2000" dirty="0">
                <a:solidFill>
                  <a:schemeClr val="tx1"/>
                </a:solidFill>
                <a:uFillTx/>
                <a:latin typeface="Times New Roman" panose="02020603050405020304" charset="0"/>
                <a:ea typeface="黑体" panose="02010609060101010101" charset="-122"/>
                <a:sym typeface="+mn-ea"/>
              </a:rPr>
              <a:t>ans</a:t>
            </a:r>
            <a:r>
              <a:rPr lang="zh-CN" altLang="en-US" sz="2000" dirty="0">
                <a:solidFill>
                  <a:schemeClr val="tx1"/>
                </a:solidFill>
                <a:uFillTx/>
                <a:latin typeface="Times New Roman" panose="02020603050405020304" charset="0"/>
                <a:ea typeface="黑体" panose="02010609060101010101" charset="-122"/>
                <a:sym typeface="+mn-ea"/>
              </a:rPr>
              <a:t>）</a:t>
            </a:r>
            <a:endParaRPr lang="zh-CN" altLang="en-US"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zh-CN" altLang="en-US" sz="2000" dirty="0">
                <a:solidFill>
                  <a:schemeClr val="tx1"/>
                </a:solidFill>
                <a:uFillTx/>
                <a:latin typeface="Times New Roman" panose="02020603050405020304" charset="0"/>
                <a:ea typeface="黑体" panose="02010609060101010101" charset="-122"/>
                <a:sym typeface="+mn-ea"/>
              </a:rPr>
              <a:t>若以；结尾则不输出，否则输出。</a:t>
            </a:r>
            <a:endParaRPr lang="zh-CN" altLang="en-US" sz="2000" dirty="0">
              <a:solidFill>
                <a:schemeClr val="tx1"/>
              </a:solidFill>
              <a:uFillTx/>
              <a:latin typeface="Times New Roman" panose="02020603050405020304" charset="0"/>
              <a:ea typeface="黑体" panose="02010609060101010101" charset="-122"/>
              <a:sym typeface="+mn-ea"/>
            </a:endParaRPr>
          </a:p>
          <a:p>
            <a:pPr algn="l">
              <a:spcBef>
                <a:spcPct val="50000"/>
              </a:spcBef>
              <a:buClrTx/>
              <a:buSzTx/>
              <a:buFontTx/>
              <a:buNone/>
            </a:pPr>
            <a:r>
              <a:rPr lang="en-US" altLang="zh-CN" sz="2000" b="1" dirty="0">
                <a:solidFill>
                  <a:schemeClr val="tx2"/>
                </a:solidFill>
                <a:uFillTx/>
                <a:latin typeface="Times New Roman" panose="02020603050405020304" charset="0"/>
                <a:ea typeface="黑体" panose="02010609060101010101" charset="-122"/>
                <a:sym typeface="+mn-ea"/>
              </a:rPr>
              <a:t>2.2 变量</a:t>
            </a:r>
            <a:endParaRPr lang="en-US" altLang="zh-CN" sz="2000" b="1" dirty="0">
              <a:solidFill>
                <a:schemeClr val="tx2"/>
              </a:solidFill>
              <a:uFillTx/>
              <a:latin typeface="Times New Roman" panose="02020603050405020304" charset="0"/>
              <a:ea typeface="黑体" panose="02010609060101010101" charset="-122"/>
              <a:sym typeface="+mn-ea"/>
            </a:endParaRPr>
          </a:p>
          <a:p>
            <a:pPr indent="0">
              <a:spcBef>
                <a:spcPct val="50000"/>
              </a:spcBef>
              <a:buNone/>
            </a:pPr>
            <a:r>
              <a:rPr lang="zh-CN" altLang="en-US" sz="2000" dirty="0">
                <a:solidFill>
                  <a:schemeClr val="tx1"/>
                </a:solidFill>
                <a:uFillTx/>
                <a:latin typeface="Times New Roman" panose="02020603050405020304" charset="0"/>
                <a:ea typeface="黑体" panose="02010609060101010101" charset="-122"/>
                <a:sym typeface="+mn-ea"/>
              </a:rPr>
              <a:t>不需要说明变量的类型，区分大小写</a:t>
            </a:r>
            <a:endParaRPr lang="zh-CN" altLang="en-US" sz="2000" dirty="0">
              <a:solidFill>
                <a:schemeClr val="tx1"/>
              </a:solidFill>
              <a:uFillTx/>
              <a:latin typeface="Times New Roman" panose="02020603050405020304" charset="0"/>
              <a:ea typeface="黑体" panose="02010609060101010101" charset="-122"/>
              <a:sym typeface="+mn-ea"/>
            </a:endParaRPr>
          </a:p>
          <a:p>
            <a:pPr>
              <a:lnSpc>
                <a:spcPct val="130000"/>
              </a:lnSpc>
            </a:pPr>
            <a:r>
              <a:rPr lang="zh-CN" altLang="en-US" sz="2000" dirty="0">
                <a:latin typeface="Times New Roman" panose="02020603050405020304" charset="0"/>
                <a:sym typeface="+mn-ea"/>
              </a:rPr>
              <a:t>特殊量：</a:t>
            </a:r>
            <a:r>
              <a:rPr lang="en-US" altLang="zh-CN" sz="2000" dirty="0">
                <a:latin typeface="Times New Roman" panose="02020603050405020304" charset="0"/>
                <a:sym typeface="+mn-ea"/>
              </a:rPr>
              <a:t>pi ~ </a:t>
            </a:r>
            <a:r>
              <a:rPr lang="zh-CN" altLang="en-US" sz="2000" dirty="0">
                <a:latin typeface="Times New Roman" panose="02020603050405020304" charset="0"/>
                <a:sym typeface="+mn-ea"/>
              </a:rPr>
              <a:t>圆周率</a:t>
            </a:r>
            <a:r>
              <a:rPr lang="en-US" altLang="en-US" sz="2000" dirty="0">
                <a:latin typeface="Times New Roman" panose="02020603050405020304" charset="0"/>
                <a:sym typeface="Symbol" panose="05050102010706020507" pitchFamily="18" charset="2"/>
              </a:rPr>
              <a:t>, i</a:t>
            </a:r>
            <a:r>
              <a:rPr lang="en-US" altLang="zh-CN" sz="2000" dirty="0">
                <a:latin typeface="Times New Roman" panose="02020603050405020304" charset="0"/>
                <a:sym typeface="Symbol" panose="05050102010706020507" pitchFamily="18" charset="2"/>
              </a:rPr>
              <a:t>nf ~ </a:t>
            </a:r>
            <a:r>
              <a:rPr lang="zh-CN" altLang="zh-CN" sz="2000" dirty="0">
                <a:latin typeface="Times New Roman" panose="02020603050405020304" charset="0"/>
                <a:sym typeface="Symbol" panose="05050102010706020507" pitchFamily="18" charset="2"/>
              </a:rPr>
              <a:t>正无穷大</a:t>
            </a:r>
            <a:r>
              <a:rPr lang="en-US" altLang="zh-CN" sz="2000" dirty="0">
                <a:latin typeface="Times New Roman" panose="02020603050405020304" charset="0"/>
                <a:sym typeface="Symbol" panose="05050102010706020507" pitchFamily="18" charset="2"/>
              </a:rPr>
              <a:t>, </a:t>
            </a:r>
            <a:endParaRPr lang="zh-CN" altLang="en-US" sz="20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000" b="1" dirty="0">
                <a:solidFill>
                  <a:schemeClr val="tx2"/>
                </a:solidFill>
                <a:uFillTx/>
                <a:latin typeface="Times New Roman" panose="02020603050405020304" charset="0"/>
                <a:ea typeface="黑体" panose="02010609060101010101" charset="-122"/>
                <a:sym typeface="+mn-ea"/>
              </a:rPr>
              <a:t>2.3 </a:t>
            </a:r>
            <a:r>
              <a:rPr lang="zh-CN" altLang="en-US" sz="2000" b="1" dirty="0">
                <a:solidFill>
                  <a:schemeClr val="tx2"/>
                </a:solidFill>
                <a:uFillTx/>
                <a:latin typeface="Times New Roman" panose="02020603050405020304" charset="0"/>
                <a:ea typeface="黑体" panose="02010609060101010101" charset="-122"/>
                <a:sym typeface="+mn-ea"/>
              </a:rPr>
              <a:t>字符串</a:t>
            </a:r>
            <a:endParaRPr lang="zh-CN" altLang="en-US" sz="2000" b="1" dirty="0">
              <a:solidFill>
                <a:schemeClr val="tx2"/>
              </a:solidFill>
              <a:uFillTx/>
              <a:latin typeface="Times New Roman" panose="02020603050405020304" charset="0"/>
              <a:ea typeface="黑体" panose="02010609060101010101" charset="-122"/>
              <a:sym typeface="+mn-ea"/>
            </a:endParaRPr>
          </a:p>
          <a:p>
            <a:pPr indent="0">
              <a:spcBef>
                <a:spcPct val="50000"/>
              </a:spcBef>
              <a:buNone/>
            </a:pPr>
            <a:r>
              <a:rPr lang="zh-CN" altLang="en-US" sz="2000" dirty="0">
                <a:uFillTx/>
                <a:latin typeface="Times New Roman" panose="02020603050405020304" charset="0"/>
                <a:ea typeface="黑体" panose="02010609060101010101" charset="-122"/>
                <a:sym typeface="+mn-ea"/>
              </a:rPr>
              <a:t>以单引号‘  ’括起来的字符集合</a:t>
            </a:r>
            <a:endParaRPr lang="zh-CN" altLang="en-US" sz="20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1014095" y="563880"/>
            <a:ext cx="7374255" cy="1322070"/>
          </a:xfrm>
          <a:prstGeom prst="rect">
            <a:avLst/>
          </a:prstGeom>
          <a:noFill/>
        </p:spPr>
        <p:txBody>
          <a:bodyPr wrap="square" rtlCol="0">
            <a:spAutoFit/>
          </a:bodyPr>
          <a:p>
            <a:pPr indent="0">
              <a:spcBef>
                <a:spcPct val="50000"/>
              </a:spcBef>
              <a:buNone/>
            </a:pPr>
            <a:r>
              <a:rPr lang="en-US" altLang="zh-CN" sz="2000" b="1" dirty="0">
                <a:solidFill>
                  <a:schemeClr val="tx2"/>
                </a:solidFill>
                <a:latin typeface="Times New Roman" panose="02020603050405020304" charset="0"/>
                <a:sym typeface="+mn-ea"/>
              </a:rPr>
              <a:t>3 </a:t>
            </a:r>
            <a:r>
              <a:rPr lang="zh-CN" altLang="en-US" sz="2000" b="1" dirty="0">
                <a:solidFill>
                  <a:schemeClr val="tx2"/>
                </a:solidFill>
                <a:latin typeface="Times New Roman" panose="02020603050405020304" charset="0"/>
                <a:sym typeface="+mn-ea"/>
              </a:rPr>
              <a:t>函数</a:t>
            </a:r>
            <a:endParaRPr lang="zh-CN" altLang="en-US" sz="2000" b="1" dirty="0">
              <a:solidFill>
                <a:schemeClr val="tx2"/>
              </a:solidFill>
              <a:latin typeface="Times New Roman" panose="02020603050405020304" charset="0"/>
              <a:sym typeface="+mn-ea"/>
            </a:endParaRPr>
          </a:p>
          <a:p>
            <a:pPr algn="l">
              <a:spcBef>
                <a:spcPct val="50000"/>
              </a:spcBef>
              <a:buClrTx/>
              <a:buSzTx/>
              <a:buFontTx/>
              <a:buNone/>
            </a:pPr>
            <a:r>
              <a:rPr lang="zh-CN" altLang="en-US" sz="2000" dirty="0">
                <a:solidFill>
                  <a:schemeClr val="tx1"/>
                </a:solidFill>
                <a:uFillTx/>
                <a:latin typeface="黑体" panose="02010609060101010101" charset="-122"/>
                <a:ea typeface="黑体" panose="02010609060101010101" charset="-122"/>
                <a:sym typeface="+mn-ea"/>
              </a:rPr>
              <a:t>常见的向量函数：</a:t>
            </a:r>
            <a:endParaRPr lang="zh-CN" altLang="en-US" sz="2000" dirty="0">
              <a:solidFill>
                <a:schemeClr val="tx1"/>
              </a:solidFill>
              <a:uFillTx/>
              <a:latin typeface="黑体" panose="02010609060101010101" charset="-122"/>
              <a:ea typeface="黑体" panose="02010609060101010101" charset="-122"/>
              <a:sym typeface="+mn-ea"/>
            </a:endParaRPr>
          </a:p>
          <a:p>
            <a:pPr algn="l">
              <a:spcBef>
                <a:spcPct val="50000"/>
              </a:spcBef>
              <a:buClrTx/>
              <a:buSzTx/>
              <a:buFontTx/>
              <a:buNone/>
            </a:pPr>
            <a:endParaRPr lang="zh-CN" altLang="en-US" sz="2000" dirty="0">
              <a:solidFill>
                <a:schemeClr val="tx1"/>
              </a:solidFill>
              <a:uFillTx/>
              <a:latin typeface="黑体" panose="02010609060101010101" charset="-122"/>
              <a:ea typeface="黑体" panose="02010609060101010101" charset="-122"/>
              <a:sym typeface="+mn-ea"/>
            </a:endParaRPr>
          </a:p>
        </p:txBody>
      </p:sp>
      <p:graphicFrame>
        <p:nvGraphicFramePr>
          <p:cNvPr id="214057" name="Group 41"/>
          <p:cNvGraphicFramePr>
            <a:graphicFrameLocks noGrp="1"/>
          </p:cNvGraphicFramePr>
          <p:nvPr>
            <p:custDataLst>
              <p:tags r:id="rId2"/>
            </p:custDataLst>
          </p:nvPr>
        </p:nvGraphicFramePr>
        <p:xfrm>
          <a:off x="2541905" y="1601470"/>
          <a:ext cx="3477260" cy="3016250"/>
        </p:xfrm>
        <a:graphic>
          <a:graphicData uri="http://schemas.openxmlformats.org/drawingml/2006/table">
            <a:tbl>
              <a:tblPr>
                <a:tableStyleId>{68D230F3-CF80-4859-8CE7-A43EE81993B5}</a:tableStyleId>
              </a:tblPr>
              <a:tblGrid>
                <a:gridCol w="1529715"/>
                <a:gridCol w="1947545"/>
              </a:tblGrid>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max</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求最大值</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min</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求最小值</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sum</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求和</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length</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求长度</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mean</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求平均值</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median </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求中间值</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37274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prod</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乘积</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r h="40703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sort</a:t>
                      </a:r>
                      <a:endParaRPr kumimoji="0" lang="en-US" altLang="zh-CN" sz="2000" baseline="0" dirty="0">
                        <a:ln>
                          <a:noFill/>
                        </a:ln>
                        <a:solidFill>
                          <a:schemeClr val="tx1"/>
                        </a:solidFill>
                        <a:effectLst/>
                        <a:uFillTx/>
                        <a:latin typeface="Times New Roman" panose="0202060305040502030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rPr>
                        <a:t>从小到大排序</a:t>
                      </a:r>
                      <a:endParaRPr kumimoji="0" lang="zh-CN" altLang="en-US" sz="2000" baseline="0" dirty="0">
                        <a:ln>
                          <a:noFill/>
                        </a:ln>
                        <a:solidFill>
                          <a:schemeClr val="tx1"/>
                        </a:solidFill>
                        <a:effectLst/>
                        <a:uFillTx/>
                        <a:latin typeface="Times New Roman" panose="02020603050405020304" charset="0"/>
                      </a:endParaRPr>
                    </a:p>
                  </a:txBody>
                  <a:tcPr marT="45707" marB="45707"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217805"/>
            <a:ext cx="7706995" cy="2338070"/>
          </a:xfrm>
          <a:prstGeom prst="rect">
            <a:avLst/>
          </a:prstGeom>
          <a:noFill/>
        </p:spPr>
        <p:txBody>
          <a:bodyPr wrap="square" rtlCol="0">
            <a:spAutoFit/>
          </a:bodyPr>
          <a:p>
            <a:pPr indent="0" algn="ctr" fontAlgn="auto">
              <a:lnSpc>
                <a:spcPct val="150000"/>
              </a:lnSpc>
            </a:pPr>
            <a:r>
              <a:rPr lang="zh-CN" altLang="en-US" sz="2400" b="1">
                <a:solidFill>
                  <a:schemeClr val="tx1"/>
                </a:solidFill>
                <a:uFillTx/>
                <a:latin typeface="Times New Roman" panose="02020603050405020304" charset="0"/>
                <a:ea typeface="黑体" panose="02010609060101010101" charset="-122"/>
              </a:rPr>
              <a:t>三、矩阵</a:t>
            </a:r>
            <a:endParaRPr lang="zh-CN" altLang="en-US" sz="2400" b="1">
              <a:solidFill>
                <a:schemeClr val="tx1"/>
              </a:solidFill>
              <a:uFillTx/>
              <a:latin typeface="Times New Roman" panose="02020603050405020304" charset="0"/>
              <a:ea typeface="黑体" panose="02010609060101010101" charset="-122"/>
            </a:endParaRPr>
          </a:p>
          <a:p>
            <a:pPr indent="0">
              <a:spcBef>
                <a:spcPct val="50000"/>
              </a:spcBef>
              <a:buNone/>
            </a:pPr>
            <a:r>
              <a:rPr lang="en-US" altLang="zh-CN" sz="2000" b="1" dirty="0">
                <a:solidFill>
                  <a:schemeClr val="tx2"/>
                </a:solidFill>
                <a:latin typeface="Times New Roman" panose="02020603050405020304" charset="0"/>
                <a:ea typeface="黑体" panose="02010609060101010101" charset="-122"/>
                <a:sym typeface="+mn-ea"/>
              </a:rPr>
              <a:t>1. </a:t>
            </a:r>
            <a:r>
              <a:rPr lang="zh-CN" altLang="en-US" sz="2000">
                <a:latin typeface="Verdana" panose="020B0604030504040204" pitchFamily="34" charset="0"/>
                <a:sym typeface="+mn-ea"/>
              </a:rPr>
              <a:t>与标量间的四则运算</a:t>
            </a:r>
            <a:endParaRPr lang="zh-CN" altLang="en-US" sz="2000" b="1" dirty="0">
              <a:solidFill>
                <a:schemeClr val="tx2"/>
              </a:solidFill>
              <a:latin typeface="Times New Roman" panose="02020603050405020304" charset="0"/>
              <a:ea typeface="黑体" panose="02010609060101010101" charset="-122"/>
              <a:sym typeface="+mn-ea"/>
            </a:endParaRPr>
          </a:p>
          <a:p>
            <a:pPr eaLnBrk="1" hangingPunct="1"/>
            <a:endParaRPr lang="en-US" altLang="zh-CN" sz="2000">
              <a:latin typeface="Verdana" panose="020B0604030504040204" pitchFamily="34" charset="0"/>
              <a:ea typeface="黑体" panose="02010609060101010101" charset="-122"/>
              <a:sym typeface="+mn-ea"/>
            </a:endParaRPr>
          </a:p>
          <a:p>
            <a:pPr eaLnBrk="1" hangingPunct="1"/>
            <a:r>
              <a:rPr lang="en-US" altLang="zh-CN" sz="2000">
                <a:latin typeface="Verdana" panose="020B0604030504040204" pitchFamily="34" charset="0"/>
                <a:ea typeface="黑体" panose="02010609060101010101" charset="-122"/>
                <a:sym typeface="+mn-ea"/>
              </a:rPr>
              <a:t>x=[</a:t>
            </a:r>
            <a:r>
              <a:rPr lang="en-US" altLang="zh-CN" sz="2000" dirty="0">
                <a:latin typeface="Verdana" panose="020B0604030504040204" pitchFamily="34" charset="0"/>
                <a:ea typeface="黑体" panose="02010609060101010101" charset="-122"/>
                <a:sym typeface="+mn-ea"/>
              </a:rPr>
              <a:t>1 3 4; 2, 6, 5; 3 2,4] </a:t>
            </a:r>
            <a:endParaRPr lang="en-US" altLang="zh-CN" sz="2000" dirty="0">
              <a:latin typeface="Verdana" panose="020B0604030504040204" pitchFamily="34" charset="0"/>
              <a:ea typeface="黑体" panose="02010609060101010101" charset="-122"/>
              <a:sym typeface="+mn-ea"/>
            </a:endParaRPr>
          </a:p>
          <a:p>
            <a:pPr eaLnBrk="1" hangingPunct="1"/>
            <a:r>
              <a:rPr lang="en-US" altLang="zh-CN" sz="2000" dirty="0">
                <a:latin typeface="Verdana" panose="020B0604030504040204" pitchFamily="34" charset="0"/>
                <a:ea typeface="黑体" panose="02010609060101010101" charset="-122"/>
                <a:sym typeface="+mn-ea"/>
              </a:rPr>
              <a:t>a=</a:t>
            </a:r>
            <a:r>
              <a:rPr lang="en-US" altLang="zh-CN" sz="2000">
                <a:latin typeface="Verdana" panose="020B0604030504040204" pitchFamily="34" charset="0"/>
                <a:ea typeface="黑体" panose="02010609060101010101" charset="-122"/>
                <a:sym typeface="+mn-ea"/>
              </a:rPr>
              <a:t>2*x-2 </a:t>
            </a:r>
            <a:endParaRPr lang="en-US" altLang="zh-CN" sz="2000" b="0" dirty="0">
              <a:latin typeface="Verdana" panose="020B0604030504040204" pitchFamily="34" charset="0"/>
              <a:ea typeface="黑体" panose="02010609060101010101" charset="-122"/>
            </a:endParaRPr>
          </a:p>
          <a:p>
            <a:pPr eaLnBrk="1" hangingPunct="1"/>
            <a:endParaRPr lang="en-US" altLang="zh-CN" sz="2000" b="0" dirty="0">
              <a:solidFill>
                <a:schemeClr val="tx1"/>
              </a:solidFill>
              <a:uFillTx/>
              <a:latin typeface="Verdana" panose="020B0604030504040204" pitchFamily="34" charset="0"/>
              <a:ea typeface="黑体" panose="02010609060101010101" charset="-122"/>
              <a:sym typeface="+mn-ea"/>
            </a:endParaRPr>
          </a:p>
        </p:txBody>
      </p:sp>
      <p:sp>
        <p:nvSpPr>
          <p:cNvPr id="36873" name="Rectangle 7"/>
          <p:cNvSpPr>
            <a:spLocks noChangeArrowheads="1"/>
          </p:cNvSpPr>
          <p:nvPr/>
        </p:nvSpPr>
        <p:spPr bwMode="auto">
          <a:xfrm>
            <a:off x="1546913" y="2532567"/>
            <a:ext cx="302537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800" b="0">
                <a:latin typeface="Verdana" panose="020B0604030504040204" pitchFamily="34" charset="0"/>
                <a:ea typeface="黑体" panose="02010609060101010101" charset="-122"/>
              </a:rPr>
              <a:t>a=</a:t>
            </a:r>
            <a:endParaRPr lang="en-US" altLang="zh-CN" sz="1800" b="0">
              <a:latin typeface="Verdana" panose="020B0604030504040204" pitchFamily="34" charset="0"/>
              <a:ea typeface="黑体" panose="02010609060101010101" charset="-122"/>
            </a:endParaRPr>
          </a:p>
          <a:p>
            <a:pPr eaLnBrk="1" hangingPunct="1"/>
            <a:r>
              <a:rPr lang="en-US" altLang="zh-CN" sz="1800" b="0">
                <a:latin typeface="Verdana" panose="020B0604030504040204" pitchFamily="34" charset="0"/>
                <a:ea typeface="黑体" panose="02010609060101010101" charset="-122"/>
              </a:rPr>
              <a:t>    0      4     6</a:t>
            </a:r>
            <a:endParaRPr lang="en-US" altLang="zh-CN" sz="1800" b="0">
              <a:latin typeface="Verdana" panose="020B0604030504040204" pitchFamily="34" charset="0"/>
              <a:ea typeface="黑体" panose="02010609060101010101" charset="-122"/>
            </a:endParaRPr>
          </a:p>
          <a:p>
            <a:pPr eaLnBrk="1" hangingPunct="1"/>
            <a:r>
              <a:rPr lang="en-US" altLang="zh-CN" sz="1800" b="0">
                <a:latin typeface="Verdana" panose="020B0604030504040204" pitchFamily="34" charset="0"/>
                <a:ea typeface="黑体" panose="02010609060101010101" charset="-122"/>
              </a:rPr>
              <a:t>    2    10     8</a:t>
            </a:r>
            <a:endParaRPr lang="en-US" altLang="zh-CN" sz="1800" b="0">
              <a:latin typeface="Verdana" panose="020B0604030504040204" pitchFamily="34" charset="0"/>
              <a:ea typeface="黑体" panose="02010609060101010101" charset="-122"/>
            </a:endParaRPr>
          </a:p>
          <a:p>
            <a:pPr eaLnBrk="1" hangingPunct="1"/>
            <a:r>
              <a:rPr lang="en-US" altLang="zh-CN" sz="1800" b="0">
                <a:latin typeface="Verdana" panose="020B0604030504040204" pitchFamily="34" charset="0"/>
                <a:ea typeface="黑体" panose="02010609060101010101" charset="-122"/>
              </a:rPr>
              <a:t>    4      2     6</a:t>
            </a:r>
            <a:endParaRPr lang="en-US" altLang="zh-CN" sz="1800" b="0">
              <a:latin typeface="Verdana" panose="020B0604030504040204" pitchFamily="34" charset="0"/>
              <a:ea typeface="黑体" panose="02010609060101010101" charset="-122"/>
            </a:endParaRPr>
          </a:p>
        </p:txBody>
      </p:sp>
      <p:graphicFrame>
        <p:nvGraphicFramePr>
          <p:cNvPr id="36874" name="Object 9"/>
          <p:cNvGraphicFramePr>
            <a:graphicFrameLocks noChangeAspect="1"/>
          </p:cNvGraphicFramePr>
          <p:nvPr/>
        </p:nvGraphicFramePr>
        <p:xfrm>
          <a:off x="5301033" y="2093941"/>
          <a:ext cx="1188244" cy="1188244"/>
        </p:xfrm>
        <a:graphic>
          <a:graphicData uri="http://schemas.openxmlformats.org/presentationml/2006/ole">
            <mc:AlternateContent xmlns:mc="http://schemas.openxmlformats.org/markup-compatibility/2006">
              <mc:Choice xmlns:v="urn:schemas-microsoft-com:vml" Requires="v">
                <p:oleObj spid="_x0000_s2079" name="Equation" r:id="rId2" imgW="711200" imgH="711200" progId="Equation.DSMT4">
                  <p:embed/>
                </p:oleObj>
              </mc:Choice>
              <mc:Fallback>
                <p:oleObj name="Equation" r:id="rId2" imgW="711200" imgH="7112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033" y="2093941"/>
                        <a:ext cx="1188244" cy="11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9"/>
          <p:cNvSpPr>
            <a:spLocks noChangeArrowheads="1"/>
          </p:cNvSpPr>
          <p:nvPr/>
        </p:nvSpPr>
        <p:spPr bwMode="auto">
          <a:xfrm>
            <a:off x="1367711" y="303760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7893" name="Text Box 3"/>
          <p:cNvSpPr txBox="1">
            <a:spLocks noChangeArrowheads="1"/>
          </p:cNvSpPr>
          <p:nvPr/>
        </p:nvSpPr>
        <p:spPr bwMode="auto">
          <a:xfrm>
            <a:off x="918845" y="499110"/>
            <a:ext cx="48501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MATLAB</a:t>
            </a:r>
            <a:r>
              <a:rPr lang="zh-CN" altLang="en-US" sz="2000"/>
              <a:t>数组运算	四则运算</a:t>
            </a:r>
            <a:endParaRPr lang="zh-CN" altLang="en-US" sz="2000"/>
          </a:p>
        </p:txBody>
      </p:sp>
      <p:graphicFrame>
        <p:nvGraphicFramePr>
          <p:cNvPr id="37894" name="Object 4"/>
          <p:cNvGraphicFramePr>
            <a:graphicFrameLocks noChangeAspect="1"/>
          </p:cNvGraphicFramePr>
          <p:nvPr/>
        </p:nvGraphicFramePr>
        <p:xfrm>
          <a:off x="4425598" y="2229679"/>
          <a:ext cx="1219200" cy="1219200"/>
        </p:xfrm>
        <a:graphic>
          <a:graphicData uri="http://schemas.openxmlformats.org/presentationml/2006/ole">
            <mc:AlternateContent xmlns:mc="http://schemas.openxmlformats.org/markup-compatibility/2006">
              <mc:Choice xmlns:v="urn:schemas-microsoft-com:vml" Requires="v">
                <p:oleObj spid="_x0000_s3132" name="Equation" r:id="rId1" imgW="711200" imgH="711200" progId="Equation.DSMT4">
                  <p:embed/>
                </p:oleObj>
              </mc:Choice>
              <mc:Fallback>
                <p:oleObj name="Equation" r:id="rId1" imgW="711200" imgH="711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598" y="222967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5"/>
          <p:cNvSpPr>
            <a:spLocks noChangeArrowheads="1"/>
          </p:cNvSpPr>
          <p:nvPr/>
        </p:nvSpPr>
        <p:spPr bwMode="auto">
          <a:xfrm>
            <a:off x="835625" y="1208837"/>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数组间的四则运算，必须具有相同的维数，对应元素进行运算   </a:t>
            </a:r>
            <a:r>
              <a:rPr lang="en-US" altLang="zh-CN" sz="1800">
                <a:latin typeface="Verdana" panose="020B0604030504040204" pitchFamily="34" charset="0"/>
              </a:rPr>
              <a:t>+ - .* ./ .\ </a:t>
            </a:r>
            <a:endParaRPr lang="en-US" altLang="zh-CN" sz="1800">
              <a:latin typeface="Verdana" panose="020B0604030504040204" pitchFamily="34" charset="0"/>
            </a:endParaRPr>
          </a:p>
        </p:txBody>
      </p:sp>
      <p:sp>
        <p:nvSpPr>
          <p:cNvPr id="37896" name="Rectangle 6"/>
          <p:cNvSpPr>
            <a:spLocks noChangeArrowheads="1"/>
          </p:cNvSpPr>
          <p:nvPr/>
        </p:nvSpPr>
        <p:spPr bwMode="auto">
          <a:xfrm>
            <a:off x="1321401" y="2007469"/>
            <a:ext cx="26530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3 4;2, 6, 5;3,2,4] </a:t>
            </a:r>
            <a:endParaRPr lang="en-US" altLang="zh-CN" sz="1600" b="0" dirty="0">
              <a:latin typeface="Verdana" panose="020B0604030504040204" pitchFamily="34" charset="0"/>
              <a:ea typeface="黑体" panose="02010609060101010101" charset="-122"/>
            </a:endParaRPr>
          </a:p>
        </p:txBody>
      </p:sp>
      <p:sp>
        <p:nvSpPr>
          <p:cNvPr id="37897" name="Rectangle 7"/>
          <p:cNvSpPr>
            <a:spLocks noChangeArrowheads="1"/>
          </p:cNvSpPr>
          <p:nvPr/>
        </p:nvSpPr>
        <p:spPr bwMode="auto">
          <a:xfrm>
            <a:off x="1321401" y="2331319"/>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b=[2 3 1;4 1 2;4 5 3]</a:t>
            </a:r>
            <a:endParaRPr lang="en-US" altLang="zh-CN" sz="1600" b="0">
              <a:latin typeface="Verdana" panose="020B0604030504040204" pitchFamily="34" charset="0"/>
              <a:ea typeface="黑体" panose="02010609060101010101" charset="-122"/>
            </a:endParaRPr>
          </a:p>
        </p:txBody>
      </p:sp>
      <p:sp>
        <p:nvSpPr>
          <p:cNvPr id="37898" name="Rectangle 8"/>
          <p:cNvSpPr>
            <a:spLocks noChangeArrowheads="1"/>
          </p:cNvSpPr>
          <p:nvPr/>
        </p:nvSpPr>
        <p:spPr bwMode="auto">
          <a:xfrm>
            <a:off x="1321401" y="3213692"/>
            <a:ext cx="302537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3      6     5</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6      7     7</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7      7     7</a:t>
            </a:r>
            <a:endParaRPr lang="en-US" altLang="zh-CN" sz="1600" b="0">
              <a:latin typeface="Verdana" panose="020B0604030504040204" pitchFamily="34" charset="0"/>
              <a:ea typeface="黑体" panose="02010609060101010101" charset="-122"/>
            </a:endParaRPr>
          </a:p>
        </p:txBody>
      </p:sp>
      <p:graphicFrame>
        <p:nvGraphicFramePr>
          <p:cNvPr id="37899" name="Object 10"/>
          <p:cNvGraphicFramePr>
            <a:graphicFrameLocks noChangeAspect="1"/>
          </p:cNvGraphicFramePr>
          <p:nvPr/>
        </p:nvGraphicFramePr>
        <p:xfrm>
          <a:off x="5949598" y="2229679"/>
          <a:ext cx="1197769" cy="1219200"/>
        </p:xfrm>
        <a:graphic>
          <a:graphicData uri="http://schemas.openxmlformats.org/presentationml/2006/ole">
            <mc:AlternateContent xmlns:mc="http://schemas.openxmlformats.org/markup-compatibility/2006">
              <mc:Choice xmlns:v="urn:schemas-microsoft-com:vml" Requires="v">
                <p:oleObj spid="_x0000_s3133" name="Equation" r:id="rId3" imgW="698500" imgH="711200" progId="Equation.DSMT4">
                  <p:embed/>
                </p:oleObj>
              </mc:Choice>
              <mc:Fallback>
                <p:oleObj name="Equation" r:id="rId3" imgW="698500" imgH="71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598" y="2229679"/>
                        <a:ext cx="119776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11"/>
          <p:cNvSpPr>
            <a:spLocks noChangeArrowheads="1"/>
          </p:cNvSpPr>
          <p:nvPr/>
        </p:nvSpPr>
        <p:spPr bwMode="auto">
          <a:xfrm>
            <a:off x="1321401" y="2601592"/>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t>
            </a:r>
            <a:r>
              <a:rPr lang="en-US" altLang="zh-CN" sz="1600" b="0" dirty="0" err="1">
                <a:latin typeface="Verdana" panose="020B0604030504040204" pitchFamily="34" charset="0"/>
                <a:ea typeface="黑体" panose="02010609060101010101" charset="-122"/>
              </a:rPr>
              <a:t>a+b</a:t>
            </a:r>
            <a:endParaRPr lang="en-US" altLang="zh-CN" sz="1600" b="0" dirty="0" err="1">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16"/>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8917" name="Text Box 4"/>
          <p:cNvSpPr txBox="1">
            <a:spLocks noChangeArrowheads="1"/>
          </p:cNvSpPr>
          <p:nvPr/>
        </p:nvSpPr>
        <p:spPr bwMode="auto">
          <a:xfrm>
            <a:off x="1056005" y="563880"/>
            <a:ext cx="5139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数组运算	四则运算</a:t>
            </a:r>
            <a:endParaRPr lang="zh-CN" altLang="en-US" sz="2000"/>
          </a:p>
        </p:txBody>
      </p:sp>
      <p:graphicFrame>
        <p:nvGraphicFramePr>
          <p:cNvPr id="38918" name="Object 12"/>
          <p:cNvGraphicFramePr>
            <a:graphicFrameLocks noChangeAspect="1"/>
          </p:cNvGraphicFramePr>
          <p:nvPr/>
        </p:nvGraphicFramePr>
        <p:xfrm>
          <a:off x="5213632" y="1544113"/>
          <a:ext cx="1219200" cy="1219200"/>
        </p:xfrm>
        <a:graphic>
          <a:graphicData uri="http://schemas.openxmlformats.org/presentationml/2006/ole">
            <mc:AlternateContent xmlns:mc="http://schemas.openxmlformats.org/markup-compatibility/2006">
              <mc:Choice xmlns:v="urn:schemas-microsoft-com:vml" Requires="v">
                <p:oleObj spid="_x0000_s4156" name="Equation" r:id="rId1" imgW="711200" imgH="711200" progId="Equation.DSMT4">
                  <p:embed/>
                </p:oleObj>
              </mc:Choice>
              <mc:Fallback>
                <p:oleObj name="Equation" r:id="rId1" imgW="711200" imgH="7112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632" y="154411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13"/>
          <p:cNvSpPr>
            <a:spLocks noChangeArrowheads="1"/>
          </p:cNvSpPr>
          <p:nvPr/>
        </p:nvSpPr>
        <p:spPr bwMode="auto">
          <a:xfrm>
            <a:off x="1555080" y="1511688"/>
            <a:ext cx="2651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3 4;2, 6, 5;3 2,4] </a:t>
            </a:r>
            <a:endParaRPr lang="en-US" altLang="zh-CN" sz="1600" b="0" dirty="0">
              <a:latin typeface="Verdana" panose="020B0604030504040204" pitchFamily="34" charset="0"/>
              <a:ea typeface="黑体" panose="02010609060101010101" charset="-122"/>
            </a:endParaRPr>
          </a:p>
        </p:txBody>
      </p:sp>
      <p:sp>
        <p:nvSpPr>
          <p:cNvPr id="38920" name="Rectangle 14"/>
          <p:cNvSpPr>
            <a:spLocks noChangeArrowheads="1"/>
          </p:cNvSpPr>
          <p:nvPr/>
        </p:nvSpPr>
        <p:spPr bwMode="auto">
          <a:xfrm>
            <a:off x="1555080" y="1835538"/>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b=[2 3 1;4 1 2;4 5 3]</a:t>
            </a:r>
            <a:endParaRPr lang="en-US" altLang="zh-CN" sz="1600" b="0" dirty="0">
              <a:latin typeface="Verdana" panose="020B0604030504040204" pitchFamily="34" charset="0"/>
              <a:ea typeface="黑体" panose="02010609060101010101" charset="-122"/>
            </a:endParaRPr>
          </a:p>
        </p:txBody>
      </p:sp>
      <p:sp>
        <p:nvSpPr>
          <p:cNvPr id="38921" name="Rectangle 15"/>
          <p:cNvSpPr>
            <a:spLocks noChangeArrowheads="1"/>
          </p:cNvSpPr>
          <p:nvPr/>
        </p:nvSpPr>
        <p:spPr bwMode="auto">
          <a:xfrm>
            <a:off x="1056005" y="3433128"/>
            <a:ext cx="244348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2      9       4</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8      6     10</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12     10     12</a:t>
            </a:r>
            <a:endParaRPr lang="en-US" altLang="zh-CN" sz="1600" b="0">
              <a:latin typeface="Verdana" panose="020B0604030504040204" pitchFamily="34" charset="0"/>
              <a:ea typeface="黑体" panose="02010609060101010101" charset="-122"/>
            </a:endParaRPr>
          </a:p>
        </p:txBody>
      </p:sp>
      <p:graphicFrame>
        <p:nvGraphicFramePr>
          <p:cNvPr id="38922" name="Object 17"/>
          <p:cNvGraphicFramePr>
            <a:graphicFrameLocks noChangeAspect="1"/>
          </p:cNvGraphicFramePr>
          <p:nvPr/>
        </p:nvGraphicFramePr>
        <p:xfrm>
          <a:off x="7010683" y="1511728"/>
          <a:ext cx="1197769" cy="1219200"/>
        </p:xfrm>
        <a:graphic>
          <a:graphicData uri="http://schemas.openxmlformats.org/presentationml/2006/ole">
            <mc:AlternateContent xmlns:mc="http://schemas.openxmlformats.org/markup-compatibility/2006">
              <mc:Choice xmlns:v="urn:schemas-microsoft-com:vml" Requires="v">
                <p:oleObj spid="_x0000_s4157" name="Equation" r:id="rId3" imgW="698500" imgH="711200" progId="Equation.DSMT4">
                  <p:embed/>
                </p:oleObj>
              </mc:Choice>
              <mc:Fallback>
                <p:oleObj name="Equation" r:id="rId3" imgW="698500" imgH="7112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683" y="1511728"/>
                        <a:ext cx="119776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18"/>
          <p:cNvSpPr>
            <a:spLocks noChangeArrowheads="1"/>
          </p:cNvSpPr>
          <p:nvPr/>
        </p:nvSpPr>
        <p:spPr bwMode="auto">
          <a:xfrm>
            <a:off x="1555080" y="2155817"/>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c=a.*b</a:t>
            </a:r>
            <a:endParaRPr lang="en-US" altLang="zh-CN" sz="1600" b="0" dirty="0">
              <a:latin typeface="Verdana" panose="020B0604030504040204" pitchFamily="34" charset="0"/>
              <a:ea typeface="黑体" panose="02010609060101010101" charset="-122"/>
            </a:endParaRPr>
          </a:p>
        </p:txBody>
      </p:sp>
      <p:sp>
        <p:nvSpPr>
          <p:cNvPr id="38924" name="Rectangle 19"/>
          <p:cNvSpPr>
            <a:spLocks noChangeArrowheads="1"/>
          </p:cNvSpPr>
          <p:nvPr/>
        </p:nvSpPr>
        <p:spPr bwMode="auto">
          <a:xfrm>
            <a:off x="1555080" y="2426088"/>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d=a./b</a:t>
            </a:r>
            <a:endParaRPr lang="en-US" altLang="zh-CN" sz="1600" b="0">
              <a:latin typeface="Verdana" panose="020B0604030504040204" pitchFamily="34" charset="0"/>
              <a:ea typeface="黑体" panose="02010609060101010101" charset="-122"/>
            </a:endParaRPr>
          </a:p>
        </p:txBody>
      </p:sp>
      <p:sp>
        <p:nvSpPr>
          <p:cNvPr id="38925" name="Rectangle 20"/>
          <p:cNvSpPr>
            <a:spLocks noChangeArrowheads="1"/>
          </p:cNvSpPr>
          <p:nvPr/>
        </p:nvSpPr>
        <p:spPr bwMode="auto">
          <a:xfrm>
            <a:off x="3877945" y="3377883"/>
            <a:ext cx="399796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d=</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0.5000      1.0000       4.0000</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0.5000      6.0000       2.5000</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0.7500      0.4000       1.3333</a:t>
            </a:r>
            <a:endParaRPr lang="en-US" altLang="zh-CN" sz="1600" b="0">
              <a:latin typeface="Verdana" panose="020B0604030504040204" pitchFamily="34" charset="0"/>
              <a:ea typeface="黑体" panose="02010609060101010101" charset="-122"/>
            </a:endParaRPr>
          </a:p>
        </p:txBody>
      </p:sp>
      <p:sp>
        <p:nvSpPr>
          <p:cNvPr id="197653" name="AutoShape 21"/>
          <p:cNvSpPr/>
          <p:nvPr/>
        </p:nvSpPr>
        <p:spPr bwMode="auto">
          <a:xfrm>
            <a:off x="2788920" y="2799715"/>
            <a:ext cx="1720215" cy="457200"/>
          </a:xfrm>
          <a:prstGeom prst="accentBorderCallout1">
            <a:avLst>
              <a:gd name="adj1" fmla="val 18750"/>
              <a:gd name="adj2" fmla="val -5292"/>
              <a:gd name="adj3" fmla="val -3384"/>
              <a:gd name="adj4" fmla="val -42889"/>
            </a:avLst>
          </a:prstGeom>
          <a:noFill/>
          <a:ln w="1270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fontAlgn="ctr" hangingPunct="1"/>
            <a:r>
              <a:rPr lang="en-US" altLang="zh-CN" sz="1600" b="0">
                <a:solidFill>
                  <a:srgbClr val="FF0066"/>
                </a:solidFill>
                <a:latin typeface="Verdana" panose="020B0604030504040204" pitchFamily="34" charset="0"/>
                <a:ea typeface="黑体" panose="02010609060101010101" charset="-122"/>
              </a:rPr>
              <a:t>a./b=b.\a</a:t>
            </a:r>
            <a:endParaRPr lang="en-US" altLang="zh-CN" sz="1600" b="0">
              <a:solidFill>
                <a:srgbClr val="FF0066"/>
              </a:solidFill>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7653"/>
                                        </p:tgtEl>
                                        <p:attrNameLst>
                                          <p:attrName>style.visibility</p:attrName>
                                        </p:attrNameLst>
                                      </p:cBhvr>
                                      <p:to>
                                        <p:strVal val="visible"/>
                                      </p:to>
                                    </p:set>
                                    <p:animEffect transition="in" filter="box(in)">
                                      <p:cBhvr>
                                        <p:cTn id="7" dur="500"/>
                                        <p:tgtEl>
                                          <p:spTgt spid="19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9"/>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9941" name="Text Box 3"/>
          <p:cNvSpPr txBox="1">
            <a:spLocks noChangeArrowheads="1"/>
          </p:cNvSpPr>
          <p:nvPr/>
        </p:nvSpPr>
        <p:spPr bwMode="auto">
          <a:xfrm>
            <a:off x="1032510" y="728345"/>
            <a:ext cx="46672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数组运算	幂运算</a:t>
            </a:r>
            <a:endParaRPr lang="zh-CN" altLang="en-US" sz="2000" dirty="0"/>
          </a:p>
        </p:txBody>
      </p:sp>
      <p:graphicFrame>
        <p:nvGraphicFramePr>
          <p:cNvPr id="39942" name="Object 4"/>
          <p:cNvGraphicFramePr>
            <a:graphicFrameLocks noChangeAspect="1"/>
          </p:cNvGraphicFramePr>
          <p:nvPr/>
        </p:nvGraphicFramePr>
        <p:xfrm>
          <a:off x="5767676" y="2004890"/>
          <a:ext cx="1219200" cy="1219200"/>
        </p:xfrm>
        <a:graphic>
          <a:graphicData uri="http://schemas.openxmlformats.org/presentationml/2006/ole">
            <mc:AlternateContent xmlns:mc="http://schemas.openxmlformats.org/markup-compatibility/2006">
              <mc:Choice xmlns:v="urn:schemas-microsoft-com:vml" Requires="v">
                <p:oleObj spid="_x0000_s5152" name="Equation" r:id="rId1" imgW="711200" imgH="711200" progId="Equation.DSMT4">
                  <p:embed/>
                </p:oleObj>
              </mc:Choice>
              <mc:Fallback>
                <p:oleObj name="Equation" r:id="rId1" imgW="711200" imgH="711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7676" y="200489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5"/>
          <p:cNvSpPr>
            <a:spLocks noChangeArrowheads="1"/>
          </p:cNvSpPr>
          <p:nvPr/>
        </p:nvSpPr>
        <p:spPr bwMode="auto">
          <a:xfrm>
            <a:off x="1045657" y="1572693"/>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Verdana" panose="020B0604030504040204" pitchFamily="34" charset="0"/>
              </a:rPr>
              <a:t>数组的幂运算  </a:t>
            </a:r>
            <a:r>
              <a:rPr lang="en-US" altLang="zh-CN" sz="2000" dirty="0">
                <a:latin typeface="Verdana" panose="020B0604030504040204" pitchFamily="34" charset="0"/>
              </a:rPr>
              <a:t>.^  </a:t>
            </a:r>
            <a:endParaRPr lang="en-US" altLang="zh-CN" sz="2000" dirty="0">
              <a:latin typeface="Verdana" panose="020B0604030504040204" pitchFamily="34" charset="0"/>
            </a:endParaRPr>
          </a:p>
        </p:txBody>
      </p:sp>
      <p:sp>
        <p:nvSpPr>
          <p:cNvPr id="39944" name="Rectangle 6"/>
          <p:cNvSpPr>
            <a:spLocks noChangeArrowheads="1"/>
          </p:cNvSpPr>
          <p:nvPr/>
        </p:nvSpPr>
        <p:spPr bwMode="auto">
          <a:xfrm>
            <a:off x="1531432" y="2135740"/>
            <a:ext cx="2651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3 4;2, 6, 5;3 2,4] </a:t>
            </a:r>
            <a:endParaRPr lang="en-US" altLang="zh-CN" sz="1600" b="0" dirty="0">
              <a:latin typeface="Verdana" panose="020B0604030504040204" pitchFamily="34" charset="0"/>
              <a:ea typeface="黑体" panose="02010609060101010101" charset="-122"/>
            </a:endParaRPr>
          </a:p>
        </p:txBody>
      </p:sp>
      <p:sp>
        <p:nvSpPr>
          <p:cNvPr id="39945" name="Rectangle 7"/>
          <p:cNvSpPr>
            <a:spLocks noChangeArrowheads="1"/>
          </p:cNvSpPr>
          <p:nvPr/>
        </p:nvSpPr>
        <p:spPr bwMode="auto">
          <a:xfrm>
            <a:off x="1531432" y="2459590"/>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c=a.^2</a:t>
            </a:r>
            <a:endParaRPr lang="en-US" altLang="zh-CN" sz="1600" b="0" dirty="0">
              <a:latin typeface="Verdana" panose="020B0604030504040204" pitchFamily="34" charset="0"/>
              <a:ea typeface="黑体" panose="02010609060101010101" charset="-122"/>
            </a:endParaRPr>
          </a:p>
        </p:txBody>
      </p:sp>
      <p:sp>
        <p:nvSpPr>
          <p:cNvPr id="39946" name="Rectangle 8"/>
          <p:cNvSpPr>
            <a:spLocks noChangeArrowheads="1"/>
          </p:cNvSpPr>
          <p:nvPr/>
        </p:nvSpPr>
        <p:spPr bwMode="auto">
          <a:xfrm>
            <a:off x="1531433" y="3341963"/>
            <a:ext cx="302537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1      9       16</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4      36     25</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9      4       16</a:t>
            </a:r>
            <a:endParaRPr lang="en-US" altLang="zh-CN" sz="1600" b="0">
              <a:latin typeface="Verdana" panose="020B0604030504040204" pitchFamily="34" charset="0"/>
              <a:ea typeface="黑体" panose="02010609060101010101" charset="-122"/>
            </a:endParaRPr>
          </a:p>
        </p:txBody>
      </p:sp>
      <p:sp>
        <p:nvSpPr>
          <p:cNvPr id="39947" name="Rectangle 10"/>
          <p:cNvSpPr>
            <a:spLocks noChangeArrowheads="1"/>
          </p:cNvSpPr>
          <p:nvPr/>
        </p:nvSpPr>
        <p:spPr bwMode="auto">
          <a:xfrm>
            <a:off x="3854341" y="3341963"/>
            <a:ext cx="31325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d=</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19      29       35</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29      52       58</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19      29       38</a:t>
            </a:r>
            <a:endParaRPr lang="en-US" altLang="zh-CN" sz="1600" b="0">
              <a:latin typeface="Verdana" panose="020B0604030504040204" pitchFamily="34" charset="0"/>
              <a:ea typeface="黑体" panose="02010609060101010101" charset="-122"/>
            </a:endParaRPr>
          </a:p>
        </p:txBody>
      </p:sp>
      <p:sp>
        <p:nvSpPr>
          <p:cNvPr id="39948" name="Rectangle 11"/>
          <p:cNvSpPr>
            <a:spLocks noChangeArrowheads="1"/>
          </p:cNvSpPr>
          <p:nvPr/>
        </p:nvSpPr>
        <p:spPr bwMode="auto">
          <a:xfrm>
            <a:off x="1531432" y="2729862"/>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d=a^2</a:t>
            </a:r>
            <a:endParaRPr lang="en-US" altLang="zh-CN" sz="1600" b="0" dirty="0">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8"/>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40965" name="Text Box 3"/>
          <p:cNvSpPr txBox="1">
            <a:spLocks noChangeArrowheads="1"/>
          </p:cNvSpPr>
          <p:nvPr/>
        </p:nvSpPr>
        <p:spPr bwMode="auto">
          <a:xfrm>
            <a:off x="1020445" y="1092835"/>
            <a:ext cx="45891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数组运算	幂运算</a:t>
            </a:r>
            <a:endParaRPr lang="zh-CN" altLang="en-US" sz="2000" dirty="0"/>
          </a:p>
        </p:txBody>
      </p:sp>
      <p:graphicFrame>
        <p:nvGraphicFramePr>
          <p:cNvPr id="40966" name="Object 4"/>
          <p:cNvGraphicFramePr>
            <a:graphicFrameLocks noChangeAspect="1"/>
          </p:cNvGraphicFramePr>
          <p:nvPr/>
        </p:nvGraphicFramePr>
        <p:xfrm>
          <a:off x="4531095" y="2022582"/>
          <a:ext cx="1219200" cy="1219200"/>
        </p:xfrm>
        <a:graphic>
          <a:graphicData uri="http://schemas.openxmlformats.org/presentationml/2006/ole">
            <mc:AlternateContent xmlns:mc="http://schemas.openxmlformats.org/markup-compatibility/2006">
              <mc:Choice xmlns:v="urn:schemas-microsoft-com:vml" Requires="v">
                <p:oleObj spid="_x0000_s6204" name="Equation" r:id="rId1" imgW="711200" imgH="711200" progId="Equation.DSMT4">
                  <p:embed/>
                </p:oleObj>
              </mc:Choice>
              <mc:Fallback>
                <p:oleObj name="Equation" r:id="rId1" imgW="711200" imgH="711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095" y="2022582"/>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5"/>
          <p:cNvSpPr>
            <a:spLocks noChangeArrowheads="1"/>
          </p:cNvSpPr>
          <p:nvPr/>
        </p:nvSpPr>
        <p:spPr bwMode="auto">
          <a:xfrm>
            <a:off x="1519608" y="1685437"/>
            <a:ext cx="26511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3 4;2, 6, 5;3 2,4] </a:t>
            </a:r>
            <a:endParaRPr lang="en-US" altLang="zh-CN" sz="1600" b="0" dirty="0">
              <a:latin typeface="Verdana" panose="020B0604030504040204" pitchFamily="34" charset="0"/>
              <a:ea typeface="黑体" panose="02010609060101010101" charset="-122"/>
            </a:endParaRPr>
          </a:p>
        </p:txBody>
      </p:sp>
      <p:sp>
        <p:nvSpPr>
          <p:cNvPr id="40968" name="Rectangle 6"/>
          <p:cNvSpPr>
            <a:spLocks noChangeArrowheads="1"/>
          </p:cNvSpPr>
          <p:nvPr/>
        </p:nvSpPr>
        <p:spPr bwMode="auto">
          <a:xfrm>
            <a:off x="1519608" y="2009287"/>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b=[2 3 1;4 1 2;4 5 3]</a:t>
            </a:r>
            <a:endParaRPr lang="en-US" altLang="zh-CN" sz="1600" b="0">
              <a:latin typeface="Verdana" panose="020B0604030504040204" pitchFamily="34" charset="0"/>
              <a:ea typeface="黑体" panose="02010609060101010101" charset="-122"/>
            </a:endParaRPr>
          </a:p>
        </p:txBody>
      </p:sp>
      <p:sp>
        <p:nvSpPr>
          <p:cNvPr id="40969" name="Rectangle 7"/>
          <p:cNvSpPr>
            <a:spLocks noChangeArrowheads="1"/>
          </p:cNvSpPr>
          <p:nvPr/>
        </p:nvSpPr>
        <p:spPr bwMode="auto">
          <a:xfrm>
            <a:off x="1519608" y="3234560"/>
            <a:ext cx="302537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1        27     4</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16      6       25</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81      32     64</a:t>
            </a:r>
            <a:endParaRPr lang="en-US" altLang="zh-CN" sz="1600" b="0">
              <a:latin typeface="Verdana" panose="020B0604030504040204" pitchFamily="34" charset="0"/>
              <a:ea typeface="黑体" panose="02010609060101010101" charset="-122"/>
            </a:endParaRPr>
          </a:p>
        </p:txBody>
      </p:sp>
      <p:graphicFrame>
        <p:nvGraphicFramePr>
          <p:cNvPr id="40970" name="Object 9"/>
          <p:cNvGraphicFramePr>
            <a:graphicFrameLocks noChangeAspect="1"/>
          </p:cNvGraphicFramePr>
          <p:nvPr/>
        </p:nvGraphicFramePr>
        <p:xfrm>
          <a:off x="6055096" y="2022582"/>
          <a:ext cx="1197769" cy="1219200"/>
        </p:xfrm>
        <a:graphic>
          <a:graphicData uri="http://schemas.openxmlformats.org/presentationml/2006/ole">
            <mc:AlternateContent xmlns:mc="http://schemas.openxmlformats.org/markup-compatibility/2006">
              <mc:Choice xmlns:v="urn:schemas-microsoft-com:vml" Requires="v">
                <p:oleObj spid="_x0000_s6205" name="Equation" r:id="rId3" imgW="698500" imgH="711200" progId="Equation.DSMT4">
                  <p:embed/>
                </p:oleObj>
              </mc:Choice>
              <mc:Fallback>
                <p:oleObj name="Equation" r:id="rId3" imgW="698500" imgH="711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096" y="2022582"/>
                        <a:ext cx="119776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10"/>
          <p:cNvSpPr>
            <a:spLocks noChangeArrowheads="1"/>
          </p:cNvSpPr>
          <p:nvPr/>
        </p:nvSpPr>
        <p:spPr bwMode="auto">
          <a:xfrm>
            <a:off x="1519608" y="2283846"/>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t>
            </a:r>
            <a:r>
              <a:rPr lang="en-US" altLang="zh-CN" sz="1600" b="0" dirty="0" err="1">
                <a:latin typeface="Verdana" panose="020B0604030504040204" pitchFamily="34" charset="0"/>
                <a:ea typeface="黑体" panose="02010609060101010101" charset="-122"/>
              </a:rPr>
              <a:t>a.^b</a:t>
            </a:r>
            <a:endParaRPr lang="en-US" altLang="zh-CN" sz="1600" b="0" dirty="0" err="1">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4483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软件</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介绍</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884555" y="1016635"/>
            <a:ext cx="7374255" cy="3830955"/>
          </a:xfrm>
          <a:prstGeom prst="rect">
            <a:avLst/>
          </a:prstGeom>
          <a:noFill/>
        </p:spPr>
        <p:txBody>
          <a:bodyPr wrap="square" rtlCol="0">
            <a:spAutoFit/>
          </a:bodyPr>
          <a:p>
            <a:pPr indent="457200" fontAlgn="auto">
              <a:lnSpc>
                <a:spcPct val="150000"/>
              </a:lnSpc>
            </a:pPr>
            <a:r>
              <a:rPr lang="zh-CN" altLang="en-US" sz="1800">
                <a:uFillTx/>
                <a:latin typeface="Times New Roman" panose="02020603050405020304" charset="0"/>
                <a:ea typeface="黑体" panose="02010609060101010101" charset="-122"/>
              </a:rPr>
              <a:t>MATLAB是美国MathWorks公司出品的商业数学软件，用于数据分析、无线通信、深度学习、图像处理与计算机视觉、信号处理、量化金融与风险管理、机器人，控制系统等领域。</a:t>
            </a:r>
            <a:endParaRPr lang="zh-CN" altLang="en-US" sz="1800">
              <a:uFillTx/>
              <a:latin typeface="Times New Roman" panose="02020603050405020304" charset="0"/>
              <a:ea typeface="黑体" panose="02010609060101010101" charset="-122"/>
            </a:endParaRPr>
          </a:p>
          <a:p>
            <a:pPr indent="457200" fontAlgn="auto">
              <a:lnSpc>
                <a:spcPct val="150000"/>
              </a:lnSpc>
            </a:pPr>
            <a:r>
              <a:rPr lang="en-US" altLang="zh-CN" sz="1800">
                <a:uFillTx/>
                <a:latin typeface="Times New Roman" panose="02020603050405020304" charset="0"/>
                <a:ea typeface="黑体" panose="02010609060101010101" charset="-122"/>
              </a:rPr>
              <a:t>M</a:t>
            </a:r>
            <a:r>
              <a:rPr lang="zh-CN" altLang="en-US" sz="1800">
                <a:uFillTx/>
                <a:latin typeface="Times New Roman" panose="02020603050405020304" charset="0"/>
                <a:ea typeface="黑体" panose="02010609060101010101" charset="-122"/>
              </a:rPr>
              <a:t>ATLAB是matrix&amp;laboratory两个词的组合，意为矩阵工厂（矩阵实验室）。它将数值分析、矩阵计算、科学数据可视化以及非线性动态系统的建模和仿真等诸多强大功能集成在一个易于使用的视窗环境中，为科学研究、工程设计以及必须进行有效数值计算的众多科学领域提供了一种全面的解决方案，并在很大程度上摆脱了传统非交互式程序设计语言（如C、Fortran）的编辑模式。</a:t>
            </a:r>
            <a:endParaRPr lang="zh-CN" altLang="en-US" sz="1800">
              <a:uFillTx/>
              <a:latin typeface="Times New Roman" panose="02020603050405020304" charset="0"/>
              <a:ea typeface="黑体" panose="02010609060101010101" charset="-122"/>
            </a:endParaRPr>
          </a:p>
        </p:txBody>
      </p:sp>
      <p:pic>
        <p:nvPicPr>
          <p:cNvPr id="4" name="图片 3" descr="8b13632762d0f703918f605e5cb3463d269759ee6f55"/>
          <p:cNvPicPr>
            <a:picLocks noChangeAspect="1"/>
          </p:cNvPicPr>
          <p:nvPr/>
        </p:nvPicPr>
        <p:blipFill>
          <a:blip r:embed="rId2"/>
          <a:srcRect t="17548" b="20377"/>
          <a:stretch>
            <a:fillRect/>
          </a:stretch>
        </p:blipFill>
        <p:spPr>
          <a:xfrm>
            <a:off x="6104890" y="207010"/>
            <a:ext cx="2153920" cy="75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3"/>
          <p:cNvSpPr txBox="1">
            <a:spLocks noChangeArrowheads="1"/>
          </p:cNvSpPr>
          <p:nvPr/>
        </p:nvSpPr>
        <p:spPr bwMode="auto">
          <a:xfrm>
            <a:off x="1044575" y="1033780"/>
            <a:ext cx="4876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向量运算	点积</a:t>
            </a:r>
            <a:endParaRPr lang="zh-CN" altLang="en-US" sz="2000"/>
          </a:p>
        </p:txBody>
      </p:sp>
      <p:sp>
        <p:nvSpPr>
          <p:cNvPr id="41989" name="Rectangle 4"/>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41990" name="Rectangle 6"/>
          <p:cNvSpPr>
            <a:spLocks noChangeArrowheads="1"/>
          </p:cNvSpPr>
          <p:nvPr/>
        </p:nvSpPr>
        <p:spPr bwMode="auto">
          <a:xfrm>
            <a:off x="1057481" y="1549044"/>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dirty="0">
                <a:latin typeface="Verdana" panose="020B0604030504040204" pitchFamily="34" charset="0"/>
              </a:rPr>
              <a:t>c=dot(</a:t>
            </a:r>
            <a:r>
              <a:rPr lang="en-US" altLang="zh-CN" sz="1600" dirty="0" err="1">
                <a:latin typeface="Verdana" panose="020B0604030504040204" pitchFamily="34" charset="0"/>
              </a:rPr>
              <a:t>a,b</a:t>
            </a:r>
            <a:r>
              <a:rPr lang="en-US" altLang="zh-CN" sz="1600" dirty="0">
                <a:latin typeface="Verdana" panose="020B0604030504040204" pitchFamily="34" charset="0"/>
              </a:rPr>
              <a:t>)		c=</a:t>
            </a:r>
            <a:r>
              <a:rPr lang="en-US" altLang="zh-CN" sz="1600" dirty="0" err="1">
                <a:latin typeface="Verdana" panose="020B0604030504040204" pitchFamily="34" charset="0"/>
              </a:rPr>
              <a:t>a</a:t>
            </a:r>
            <a:r>
              <a:rPr lang="en-US" altLang="zh-CN" sz="1600" dirty="0" err="1"/>
              <a:t>·</a:t>
            </a:r>
            <a:r>
              <a:rPr lang="en-US" altLang="zh-CN" sz="1600" dirty="0" err="1">
                <a:latin typeface="Verdana" panose="020B0604030504040204" pitchFamily="34" charset="0"/>
              </a:rPr>
              <a:t>b</a:t>
            </a:r>
            <a:r>
              <a:rPr lang="zh-CN" altLang="en-US" sz="1600" dirty="0">
                <a:latin typeface="Verdana" panose="020B0604030504040204" pitchFamily="34" charset="0"/>
              </a:rPr>
              <a:t>，相当于</a:t>
            </a:r>
            <a:r>
              <a:rPr lang="en-US" altLang="zh-CN" sz="1600" dirty="0">
                <a:latin typeface="Verdana" panose="020B0604030504040204" pitchFamily="34" charset="0"/>
              </a:rPr>
              <a:t>a*b’(a</a:t>
            </a:r>
            <a:r>
              <a:rPr lang="zh-CN" altLang="en-US" sz="1600" dirty="0">
                <a:latin typeface="Verdana" panose="020B0604030504040204" pitchFamily="34" charset="0"/>
              </a:rPr>
              <a:t>与</a:t>
            </a:r>
            <a:r>
              <a:rPr lang="en-US" altLang="zh-CN" sz="1600" dirty="0">
                <a:latin typeface="Verdana" panose="020B0604030504040204" pitchFamily="34" charset="0"/>
              </a:rPr>
              <a:t>b</a:t>
            </a:r>
            <a:r>
              <a:rPr lang="zh-CN" altLang="en-US" sz="1600" dirty="0">
                <a:latin typeface="Verdana" panose="020B0604030504040204" pitchFamily="34" charset="0"/>
              </a:rPr>
              <a:t>都是行向量</a:t>
            </a:r>
            <a:r>
              <a:rPr lang="en-US" altLang="zh-CN" sz="1600" dirty="0">
                <a:latin typeface="Verdana" panose="020B0604030504040204" pitchFamily="34" charset="0"/>
              </a:rPr>
              <a:t>) </a:t>
            </a:r>
            <a:endParaRPr lang="en-US" altLang="zh-CN" sz="1600" dirty="0">
              <a:latin typeface="Verdana" panose="020B0604030504040204" pitchFamily="34" charset="0"/>
            </a:endParaRPr>
          </a:p>
        </p:txBody>
      </p:sp>
      <p:sp>
        <p:nvSpPr>
          <p:cNvPr id="41991" name="Rectangle 7"/>
          <p:cNvSpPr>
            <a:spLocks noChangeArrowheads="1"/>
          </p:cNvSpPr>
          <p:nvPr/>
        </p:nvSpPr>
        <p:spPr bwMode="auto">
          <a:xfrm>
            <a:off x="1543257" y="2112091"/>
            <a:ext cx="16586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a=[2 4 5 3 1] </a:t>
            </a:r>
            <a:endParaRPr lang="en-US" altLang="zh-CN" sz="1600" b="0" dirty="0">
              <a:latin typeface="Verdana" panose="020B0604030504040204" pitchFamily="34" charset="0"/>
              <a:ea typeface="黑体" panose="02010609060101010101" charset="-122"/>
            </a:endParaRPr>
          </a:p>
        </p:txBody>
      </p:sp>
      <p:sp>
        <p:nvSpPr>
          <p:cNvPr id="41992" name="Rectangle 8"/>
          <p:cNvSpPr>
            <a:spLocks noChangeArrowheads="1"/>
          </p:cNvSpPr>
          <p:nvPr/>
        </p:nvSpPr>
        <p:spPr bwMode="auto">
          <a:xfrm>
            <a:off x="1543257" y="243594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rPr>
              <a:t>b=[3 8 10 12 13]</a:t>
            </a:r>
            <a:endParaRPr lang="en-US" altLang="zh-CN" sz="1600" b="0" dirty="0">
              <a:latin typeface="Verdana" panose="020B0604030504040204" pitchFamily="34" charset="0"/>
            </a:endParaRPr>
          </a:p>
        </p:txBody>
      </p:sp>
      <p:sp>
        <p:nvSpPr>
          <p:cNvPr id="41993" name="Rectangle 9"/>
          <p:cNvSpPr>
            <a:spLocks noChangeArrowheads="1"/>
          </p:cNvSpPr>
          <p:nvPr/>
        </p:nvSpPr>
        <p:spPr bwMode="auto">
          <a:xfrm>
            <a:off x="1543257" y="3564693"/>
            <a:ext cx="3025378"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137</a:t>
            </a:r>
            <a:endParaRPr lang="en-US" altLang="zh-CN" sz="1600" b="0">
              <a:latin typeface="Verdana" panose="020B0604030504040204" pitchFamily="34" charset="0"/>
              <a:ea typeface="黑体" panose="02010609060101010101" charset="-122"/>
            </a:endParaRPr>
          </a:p>
        </p:txBody>
      </p:sp>
      <p:sp>
        <p:nvSpPr>
          <p:cNvPr id="41994" name="Rectangle 11"/>
          <p:cNvSpPr>
            <a:spLocks noChangeArrowheads="1"/>
          </p:cNvSpPr>
          <p:nvPr/>
        </p:nvSpPr>
        <p:spPr bwMode="auto">
          <a:xfrm>
            <a:off x="1543257" y="2706213"/>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c=dot(</a:t>
            </a:r>
            <a:r>
              <a:rPr lang="en-US" altLang="zh-CN" sz="1600" b="0" dirty="0" err="1">
                <a:latin typeface="Verdana" panose="020B0604030504040204" pitchFamily="34" charset="0"/>
                <a:ea typeface="黑体" panose="02010609060101010101" charset="-122"/>
              </a:rPr>
              <a:t>a,b</a:t>
            </a:r>
            <a:r>
              <a:rPr lang="en-US" altLang="zh-CN" sz="1600" b="0" dirty="0">
                <a:latin typeface="Verdana" panose="020B0604030504040204" pitchFamily="34" charset="0"/>
                <a:ea typeface="黑体" panose="02010609060101010101" charset="-122"/>
              </a:rPr>
              <a:t>)</a:t>
            </a:r>
            <a:endParaRPr lang="en-US" altLang="zh-CN" sz="1600" b="0" dirty="0">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3"/>
          <p:cNvSpPr txBox="1">
            <a:spLocks noChangeArrowheads="1"/>
          </p:cNvSpPr>
          <p:nvPr/>
        </p:nvSpPr>
        <p:spPr bwMode="auto">
          <a:xfrm>
            <a:off x="1032510" y="842010"/>
            <a:ext cx="48602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向量运算	叉积</a:t>
            </a:r>
            <a:endParaRPr lang="zh-CN" altLang="en-US" sz="2000"/>
          </a:p>
        </p:txBody>
      </p:sp>
      <p:sp>
        <p:nvSpPr>
          <p:cNvPr id="43013" name="Rectangle 4"/>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050"/>
          </a:p>
        </p:txBody>
      </p:sp>
      <p:sp>
        <p:nvSpPr>
          <p:cNvPr id="43014" name="Rectangle 5"/>
          <p:cNvSpPr>
            <a:spLocks noChangeArrowheads="1"/>
          </p:cNvSpPr>
          <p:nvPr/>
        </p:nvSpPr>
        <p:spPr bwMode="auto">
          <a:xfrm>
            <a:off x="1045657" y="1549044"/>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dirty="0">
                <a:latin typeface="Verdana" panose="020B0604030504040204" pitchFamily="34" charset="0"/>
              </a:rPr>
              <a:t>c=cross(</a:t>
            </a:r>
            <a:r>
              <a:rPr lang="en-US" altLang="zh-CN" sz="1600" dirty="0" err="1">
                <a:latin typeface="Verdana" panose="020B0604030504040204" pitchFamily="34" charset="0"/>
              </a:rPr>
              <a:t>a,b</a:t>
            </a:r>
            <a:r>
              <a:rPr lang="en-US" altLang="zh-CN" sz="1600" dirty="0">
                <a:latin typeface="Verdana" panose="020B0604030504040204" pitchFamily="34" charset="0"/>
              </a:rPr>
              <a:t>)		c=</a:t>
            </a:r>
            <a:r>
              <a:rPr lang="en-US" altLang="zh-CN" sz="1600" dirty="0" err="1">
                <a:latin typeface="Verdana" panose="020B0604030504040204" pitchFamily="34" charset="0"/>
              </a:rPr>
              <a:t>a×b</a:t>
            </a:r>
            <a:r>
              <a:rPr lang="zh-CN" altLang="en-US" sz="1600" dirty="0">
                <a:latin typeface="Verdana" panose="020B0604030504040204" pitchFamily="34" charset="0"/>
              </a:rPr>
              <a:t>，</a:t>
            </a:r>
            <a:r>
              <a:rPr lang="en-US" altLang="zh-CN" sz="1600" dirty="0">
                <a:latin typeface="Verdana" panose="020B0604030504040204" pitchFamily="34" charset="0"/>
              </a:rPr>
              <a:t>a</a:t>
            </a:r>
            <a:r>
              <a:rPr lang="zh-CN" altLang="en-US" sz="1600" dirty="0">
                <a:latin typeface="Verdana" panose="020B0604030504040204" pitchFamily="34" charset="0"/>
              </a:rPr>
              <a:t>与</a:t>
            </a:r>
            <a:r>
              <a:rPr lang="en-US" altLang="zh-CN" sz="1600" dirty="0">
                <a:latin typeface="Verdana" panose="020B0604030504040204" pitchFamily="34" charset="0"/>
              </a:rPr>
              <a:t>b</a:t>
            </a:r>
            <a:r>
              <a:rPr lang="zh-CN" altLang="en-US" sz="1600" dirty="0">
                <a:latin typeface="Verdana" panose="020B0604030504040204" pitchFamily="34" charset="0"/>
              </a:rPr>
              <a:t>必须是</a:t>
            </a:r>
            <a:r>
              <a:rPr lang="en-US" altLang="zh-CN" sz="1600" dirty="0">
                <a:latin typeface="Verdana" panose="020B0604030504040204" pitchFamily="34" charset="0"/>
              </a:rPr>
              <a:t>3</a:t>
            </a:r>
            <a:r>
              <a:rPr lang="zh-CN" altLang="en-US" sz="1600" dirty="0">
                <a:latin typeface="Verdana" panose="020B0604030504040204" pitchFamily="34" charset="0"/>
              </a:rPr>
              <a:t>维向量 </a:t>
            </a:r>
            <a:endParaRPr lang="zh-CN" altLang="en-US" sz="1600" dirty="0">
              <a:latin typeface="Verdana" panose="020B0604030504040204" pitchFamily="34" charset="0"/>
            </a:endParaRPr>
          </a:p>
        </p:txBody>
      </p:sp>
      <p:sp>
        <p:nvSpPr>
          <p:cNvPr id="43015" name="Rectangle 6"/>
          <p:cNvSpPr>
            <a:spLocks noChangeArrowheads="1"/>
          </p:cNvSpPr>
          <p:nvPr/>
        </p:nvSpPr>
        <p:spPr bwMode="auto">
          <a:xfrm>
            <a:off x="1531432" y="2112091"/>
            <a:ext cx="12573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a=[2 4 5] </a:t>
            </a:r>
            <a:endParaRPr lang="en-US" altLang="zh-CN" sz="1600" b="0" dirty="0">
              <a:latin typeface="Verdana" panose="020B0604030504040204" pitchFamily="34" charset="0"/>
              <a:ea typeface="黑体" panose="02010609060101010101" charset="-122"/>
            </a:endParaRPr>
          </a:p>
        </p:txBody>
      </p:sp>
      <p:sp>
        <p:nvSpPr>
          <p:cNvPr id="43016" name="Rectangle 7"/>
          <p:cNvSpPr>
            <a:spLocks noChangeArrowheads="1"/>
          </p:cNvSpPr>
          <p:nvPr/>
        </p:nvSpPr>
        <p:spPr bwMode="auto">
          <a:xfrm>
            <a:off x="1531432" y="243594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rPr>
              <a:t>b=[3 8 10]</a:t>
            </a:r>
            <a:endParaRPr lang="en-US" altLang="zh-CN" sz="1600" b="0" dirty="0">
              <a:latin typeface="Verdana" panose="020B0604030504040204" pitchFamily="34" charset="0"/>
            </a:endParaRPr>
          </a:p>
        </p:txBody>
      </p:sp>
      <p:sp>
        <p:nvSpPr>
          <p:cNvPr id="43017" name="Rectangle 8"/>
          <p:cNvSpPr>
            <a:spLocks noChangeArrowheads="1"/>
          </p:cNvSpPr>
          <p:nvPr/>
        </p:nvSpPr>
        <p:spPr bwMode="auto">
          <a:xfrm>
            <a:off x="1531433" y="3564693"/>
            <a:ext cx="3025378"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0	-5	4</a:t>
            </a:r>
            <a:endParaRPr lang="en-US" altLang="zh-CN" sz="1600" b="0">
              <a:latin typeface="Verdana" panose="020B0604030504040204" pitchFamily="34" charset="0"/>
              <a:ea typeface="黑体" panose="02010609060101010101" charset="-122"/>
            </a:endParaRPr>
          </a:p>
        </p:txBody>
      </p:sp>
      <p:sp>
        <p:nvSpPr>
          <p:cNvPr id="43018" name="Rectangle 9"/>
          <p:cNvSpPr>
            <a:spLocks noChangeArrowheads="1"/>
          </p:cNvSpPr>
          <p:nvPr/>
        </p:nvSpPr>
        <p:spPr bwMode="auto">
          <a:xfrm>
            <a:off x="1531432" y="2706213"/>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c=cross(a,b)</a:t>
            </a:r>
            <a:endParaRPr lang="en-US" altLang="zh-CN" sz="1600" b="0">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98" name="Group 42"/>
          <p:cNvGraphicFramePr>
            <a:graphicFrameLocks noGrp="1"/>
          </p:cNvGraphicFramePr>
          <p:nvPr>
            <p:ph type="tbl" idx="4294967295"/>
            <p:custDataLst>
              <p:tags r:id="rId1"/>
            </p:custDataLst>
          </p:nvPr>
        </p:nvGraphicFramePr>
        <p:xfrm>
          <a:off x="1211580" y="1457960"/>
          <a:ext cx="7366635" cy="2729865"/>
        </p:xfrm>
        <a:graphic>
          <a:graphicData uri="http://schemas.openxmlformats.org/drawingml/2006/table">
            <a:tbl>
              <a:tblPr/>
              <a:tblGrid>
                <a:gridCol w="1514475"/>
                <a:gridCol w="5852160"/>
              </a:tblGrid>
              <a:tr h="40068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生成空矩阵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cap="flat">
                      <a:noFill/>
                    </a:lnT>
                    <a:lnB>
                      <a:noFill/>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eye(</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单位矩阵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a:noFill/>
                    </a:lnT>
                    <a:lnB>
                      <a:noFill/>
                    </a:lnB>
                    <a:lnTlToBr>
                      <a:noFill/>
                    </a:lnTlToBr>
                    <a:lnBlToTr>
                      <a:noFill/>
                    </a:lnBlToTr>
                    <a:noFill/>
                  </a:tcPr>
                </a:tc>
              </a:tr>
              <a:tr h="40068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ones(</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生成全部元素是</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的矩阵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a:noFill/>
                    </a:lnT>
                    <a:lnB>
                      <a:noFill/>
                    </a:lnB>
                    <a:lnTlToBr>
                      <a:noFill/>
                    </a:lnTlToBr>
                    <a:lnBlToTr>
                      <a:noFill/>
                    </a:lnBlToTr>
                    <a:noFill/>
                  </a:tcPr>
                </a:tc>
              </a:tr>
              <a:tr h="400685">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zeros(</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生成全部元素是</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的矩阵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a:noFill/>
                    </a:lnT>
                    <a:lnB>
                      <a:noFill/>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rand(</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之间均匀分布的随机矩阵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a:noFill/>
                    </a:lnT>
                    <a:lnB>
                      <a:noFill/>
                    </a:lnB>
                    <a:lnTlToBr>
                      <a:noFill/>
                    </a:lnTlToBr>
                    <a:lnBlToTr>
                      <a:noFill/>
                    </a:lnBlToTr>
                    <a:noFill/>
                  </a:tcPr>
                </a:tc>
              </a:tr>
              <a:tr h="727710">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randn</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0" lang="en-US" altLang="zh-CN" sz="2000" b="1" i="0" u="none" strike="noStrike" cap="none" normalizeH="0" baseline="0" dirty="0" err="1">
                          <a:ln>
                            <a:noFill/>
                          </a:ln>
                          <a:solidFill>
                            <a:schemeClr val="tx1"/>
                          </a:solidFill>
                          <a:effectLst/>
                          <a:latin typeface="Times New Roman" panose="02020603050405020304" charset="0"/>
                          <a:ea typeface="宋体" panose="02010600030101010101" pitchFamily="2" charset="-122"/>
                        </a:rPr>
                        <a:t>n,m</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生成均值为</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，方差为</a:t>
                      </a: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的标准正态分布的随机矩阵</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68580" marR="68580" marT="34276" marB="34276" horzOverflow="overflow">
                    <a:lnL>
                      <a:noFill/>
                    </a:lnL>
                    <a:lnR cap="flat">
                      <a:noFill/>
                    </a:lnR>
                    <a:lnT>
                      <a:noFill/>
                    </a:lnT>
                    <a:lnB cap="flat">
                      <a:noFill/>
                    </a:lnB>
                    <a:lnTlToBr>
                      <a:noFill/>
                    </a:lnTlToBr>
                    <a:lnBlToTr>
                      <a:noFill/>
                    </a:lnBlToTr>
                    <a:noFill/>
                  </a:tcPr>
                </a:tc>
              </a:tr>
            </a:tbl>
          </a:graphicData>
        </a:graphic>
      </p:graphicFrame>
      <p:sp>
        <p:nvSpPr>
          <p:cNvPr id="46099" name="Text Box 3"/>
          <p:cNvSpPr txBox="1">
            <a:spLocks noChangeArrowheads="1"/>
          </p:cNvSpPr>
          <p:nvPr/>
        </p:nvSpPr>
        <p:spPr bwMode="auto">
          <a:xfrm>
            <a:off x="1032510" y="678815"/>
            <a:ext cx="48425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矩阵运算	特殊矩阵</a:t>
            </a:r>
            <a:endParaRPr lang="zh-CN" altLang="en-US" sz="200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9"/>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47109" name="Text Box 3"/>
          <p:cNvSpPr txBox="1">
            <a:spLocks noChangeArrowheads="1"/>
          </p:cNvSpPr>
          <p:nvPr/>
        </p:nvSpPr>
        <p:spPr bwMode="auto">
          <a:xfrm>
            <a:off x="1056005" y="826135"/>
            <a:ext cx="51104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矩阵运算	矩阵加法</a:t>
            </a:r>
            <a:endParaRPr lang="zh-CN" altLang="en-US" sz="2000" dirty="0"/>
          </a:p>
        </p:txBody>
      </p:sp>
      <p:graphicFrame>
        <p:nvGraphicFramePr>
          <p:cNvPr id="47110" name="Object 4"/>
          <p:cNvGraphicFramePr>
            <a:graphicFrameLocks noChangeAspect="1"/>
          </p:cNvGraphicFramePr>
          <p:nvPr/>
        </p:nvGraphicFramePr>
        <p:xfrm>
          <a:off x="6166370" y="1957593"/>
          <a:ext cx="848916" cy="1219200"/>
        </p:xfrm>
        <a:graphic>
          <a:graphicData uri="http://schemas.openxmlformats.org/presentationml/2006/ole">
            <mc:AlternateContent xmlns:mc="http://schemas.openxmlformats.org/markup-compatibility/2006">
              <mc:Choice xmlns:v="urn:schemas-microsoft-com:vml" Requires="v">
                <p:oleObj spid="_x0000_s7228" name="Equation" r:id="rId1" imgW="495300" imgH="711200" progId="Equation.DSMT4">
                  <p:embed/>
                </p:oleObj>
              </mc:Choice>
              <mc:Fallback>
                <p:oleObj name="Equation" r:id="rId1" imgW="495300" imgH="711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370" y="1957593"/>
                        <a:ext cx="848916"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5"/>
          <p:cNvSpPr>
            <a:spLocks noChangeArrowheads="1"/>
          </p:cNvSpPr>
          <p:nvPr/>
        </p:nvSpPr>
        <p:spPr bwMode="auto">
          <a:xfrm>
            <a:off x="1069305" y="1525396"/>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latin typeface="Verdana" panose="020B0604030504040204" pitchFamily="34" charset="0"/>
              </a:rPr>
              <a:t>矩阵的四则运算   </a:t>
            </a:r>
            <a:endParaRPr lang="zh-CN" altLang="en-US" sz="1600">
              <a:latin typeface="Verdana" panose="020B0604030504040204" pitchFamily="34" charset="0"/>
            </a:endParaRPr>
          </a:p>
        </p:txBody>
      </p:sp>
      <p:sp>
        <p:nvSpPr>
          <p:cNvPr id="47112" name="Rectangle 6"/>
          <p:cNvSpPr>
            <a:spLocks noChangeArrowheads="1"/>
          </p:cNvSpPr>
          <p:nvPr/>
        </p:nvSpPr>
        <p:spPr bwMode="auto">
          <a:xfrm>
            <a:off x="1555081" y="1980096"/>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2;3 5;2 6] </a:t>
            </a:r>
            <a:endParaRPr lang="en-US" altLang="zh-CN" sz="1600" b="0" dirty="0">
              <a:latin typeface="Verdana" panose="020B0604030504040204" pitchFamily="34" charset="0"/>
              <a:ea typeface="黑体" panose="02010609060101010101" charset="-122"/>
            </a:endParaRPr>
          </a:p>
        </p:txBody>
      </p:sp>
      <p:sp>
        <p:nvSpPr>
          <p:cNvPr id="47113" name="Rectangle 7"/>
          <p:cNvSpPr>
            <a:spLocks noChangeArrowheads="1"/>
          </p:cNvSpPr>
          <p:nvPr/>
        </p:nvSpPr>
        <p:spPr bwMode="auto">
          <a:xfrm>
            <a:off x="1555081" y="2303946"/>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B=[2 4;1 8;9 0]</a:t>
            </a:r>
            <a:endParaRPr lang="en-US" altLang="zh-CN" sz="1600" b="0" dirty="0">
              <a:latin typeface="Verdana" panose="020B0604030504040204" pitchFamily="34" charset="0"/>
              <a:ea typeface="黑体" panose="02010609060101010101" charset="-122"/>
            </a:endParaRPr>
          </a:p>
        </p:txBody>
      </p:sp>
      <p:sp>
        <p:nvSpPr>
          <p:cNvPr id="47114" name="Rectangle 8"/>
          <p:cNvSpPr>
            <a:spLocks noChangeArrowheads="1"/>
          </p:cNvSpPr>
          <p:nvPr/>
        </p:nvSpPr>
        <p:spPr bwMode="auto">
          <a:xfrm>
            <a:off x="1555081" y="3294666"/>
            <a:ext cx="194429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3        6</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4      13 </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11       6 </a:t>
            </a:r>
            <a:endParaRPr lang="en-US" altLang="zh-CN" sz="1600" b="0">
              <a:latin typeface="Verdana" panose="020B0604030504040204" pitchFamily="34" charset="0"/>
              <a:ea typeface="黑体" panose="02010609060101010101" charset="-122"/>
            </a:endParaRPr>
          </a:p>
        </p:txBody>
      </p:sp>
      <p:sp>
        <p:nvSpPr>
          <p:cNvPr id="47115" name="Rectangle 10"/>
          <p:cNvSpPr>
            <a:spLocks noChangeArrowheads="1"/>
          </p:cNvSpPr>
          <p:nvPr/>
        </p:nvSpPr>
        <p:spPr bwMode="auto">
          <a:xfrm>
            <a:off x="1555081" y="2839728"/>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C=A+B</a:t>
            </a:r>
            <a:endParaRPr lang="en-US" altLang="zh-CN" sz="1600" b="0" dirty="0">
              <a:latin typeface="Verdana" panose="020B0604030504040204" pitchFamily="34" charset="0"/>
              <a:ea typeface="黑体" panose="02010609060101010101" charset="-122"/>
            </a:endParaRPr>
          </a:p>
        </p:txBody>
      </p:sp>
      <p:graphicFrame>
        <p:nvGraphicFramePr>
          <p:cNvPr id="47116" name="Object 11"/>
          <p:cNvGraphicFramePr>
            <a:graphicFrameLocks noChangeAspect="1"/>
          </p:cNvGraphicFramePr>
          <p:nvPr/>
        </p:nvGraphicFramePr>
        <p:xfrm>
          <a:off x="4904309" y="1957593"/>
          <a:ext cx="865585" cy="1243013"/>
        </p:xfrm>
        <a:graphic>
          <a:graphicData uri="http://schemas.openxmlformats.org/presentationml/2006/ole">
            <mc:AlternateContent xmlns:mc="http://schemas.openxmlformats.org/markup-compatibility/2006">
              <mc:Choice xmlns:v="urn:schemas-microsoft-com:vml" Requires="v">
                <p:oleObj spid="_x0000_s7229" name="Equation" r:id="rId3" imgW="495300" imgH="711200" progId="Equation.DSMT4">
                  <p:embed/>
                </p:oleObj>
              </mc:Choice>
              <mc:Fallback>
                <p:oleObj name="Equation" r:id="rId3" imgW="495300" imgH="71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309" y="1957593"/>
                        <a:ext cx="86558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3"/>
          <p:cNvSpPr txBox="1">
            <a:spLocks noChangeArrowheads="1"/>
          </p:cNvSpPr>
          <p:nvPr/>
        </p:nvSpPr>
        <p:spPr bwMode="auto">
          <a:xfrm>
            <a:off x="1091565" y="619760"/>
            <a:ext cx="44405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矩阵运算	矩阵乘法</a:t>
            </a:r>
            <a:endParaRPr lang="zh-CN" altLang="en-US" sz="2000" dirty="0"/>
          </a:p>
        </p:txBody>
      </p:sp>
      <p:graphicFrame>
        <p:nvGraphicFramePr>
          <p:cNvPr id="48133" name="Object 4"/>
          <p:cNvGraphicFramePr>
            <a:graphicFrameLocks noChangeAspect="1"/>
          </p:cNvGraphicFramePr>
          <p:nvPr/>
        </p:nvGraphicFramePr>
        <p:xfrm>
          <a:off x="5852990" y="2155155"/>
          <a:ext cx="1193006" cy="765572"/>
        </p:xfrm>
        <a:graphic>
          <a:graphicData uri="http://schemas.openxmlformats.org/presentationml/2006/ole">
            <mc:AlternateContent xmlns:mc="http://schemas.openxmlformats.org/markup-compatibility/2006">
              <mc:Choice xmlns:v="urn:schemas-microsoft-com:vml" Requires="v">
                <p:oleObj spid="_x0000_s8252" name="Equation" r:id="rId1" imgW="711200" imgH="457200" progId="Equation.DSMT4">
                  <p:embed/>
                </p:oleObj>
              </mc:Choice>
              <mc:Fallback>
                <p:oleObj name="Equation" r:id="rId1" imgW="711200" imgH="45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990" y="2155155"/>
                        <a:ext cx="1193006" cy="765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5"/>
          <p:cNvSpPr>
            <a:spLocks noChangeArrowheads="1"/>
          </p:cNvSpPr>
          <p:nvPr/>
        </p:nvSpPr>
        <p:spPr bwMode="auto">
          <a:xfrm>
            <a:off x="1104777" y="1537220"/>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latin typeface="Verdana" panose="020B0604030504040204" pitchFamily="34" charset="0"/>
              </a:rPr>
              <a:t>矩阵的四则运算    </a:t>
            </a:r>
            <a:endParaRPr lang="zh-CN" altLang="en-US" sz="1600" dirty="0">
              <a:latin typeface="Verdana" panose="020B0604030504040204" pitchFamily="34" charset="0"/>
            </a:endParaRPr>
          </a:p>
        </p:txBody>
      </p:sp>
      <p:sp>
        <p:nvSpPr>
          <p:cNvPr id="48135" name="Rectangle 6"/>
          <p:cNvSpPr>
            <a:spLocks noChangeArrowheads="1"/>
          </p:cNvSpPr>
          <p:nvPr/>
        </p:nvSpPr>
        <p:spPr bwMode="auto">
          <a:xfrm>
            <a:off x="1590553" y="199192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2;3 5;2 6] </a:t>
            </a:r>
            <a:endParaRPr lang="en-US" altLang="zh-CN" sz="1600" b="0" dirty="0">
              <a:latin typeface="Verdana" panose="020B0604030504040204" pitchFamily="34" charset="0"/>
              <a:ea typeface="黑体" panose="02010609060101010101" charset="-122"/>
            </a:endParaRPr>
          </a:p>
        </p:txBody>
      </p:sp>
      <p:sp>
        <p:nvSpPr>
          <p:cNvPr id="48136" name="Rectangle 7"/>
          <p:cNvSpPr>
            <a:spLocks noChangeArrowheads="1"/>
          </p:cNvSpPr>
          <p:nvPr/>
        </p:nvSpPr>
        <p:spPr bwMode="auto">
          <a:xfrm>
            <a:off x="1590553" y="231577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B=[2 4 1; 8 9 0]</a:t>
            </a:r>
            <a:endParaRPr lang="en-US" altLang="zh-CN" sz="1600" b="0" dirty="0">
              <a:latin typeface="Verdana" panose="020B0604030504040204" pitchFamily="34" charset="0"/>
              <a:ea typeface="黑体" panose="02010609060101010101" charset="-122"/>
            </a:endParaRPr>
          </a:p>
        </p:txBody>
      </p:sp>
      <p:sp>
        <p:nvSpPr>
          <p:cNvPr id="48137" name="Rectangle 8"/>
          <p:cNvSpPr>
            <a:spLocks noChangeArrowheads="1"/>
          </p:cNvSpPr>
          <p:nvPr/>
        </p:nvSpPr>
        <p:spPr bwMode="auto">
          <a:xfrm>
            <a:off x="1601391" y="3165873"/>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48138" name="Rectangle 9"/>
          <p:cNvSpPr>
            <a:spLocks noChangeArrowheads="1"/>
          </p:cNvSpPr>
          <p:nvPr/>
        </p:nvSpPr>
        <p:spPr bwMode="auto">
          <a:xfrm>
            <a:off x="1590552" y="3306490"/>
            <a:ext cx="3132534"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D=</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18      22       1</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46      57       3</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52      62       2</a:t>
            </a:r>
            <a:endParaRPr lang="en-US" altLang="zh-CN" sz="1600" b="0">
              <a:latin typeface="Verdana" panose="020B0604030504040204" pitchFamily="34" charset="0"/>
              <a:ea typeface="黑体" panose="02010609060101010101" charset="-122"/>
            </a:endParaRPr>
          </a:p>
        </p:txBody>
      </p:sp>
      <p:graphicFrame>
        <p:nvGraphicFramePr>
          <p:cNvPr id="48139" name="Object 10"/>
          <p:cNvGraphicFramePr>
            <a:graphicFrameLocks noChangeAspect="1"/>
          </p:cNvGraphicFramePr>
          <p:nvPr/>
        </p:nvGraphicFramePr>
        <p:xfrm>
          <a:off x="4723087" y="1969418"/>
          <a:ext cx="865585" cy="1243013"/>
        </p:xfrm>
        <a:graphic>
          <a:graphicData uri="http://schemas.openxmlformats.org/presentationml/2006/ole">
            <mc:AlternateContent xmlns:mc="http://schemas.openxmlformats.org/markup-compatibility/2006">
              <mc:Choice xmlns:v="urn:schemas-microsoft-com:vml" Requires="v">
                <p:oleObj spid="_x0000_s8253" name="Equation" r:id="rId3" imgW="495300" imgH="711200" progId="Equation.DSMT4">
                  <p:embed/>
                </p:oleObj>
              </mc:Choice>
              <mc:Fallback>
                <p:oleObj name="Equation" r:id="rId3" imgW="495300" imgH="71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087" y="1969418"/>
                        <a:ext cx="86558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0" name="Rectangle 11"/>
          <p:cNvSpPr>
            <a:spLocks noChangeArrowheads="1"/>
          </p:cNvSpPr>
          <p:nvPr/>
        </p:nvSpPr>
        <p:spPr bwMode="auto">
          <a:xfrm>
            <a:off x="1590553" y="2851552"/>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D=A*B</a:t>
            </a:r>
            <a:endParaRPr lang="en-US" altLang="zh-CN" sz="1600" b="0" dirty="0">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8"/>
          <p:cNvSpPr>
            <a:spLocks noChangeArrowheads="1"/>
          </p:cNvSpPr>
          <p:nvPr/>
        </p:nvSpPr>
        <p:spPr bwMode="auto">
          <a:xfrm>
            <a:off x="1601391" y="3489723"/>
            <a:ext cx="5994797" cy="113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49157" name="Text Box 3"/>
          <p:cNvSpPr txBox="1">
            <a:spLocks noChangeArrowheads="1"/>
          </p:cNvSpPr>
          <p:nvPr/>
        </p:nvSpPr>
        <p:spPr bwMode="auto">
          <a:xfrm>
            <a:off x="1110615" y="478155"/>
            <a:ext cx="46456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矩阵运算	矩阵除法</a:t>
            </a:r>
            <a:endParaRPr lang="zh-CN" altLang="en-US" sz="2000"/>
          </a:p>
        </p:txBody>
      </p:sp>
      <p:sp>
        <p:nvSpPr>
          <p:cNvPr id="49158" name="Rectangle 4"/>
          <p:cNvSpPr>
            <a:spLocks noChangeArrowheads="1"/>
          </p:cNvSpPr>
          <p:nvPr/>
        </p:nvSpPr>
        <p:spPr bwMode="auto">
          <a:xfrm>
            <a:off x="1110820" y="1312272"/>
            <a:ext cx="5994797"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dirty="0">
                <a:latin typeface="Verdana" panose="020B0604030504040204" pitchFamily="34" charset="0"/>
              </a:rPr>
              <a:t>在</a:t>
            </a:r>
            <a:r>
              <a:rPr lang="en-US" altLang="zh-CN" sz="1800" dirty="0" err="1">
                <a:latin typeface="Verdana" panose="020B0604030504040204" pitchFamily="34" charset="0"/>
              </a:rPr>
              <a:t>Matlab</a:t>
            </a:r>
            <a:r>
              <a:rPr lang="zh-CN" altLang="en-US" sz="1800" dirty="0">
                <a:latin typeface="Verdana" panose="020B0604030504040204" pitchFamily="34" charset="0"/>
              </a:rPr>
              <a:t>中矩阵的除法分左除“</a:t>
            </a:r>
            <a:r>
              <a:rPr lang="en-US" altLang="zh-CN" sz="1800" dirty="0">
                <a:latin typeface="Verdana" panose="020B0604030504040204" pitchFamily="34" charset="0"/>
              </a:rPr>
              <a:t>\”</a:t>
            </a:r>
            <a:r>
              <a:rPr lang="zh-CN" altLang="en-US" sz="1800" dirty="0">
                <a:latin typeface="Verdana" panose="020B0604030504040204" pitchFamily="34" charset="0"/>
              </a:rPr>
              <a:t>和右除“</a:t>
            </a:r>
            <a:r>
              <a:rPr lang="en-US" altLang="zh-CN" sz="1800" dirty="0">
                <a:latin typeface="Verdana" panose="020B0604030504040204" pitchFamily="34" charset="0"/>
              </a:rPr>
              <a:t>/” </a:t>
            </a:r>
            <a:br>
              <a:rPr lang="en-US" altLang="zh-CN" sz="1800" dirty="0">
                <a:latin typeface="Verdana" panose="020B0604030504040204" pitchFamily="34" charset="0"/>
              </a:rPr>
            </a:br>
            <a:r>
              <a:rPr lang="en-US" altLang="zh-CN" sz="1800" dirty="0">
                <a:latin typeface="Verdana" panose="020B0604030504040204" pitchFamily="34" charset="0"/>
              </a:rPr>
              <a:t>      X=A\B </a:t>
            </a:r>
            <a:r>
              <a:rPr lang="zh-CN" altLang="en-US" sz="1800" dirty="0">
                <a:latin typeface="Verdana" panose="020B0604030504040204" pitchFamily="34" charset="0"/>
              </a:rPr>
              <a:t>给出线性方程组 </a:t>
            </a:r>
            <a:r>
              <a:rPr lang="en-US" altLang="zh-CN" sz="1800" dirty="0">
                <a:latin typeface="Verdana" panose="020B0604030504040204" pitchFamily="34" charset="0"/>
              </a:rPr>
              <a:t>AX=B </a:t>
            </a:r>
            <a:r>
              <a:rPr lang="zh-CN" altLang="en-US" sz="1800" dirty="0">
                <a:latin typeface="Verdana" panose="020B0604030504040204" pitchFamily="34" charset="0"/>
              </a:rPr>
              <a:t>的一个解 </a:t>
            </a:r>
            <a:br>
              <a:rPr lang="zh-CN" altLang="en-US" sz="1800" dirty="0">
                <a:latin typeface="Verdana" panose="020B0604030504040204" pitchFamily="34" charset="0"/>
              </a:rPr>
            </a:br>
            <a:r>
              <a:rPr lang="zh-CN" altLang="en-US" sz="1800" dirty="0">
                <a:latin typeface="Verdana" panose="020B0604030504040204" pitchFamily="34" charset="0"/>
              </a:rPr>
              <a:t>      </a:t>
            </a:r>
            <a:r>
              <a:rPr lang="en-US" altLang="zh-CN" sz="1800" dirty="0">
                <a:latin typeface="Verdana" panose="020B0604030504040204" pitchFamily="34" charset="0"/>
              </a:rPr>
              <a:t>X=B/A </a:t>
            </a:r>
            <a:r>
              <a:rPr lang="zh-CN" altLang="en-US" sz="1800" dirty="0">
                <a:latin typeface="Verdana" panose="020B0604030504040204" pitchFamily="34" charset="0"/>
              </a:rPr>
              <a:t>给出线性方程组 </a:t>
            </a:r>
            <a:r>
              <a:rPr lang="en-US" altLang="zh-CN" sz="1800" dirty="0">
                <a:latin typeface="Verdana" panose="020B0604030504040204" pitchFamily="34" charset="0"/>
              </a:rPr>
              <a:t>XA=B </a:t>
            </a:r>
            <a:r>
              <a:rPr lang="zh-CN" altLang="en-US" sz="1800" dirty="0">
                <a:latin typeface="Verdana" panose="020B0604030504040204" pitchFamily="34" charset="0"/>
              </a:rPr>
              <a:t>的一个解   </a:t>
            </a:r>
            <a:endParaRPr lang="zh-CN" altLang="en-US" sz="1800" dirty="0">
              <a:latin typeface="Verdana" panose="020B0604030504040204" pitchFamily="34" charset="0"/>
            </a:endParaRPr>
          </a:p>
        </p:txBody>
      </p:sp>
      <p:sp>
        <p:nvSpPr>
          <p:cNvPr id="49159" name="Rectangle 5"/>
          <p:cNvSpPr>
            <a:spLocks noChangeArrowheads="1"/>
          </p:cNvSpPr>
          <p:nvPr/>
        </p:nvSpPr>
        <p:spPr bwMode="auto">
          <a:xfrm>
            <a:off x="1543256" y="258366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A\B </a:t>
            </a:r>
            <a:endParaRPr lang="en-US" altLang="zh-CN" sz="1600" b="0">
              <a:latin typeface="Verdana" panose="020B0604030504040204" pitchFamily="34" charset="0"/>
              <a:ea typeface="黑体" panose="02010609060101010101" charset="-122"/>
            </a:endParaRPr>
          </a:p>
        </p:txBody>
      </p:sp>
      <p:sp>
        <p:nvSpPr>
          <p:cNvPr id="49160" name="Rectangle 6"/>
          <p:cNvSpPr>
            <a:spLocks noChangeArrowheads="1"/>
          </p:cNvSpPr>
          <p:nvPr/>
        </p:nvSpPr>
        <p:spPr bwMode="auto">
          <a:xfrm>
            <a:off x="1543256" y="2907511"/>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B/A</a:t>
            </a:r>
            <a:endParaRPr lang="en-US" altLang="zh-CN" sz="1600" b="0">
              <a:latin typeface="Verdana" panose="020B0604030504040204" pitchFamily="34" charset="0"/>
              <a:ea typeface="黑体" panose="02010609060101010101" charset="-122"/>
            </a:endParaRPr>
          </a:p>
        </p:txBody>
      </p:sp>
      <p:sp>
        <p:nvSpPr>
          <p:cNvPr id="49161" name="Rectangle 7"/>
          <p:cNvSpPr>
            <a:spLocks noChangeArrowheads="1"/>
          </p:cNvSpPr>
          <p:nvPr/>
        </p:nvSpPr>
        <p:spPr bwMode="auto">
          <a:xfrm>
            <a:off x="1110582" y="3548266"/>
            <a:ext cx="2915841"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fr-FR" altLang="zh-CN" sz="1600" b="0" dirty="0">
                <a:latin typeface="Verdana" panose="020B0604030504040204" pitchFamily="34" charset="0"/>
                <a:ea typeface="黑体" panose="02010609060101010101" charset="-122"/>
              </a:rPr>
              <a:t>sym(A\B,'r')</a:t>
            </a:r>
            <a:r>
              <a:rPr lang="en-US" altLang="zh-CN" sz="1600" b="0" dirty="0">
                <a:latin typeface="Verdana" panose="020B0604030504040204" pitchFamily="34" charset="0"/>
                <a:ea typeface="黑体" panose="02010609060101010101" charset="-122"/>
              </a:rPr>
              <a:t> =</a:t>
            </a:r>
            <a:endParaRPr lang="en-US" altLang="zh-CN" sz="1600" b="0" dirty="0">
              <a:latin typeface="Verdana" panose="020B0604030504040204" pitchFamily="34" charset="0"/>
              <a:ea typeface="黑体" panose="02010609060101010101" charset="-122"/>
            </a:endParaRPr>
          </a:p>
          <a:p>
            <a:pPr algn="ctr" eaLnBrk="1" hangingPunct="1"/>
            <a:r>
              <a:rPr lang="en-US" altLang="zh-CN" sz="1600" b="0" dirty="0">
                <a:latin typeface="Verdana" panose="020B0604030504040204" pitchFamily="34" charset="0"/>
                <a:ea typeface="黑体" panose="02010609060101010101" charset="-122"/>
              </a:rPr>
              <a:t>              </a:t>
            </a:r>
            <a:r>
              <a:rPr lang="fr-FR" altLang="zh-CN" sz="1600" b="0" dirty="0">
                <a:latin typeface="Verdana" panose="020B0604030504040204" pitchFamily="34" charset="0"/>
                <a:ea typeface="黑体" panose="02010609060101010101" charset="-122"/>
              </a:rPr>
              <a:t>5/7    1    9/7</a:t>
            </a:r>
            <a:endParaRPr lang="fr-FR" altLang="zh-CN" sz="1600" b="0" dirty="0">
              <a:latin typeface="Verdana" panose="020B0604030504040204" pitchFamily="34" charset="0"/>
              <a:ea typeface="黑体" panose="02010609060101010101" charset="-122"/>
            </a:endParaRPr>
          </a:p>
          <a:p>
            <a:pPr algn="ctr" eaLnBrk="1" hangingPunct="1"/>
            <a:r>
              <a:rPr lang="fr-FR" altLang="zh-CN" sz="1600" b="0" dirty="0">
                <a:latin typeface="Verdana" panose="020B0604030504040204" pitchFamily="34" charset="0"/>
                <a:ea typeface="黑体" panose="02010609060101010101" charset="-122"/>
              </a:rPr>
              <a:t>             -8/7   -1   -6/7</a:t>
            </a:r>
            <a:endParaRPr lang="fr-FR" altLang="zh-CN" sz="1600" b="0" dirty="0">
              <a:latin typeface="Verdana" panose="020B0604030504040204" pitchFamily="34" charset="0"/>
              <a:ea typeface="黑体" panose="02010609060101010101" charset="-122"/>
            </a:endParaRPr>
          </a:p>
          <a:p>
            <a:pPr algn="ctr" eaLnBrk="1" hangingPunct="1"/>
            <a:r>
              <a:rPr lang="fr-FR" altLang="zh-CN" sz="1600" b="0" dirty="0">
                <a:latin typeface="Verdana" panose="020B0604030504040204" pitchFamily="34" charset="0"/>
                <a:ea typeface="黑体" panose="02010609060101010101" charset="-122"/>
              </a:rPr>
              <a:t>             44/7    7   54/7</a:t>
            </a:r>
            <a:endParaRPr lang="fr-FR" altLang="zh-CN" sz="1600" b="0" dirty="0">
              <a:latin typeface="Verdana" panose="020B0604030504040204" pitchFamily="34" charset="0"/>
              <a:ea typeface="黑体" panose="02010609060101010101" charset="-122"/>
            </a:endParaRPr>
          </a:p>
        </p:txBody>
      </p:sp>
      <p:sp>
        <p:nvSpPr>
          <p:cNvPr id="49162" name="Rectangle 9"/>
          <p:cNvSpPr>
            <a:spLocks noChangeArrowheads="1"/>
          </p:cNvSpPr>
          <p:nvPr/>
        </p:nvSpPr>
        <p:spPr bwMode="auto">
          <a:xfrm>
            <a:off x="4260215" y="3632518"/>
            <a:ext cx="396430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fr-FR" altLang="zh-CN" sz="1600" b="0">
                <a:latin typeface="Verdana" panose="020B0604030504040204" pitchFamily="34" charset="0"/>
                <a:ea typeface="黑体" panose="02010609060101010101" charset="-122"/>
              </a:rPr>
              <a:t>sym(B/A,'r')</a:t>
            </a:r>
            <a:r>
              <a:rPr lang="en-US" altLang="zh-CN" sz="1600" b="0">
                <a:latin typeface="Verdana" panose="020B0604030504040204" pitchFamily="34" charset="0"/>
                <a:ea typeface="黑体" panose="02010609060101010101" charset="-122"/>
              </a:rPr>
              <a:t> =</a:t>
            </a:r>
            <a:br>
              <a:rPr lang="en-US" altLang="zh-CN" sz="1600" b="0">
                <a:latin typeface="Verdana" panose="020B0604030504040204" pitchFamily="34" charset="0"/>
                <a:ea typeface="黑体" panose="02010609060101010101" charset="-122"/>
              </a:rPr>
            </a:br>
            <a:r>
              <a:rPr lang="en-US" altLang="zh-CN" sz="1600" b="0">
                <a:latin typeface="Verdana" panose="020B0604030504040204" pitchFamily="34" charset="0"/>
                <a:ea typeface="黑体" panose="02010609060101010101" charset="-122"/>
              </a:rPr>
              <a:t>                    </a:t>
            </a:r>
            <a:r>
              <a:rPr lang="fr-FR" altLang="zh-CN" sz="1600" b="0">
                <a:latin typeface="Verdana" panose="020B0604030504040204" pitchFamily="34" charset="0"/>
                <a:ea typeface="黑体" panose="02010609060101010101" charset="-122"/>
              </a:rPr>
              <a:t>-2/7    8/7  13/7</a:t>
            </a:r>
            <a:br>
              <a:rPr lang="fr-FR" altLang="zh-CN" sz="1600" b="0">
                <a:latin typeface="Verdana" panose="020B0604030504040204" pitchFamily="34" charset="0"/>
                <a:ea typeface="黑体" panose="02010609060101010101" charset="-122"/>
              </a:rPr>
            </a:br>
            <a:r>
              <a:rPr lang="fr-FR" altLang="zh-CN" sz="1600" b="0">
                <a:latin typeface="Verdana" panose="020B0604030504040204" pitchFamily="34" charset="0"/>
                <a:ea typeface="黑体" panose="02010609060101010101" charset="-122"/>
              </a:rPr>
              <a:t>                     1/7  17/7   25/7</a:t>
            </a:r>
            <a:br>
              <a:rPr lang="fr-FR" altLang="zh-CN" sz="1600" b="0">
                <a:latin typeface="Verdana" panose="020B0604030504040204" pitchFamily="34" charset="0"/>
                <a:ea typeface="黑体" panose="02010609060101010101" charset="-122"/>
              </a:rPr>
            </a:br>
            <a:r>
              <a:rPr lang="fr-FR" altLang="zh-CN" sz="1600" b="0">
                <a:latin typeface="Verdana" panose="020B0604030504040204" pitchFamily="34" charset="0"/>
                <a:ea typeface="黑体" panose="02010609060101010101" charset="-122"/>
              </a:rPr>
              <a:t>                     4/7  26/7   37/7</a:t>
            </a:r>
            <a:endParaRPr lang="fr-FR" altLang="zh-CN" sz="1600" b="0">
              <a:latin typeface="Verdana" panose="020B0604030504040204" pitchFamily="34" charset="0"/>
              <a:ea typeface="黑体" panose="02010609060101010101" charset="-122"/>
            </a:endParaRPr>
          </a:p>
        </p:txBody>
      </p:sp>
      <p:sp>
        <p:nvSpPr>
          <p:cNvPr id="49163" name="Rectangle 10"/>
          <p:cNvSpPr>
            <a:spLocks noChangeArrowheads="1"/>
          </p:cNvSpPr>
          <p:nvPr/>
        </p:nvSpPr>
        <p:spPr bwMode="auto">
          <a:xfrm>
            <a:off x="3403600" y="2583815"/>
            <a:ext cx="85661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A=</a:t>
            </a:r>
            <a:endParaRPr lang="en-US" altLang="zh-CN" sz="1600" b="0">
              <a:latin typeface="Verdana" panose="020B0604030504040204" pitchFamily="34" charset="0"/>
              <a:ea typeface="黑体" panose="02010609060101010101" charset="-122"/>
            </a:endParaRPr>
          </a:p>
        </p:txBody>
      </p:sp>
      <p:sp>
        <p:nvSpPr>
          <p:cNvPr id="49164" name="Rectangle 11"/>
          <p:cNvSpPr>
            <a:spLocks noChangeArrowheads="1"/>
          </p:cNvSpPr>
          <p:nvPr/>
        </p:nvSpPr>
        <p:spPr bwMode="auto">
          <a:xfrm>
            <a:off x="5756275" y="2583815"/>
            <a:ext cx="78803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B=</a:t>
            </a:r>
            <a:endParaRPr lang="en-US" altLang="zh-CN" sz="1600" b="0">
              <a:latin typeface="Verdana" panose="020B0604030504040204" pitchFamily="34" charset="0"/>
              <a:ea typeface="黑体" panose="02010609060101010101" charset="-122"/>
            </a:endParaRPr>
          </a:p>
        </p:txBody>
      </p:sp>
      <p:graphicFrame>
        <p:nvGraphicFramePr>
          <p:cNvPr id="49165" name="Object 12"/>
          <p:cNvGraphicFramePr>
            <a:graphicFrameLocks noChangeAspect="1"/>
          </p:cNvGraphicFramePr>
          <p:nvPr/>
        </p:nvGraphicFramePr>
        <p:xfrm>
          <a:off x="3888787" y="2142375"/>
          <a:ext cx="1219200" cy="1219200"/>
        </p:xfrm>
        <a:graphic>
          <a:graphicData uri="http://schemas.openxmlformats.org/presentationml/2006/ole">
            <mc:AlternateContent xmlns:mc="http://schemas.openxmlformats.org/markup-compatibility/2006">
              <mc:Choice xmlns:v="urn:schemas-microsoft-com:vml" Requires="v">
                <p:oleObj spid="_x0000_s9274" name="Equation" r:id="rId1" imgW="711200" imgH="711200" progId="Equation.DSMT4">
                  <p:embed/>
                </p:oleObj>
              </mc:Choice>
              <mc:Fallback>
                <p:oleObj name="Equation" r:id="rId1" imgW="711200" imgH="7112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787" y="21423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13"/>
          <p:cNvGraphicFramePr>
            <a:graphicFrameLocks noChangeAspect="1"/>
          </p:cNvGraphicFramePr>
          <p:nvPr/>
        </p:nvGraphicFramePr>
        <p:xfrm>
          <a:off x="6229556" y="2142615"/>
          <a:ext cx="1197769" cy="1231106"/>
        </p:xfrm>
        <a:graphic>
          <a:graphicData uri="http://schemas.openxmlformats.org/presentationml/2006/ole">
            <mc:AlternateContent xmlns:mc="http://schemas.openxmlformats.org/markup-compatibility/2006">
              <mc:Choice xmlns:v="urn:schemas-microsoft-com:vml" Requires="v">
                <p:oleObj spid="_x0000_s9275" name="Equation" r:id="rId3" imgW="711200" imgH="711200" progId="Equation.DSMT4">
                  <p:embed/>
                </p:oleObj>
              </mc:Choice>
              <mc:Fallback>
                <p:oleObj name="Equation" r:id="rId3" imgW="711200" imgH="7112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556" y="2142615"/>
                        <a:ext cx="1197769"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3"/>
          <p:cNvSpPr txBox="1">
            <a:spLocks noChangeArrowheads="1"/>
          </p:cNvSpPr>
          <p:nvPr/>
        </p:nvSpPr>
        <p:spPr bwMode="auto">
          <a:xfrm>
            <a:off x="1081405" y="694055"/>
            <a:ext cx="47390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矩阵运算	矩阵乘幂</a:t>
            </a:r>
            <a:endParaRPr lang="zh-CN" altLang="en-US" sz="2000" dirty="0"/>
          </a:p>
        </p:txBody>
      </p:sp>
      <p:sp>
        <p:nvSpPr>
          <p:cNvPr id="50181" name="Rectangle 4"/>
          <p:cNvSpPr>
            <a:spLocks noChangeArrowheads="1"/>
          </p:cNvSpPr>
          <p:nvPr/>
        </p:nvSpPr>
        <p:spPr bwMode="auto">
          <a:xfrm>
            <a:off x="1081405" y="1608455"/>
            <a:ext cx="680275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矩阵的幂运算 </a:t>
            </a:r>
            <a:r>
              <a:rPr lang="en-US" altLang="zh-CN" sz="1800">
                <a:latin typeface="Verdana" panose="020B0604030504040204" pitchFamily="34" charset="0"/>
              </a:rPr>
              <a:t>^  </a:t>
            </a:r>
            <a:endParaRPr lang="en-US" altLang="zh-CN" sz="1800">
              <a:latin typeface="Verdana" panose="020B0604030504040204" pitchFamily="34" charset="0"/>
            </a:endParaRPr>
          </a:p>
        </p:txBody>
      </p:sp>
      <p:sp>
        <p:nvSpPr>
          <p:cNvPr id="50182" name="Rectangle 5"/>
          <p:cNvSpPr>
            <a:spLocks noChangeArrowheads="1"/>
          </p:cNvSpPr>
          <p:nvPr/>
        </p:nvSpPr>
        <p:spPr bwMode="auto">
          <a:xfrm>
            <a:off x="1567180" y="2166620"/>
            <a:ext cx="36772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A=[21 34 20;78 20 21;17 34 31] </a:t>
            </a:r>
            <a:endParaRPr lang="en-US" altLang="zh-CN" sz="1600" b="0" dirty="0">
              <a:latin typeface="Verdana" panose="020B0604030504040204" pitchFamily="34" charset="0"/>
              <a:ea typeface="黑体" panose="02010609060101010101" charset="-122"/>
            </a:endParaRPr>
          </a:p>
        </p:txBody>
      </p:sp>
      <p:sp>
        <p:nvSpPr>
          <p:cNvPr id="50183" name="Rectangle 6"/>
          <p:cNvSpPr>
            <a:spLocks noChangeArrowheads="1"/>
          </p:cNvSpPr>
          <p:nvPr/>
        </p:nvSpPr>
        <p:spPr bwMode="auto">
          <a:xfrm>
            <a:off x="1567180" y="2652395"/>
            <a:ext cx="27590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C=A^2</a:t>
            </a:r>
            <a:endParaRPr lang="en-US" altLang="zh-CN" sz="1600" b="0" dirty="0">
              <a:latin typeface="Verdana" panose="020B0604030504040204" pitchFamily="34" charset="0"/>
              <a:ea typeface="黑体" panose="02010609060101010101" charset="-122"/>
            </a:endParaRPr>
          </a:p>
        </p:txBody>
      </p:sp>
      <p:sp>
        <p:nvSpPr>
          <p:cNvPr id="50184" name="Rectangle 7"/>
          <p:cNvSpPr>
            <a:spLocks noChangeArrowheads="1"/>
          </p:cNvSpPr>
          <p:nvPr/>
        </p:nvSpPr>
        <p:spPr bwMode="auto">
          <a:xfrm>
            <a:off x="1601470" y="3166110"/>
            <a:ext cx="6802755"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50185" name="Rectangle 8"/>
          <p:cNvSpPr>
            <a:spLocks noChangeArrowheads="1"/>
          </p:cNvSpPr>
          <p:nvPr/>
        </p:nvSpPr>
        <p:spPr bwMode="auto">
          <a:xfrm>
            <a:off x="1567180" y="3377565"/>
            <a:ext cx="355409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C=</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3433      2074       1754</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3555      3766       2631</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3536      2312       2015</a:t>
            </a:r>
            <a:endParaRPr lang="en-US" altLang="zh-CN" sz="1600" b="0">
              <a:latin typeface="Verdana" panose="020B0604030504040204" pitchFamily="34" charset="0"/>
              <a:ea typeface="黑体" panose="02010609060101010101" charset="-122"/>
            </a:endParaRPr>
          </a:p>
        </p:txBody>
      </p:sp>
      <p:graphicFrame>
        <p:nvGraphicFramePr>
          <p:cNvPr id="50186" name="Object 9"/>
          <p:cNvGraphicFramePr>
            <a:graphicFrameLocks noChangeAspect="1"/>
          </p:cNvGraphicFramePr>
          <p:nvPr/>
        </p:nvGraphicFramePr>
        <p:xfrm>
          <a:off x="5510530" y="2031365"/>
          <a:ext cx="1715135" cy="1144270"/>
        </p:xfrm>
        <a:graphic>
          <a:graphicData uri="http://schemas.openxmlformats.org/presentationml/2006/ole">
            <mc:AlternateContent xmlns:mc="http://schemas.openxmlformats.org/markup-compatibility/2006">
              <mc:Choice xmlns:v="urn:schemas-microsoft-com:vml" Requires="v">
                <p:oleObj spid="_x0000_s10272" name="Equation" r:id="rId1" imgW="939165" imgH="711200" progId="Equation.DSMT4">
                  <p:embed/>
                </p:oleObj>
              </mc:Choice>
              <mc:Fallback>
                <p:oleObj name="Equation" r:id="rId1" imgW="939165" imgH="711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530" y="2031365"/>
                        <a:ext cx="1715135" cy="1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3"/>
          <p:cNvSpPr txBox="1">
            <a:spLocks noChangeArrowheads="1"/>
          </p:cNvSpPr>
          <p:nvPr/>
        </p:nvSpPr>
        <p:spPr bwMode="auto">
          <a:xfrm>
            <a:off x="993140" y="412750"/>
            <a:ext cx="69843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 MATLAB</a:t>
            </a:r>
            <a:r>
              <a:rPr lang="zh-CN" altLang="en-US" sz="2000" dirty="0"/>
              <a:t>矩阵运算	矩阵转置、逆、行列式</a:t>
            </a:r>
            <a:endParaRPr lang="zh-CN" altLang="en-US" sz="2000" dirty="0"/>
          </a:p>
        </p:txBody>
      </p:sp>
      <p:sp>
        <p:nvSpPr>
          <p:cNvPr id="51205" name="Rectangle 4"/>
          <p:cNvSpPr>
            <a:spLocks noChangeArrowheads="1"/>
          </p:cNvSpPr>
          <p:nvPr/>
        </p:nvSpPr>
        <p:spPr bwMode="auto">
          <a:xfrm>
            <a:off x="993433" y="1404417"/>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矩阵的转置、逆运算及行列式运算   </a:t>
            </a:r>
            <a:endParaRPr lang="zh-CN" altLang="en-US" sz="1800">
              <a:latin typeface="Verdana" panose="020B0604030504040204" pitchFamily="34" charset="0"/>
            </a:endParaRPr>
          </a:p>
        </p:txBody>
      </p:sp>
      <p:sp>
        <p:nvSpPr>
          <p:cNvPr id="51206" name="Rectangle 5"/>
          <p:cNvSpPr>
            <a:spLocks noChangeArrowheads="1"/>
          </p:cNvSpPr>
          <p:nvPr/>
        </p:nvSpPr>
        <p:spPr bwMode="auto">
          <a:xfrm>
            <a:off x="1479209" y="1859118"/>
            <a:ext cx="3240881"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A=[1 2 0;2 5 -1;4 10 -1] </a:t>
            </a:r>
            <a:endParaRPr lang="en-US" altLang="zh-CN" sz="1600" b="0" dirty="0">
              <a:latin typeface="Verdana" panose="020B0604030504040204" pitchFamily="34" charset="0"/>
              <a:ea typeface="黑体" panose="02010609060101010101" charset="-122"/>
            </a:endParaRPr>
          </a:p>
        </p:txBody>
      </p:sp>
      <p:sp>
        <p:nvSpPr>
          <p:cNvPr id="51207" name="Rectangle 6"/>
          <p:cNvSpPr>
            <a:spLocks noChangeArrowheads="1"/>
          </p:cNvSpPr>
          <p:nvPr/>
        </p:nvSpPr>
        <p:spPr bwMode="auto">
          <a:xfrm>
            <a:off x="1479209" y="2291314"/>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a:t>
            </a:r>
            <a:r>
              <a:rPr lang="en-US" altLang="zh-CN" sz="1600" b="0" dirty="0">
                <a:ea typeface="黑体" panose="02010609060101010101" charset="-122"/>
              </a:rPr>
              <a:t>’</a:t>
            </a:r>
            <a:endParaRPr lang="en-US" altLang="zh-CN" sz="1600" b="0" dirty="0">
              <a:latin typeface="Verdana" panose="020B0604030504040204" pitchFamily="34" charset="0"/>
              <a:ea typeface="黑体" panose="02010609060101010101" charset="-122"/>
            </a:endParaRPr>
          </a:p>
        </p:txBody>
      </p:sp>
      <p:sp>
        <p:nvSpPr>
          <p:cNvPr id="51208" name="Rectangle 7"/>
          <p:cNvSpPr>
            <a:spLocks noChangeArrowheads="1"/>
          </p:cNvSpPr>
          <p:nvPr/>
        </p:nvSpPr>
        <p:spPr bwMode="auto">
          <a:xfrm>
            <a:off x="1572816" y="2997598"/>
            <a:ext cx="5994797" cy="145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51209" name="Rectangle 8"/>
          <p:cNvSpPr>
            <a:spLocks noChangeArrowheads="1"/>
          </p:cNvSpPr>
          <p:nvPr/>
        </p:nvSpPr>
        <p:spPr bwMode="auto">
          <a:xfrm>
            <a:off x="772795" y="3173413"/>
            <a:ext cx="23272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C=</a:t>
            </a:r>
            <a:endParaRPr lang="en-US" altLang="zh-CN" sz="1600" b="0" dirty="0">
              <a:latin typeface="Verdana" panose="020B0604030504040204" pitchFamily="34" charset="0"/>
              <a:ea typeface="黑体" panose="02010609060101010101" charset="-122"/>
            </a:endParaRPr>
          </a:p>
          <a:p>
            <a:pPr eaLnBrk="1" hangingPunct="1"/>
            <a:r>
              <a:rPr lang="en-US" altLang="zh-CN" sz="1600" b="0" dirty="0">
                <a:latin typeface="Verdana" panose="020B0604030504040204" pitchFamily="34" charset="0"/>
                <a:ea typeface="黑体" panose="02010609060101010101" charset="-122"/>
              </a:rPr>
              <a:t>      1      2        4</a:t>
            </a:r>
            <a:endParaRPr lang="en-US" altLang="zh-CN" sz="1600" b="0" dirty="0">
              <a:latin typeface="Verdana" panose="020B0604030504040204" pitchFamily="34" charset="0"/>
              <a:ea typeface="黑体" panose="02010609060101010101" charset="-122"/>
            </a:endParaRPr>
          </a:p>
          <a:p>
            <a:pPr eaLnBrk="1" hangingPunct="1"/>
            <a:r>
              <a:rPr lang="en-US" altLang="zh-CN" sz="1600" b="0" dirty="0">
                <a:latin typeface="Verdana" panose="020B0604030504040204" pitchFamily="34" charset="0"/>
                <a:ea typeface="黑体" panose="02010609060101010101" charset="-122"/>
              </a:rPr>
              <a:t>      2      5       10</a:t>
            </a:r>
            <a:endParaRPr lang="en-US" altLang="zh-CN" sz="1600" b="0" dirty="0">
              <a:latin typeface="Verdana" panose="020B0604030504040204" pitchFamily="34" charset="0"/>
              <a:ea typeface="黑体" panose="02010609060101010101" charset="-122"/>
            </a:endParaRPr>
          </a:p>
          <a:p>
            <a:pPr eaLnBrk="1" hangingPunct="1"/>
            <a:r>
              <a:rPr lang="en-US" altLang="zh-CN" sz="1600" b="0" dirty="0">
                <a:latin typeface="Verdana" panose="020B0604030504040204" pitchFamily="34" charset="0"/>
                <a:ea typeface="黑体" panose="02010609060101010101" charset="-122"/>
              </a:rPr>
              <a:t>      0     -1       -1</a:t>
            </a:r>
            <a:endParaRPr lang="en-US" altLang="zh-CN" sz="1600" b="0" dirty="0">
              <a:latin typeface="Verdana" panose="020B0604030504040204" pitchFamily="34" charset="0"/>
              <a:ea typeface="黑体" panose="02010609060101010101" charset="-122"/>
            </a:endParaRPr>
          </a:p>
        </p:txBody>
      </p:sp>
      <p:graphicFrame>
        <p:nvGraphicFramePr>
          <p:cNvPr id="51210" name="Object 9"/>
          <p:cNvGraphicFramePr>
            <a:graphicFrameLocks noChangeAspect="1"/>
          </p:cNvGraphicFramePr>
          <p:nvPr/>
        </p:nvGraphicFramePr>
        <p:xfrm>
          <a:off x="5932146" y="1791530"/>
          <a:ext cx="1348978" cy="1144190"/>
        </p:xfrm>
        <a:graphic>
          <a:graphicData uri="http://schemas.openxmlformats.org/presentationml/2006/ole">
            <mc:AlternateContent xmlns:mc="http://schemas.openxmlformats.org/markup-compatibility/2006">
              <mc:Choice xmlns:v="urn:schemas-microsoft-com:vml" Requires="v">
                <p:oleObj spid="_x0000_s11297" name="Equation" r:id="rId1" imgW="838200" imgH="711200" progId="Equation.DSMT4">
                  <p:embed/>
                </p:oleObj>
              </mc:Choice>
              <mc:Fallback>
                <p:oleObj name="Equation" r:id="rId1" imgW="838200" imgH="711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146" y="1791530"/>
                        <a:ext cx="1348978" cy="114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Rectangle 10"/>
          <p:cNvSpPr>
            <a:spLocks noChangeArrowheads="1"/>
          </p:cNvSpPr>
          <p:nvPr/>
        </p:nvSpPr>
        <p:spPr bwMode="auto">
          <a:xfrm>
            <a:off x="1479209" y="2502055"/>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D=inv(A)</a:t>
            </a:r>
            <a:endParaRPr lang="en-US" altLang="zh-CN" sz="1600" b="0" dirty="0">
              <a:latin typeface="Verdana" panose="020B0604030504040204" pitchFamily="34" charset="0"/>
              <a:ea typeface="黑体" panose="02010609060101010101" charset="-122"/>
            </a:endParaRPr>
          </a:p>
        </p:txBody>
      </p:sp>
      <p:sp>
        <p:nvSpPr>
          <p:cNvPr id="51212" name="Rectangle 11"/>
          <p:cNvSpPr>
            <a:spLocks noChangeArrowheads="1"/>
          </p:cNvSpPr>
          <p:nvPr/>
        </p:nvSpPr>
        <p:spPr bwMode="auto">
          <a:xfrm>
            <a:off x="1479209" y="2723512"/>
            <a:ext cx="243125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dirty="0">
                <a:latin typeface="Verdana" panose="020B0604030504040204" pitchFamily="34" charset="0"/>
                <a:ea typeface="黑体" panose="02010609060101010101" charset="-122"/>
              </a:rPr>
              <a:t>e=det(A)</a:t>
            </a:r>
            <a:endParaRPr lang="en-US" altLang="zh-CN" sz="1600" b="0" dirty="0">
              <a:latin typeface="Verdana" panose="020B0604030504040204" pitchFamily="34" charset="0"/>
              <a:ea typeface="黑体" panose="02010609060101010101" charset="-122"/>
            </a:endParaRPr>
          </a:p>
        </p:txBody>
      </p:sp>
      <p:sp>
        <p:nvSpPr>
          <p:cNvPr id="51213" name="Rectangle 12"/>
          <p:cNvSpPr>
            <a:spLocks noChangeArrowheads="1"/>
          </p:cNvSpPr>
          <p:nvPr/>
        </p:nvSpPr>
        <p:spPr bwMode="auto">
          <a:xfrm>
            <a:off x="3531870" y="3173413"/>
            <a:ext cx="228409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D=</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5      2      -2</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-2     -1       1</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0     -2       1</a:t>
            </a:r>
            <a:endParaRPr lang="en-US" altLang="zh-CN" sz="1600" b="0">
              <a:latin typeface="Verdana" panose="020B0604030504040204" pitchFamily="34" charset="0"/>
              <a:ea typeface="黑体" panose="02010609060101010101" charset="-122"/>
            </a:endParaRPr>
          </a:p>
        </p:txBody>
      </p:sp>
      <p:sp>
        <p:nvSpPr>
          <p:cNvPr id="51214" name="Rectangle 13"/>
          <p:cNvSpPr>
            <a:spLocks noChangeArrowheads="1"/>
          </p:cNvSpPr>
          <p:nvPr/>
        </p:nvSpPr>
        <p:spPr bwMode="auto">
          <a:xfrm>
            <a:off x="5926455" y="3420110"/>
            <a:ext cx="16414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b="0">
                <a:latin typeface="Verdana" panose="020B0604030504040204" pitchFamily="34" charset="0"/>
                <a:ea typeface="黑体" panose="02010609060101010101" charset="-122"/>
              </a:rPr>
              <a:t>e=</a:t>
            </a:r>
            <a:endParaRPr lang="en-US" altLang="zh-CN" sz="1600" b="0">
              <a:latin typeface="Verdana" panose="020B0604030504040204" pitchFamily="34" charset="0"/>
              <a:ea typeface="黑体" panose="02010609060101010101" charset="-122"/>
            </a:endParaRPr>
          </a:p>
          <a:p>
            <a:pPr eaLnBrk="1" hangingPunct="1"/>
            <a:r>
              <a:rPr lang="en-US" altLang="zh-CN" sz="1600" b="0">
                <a:latin typeface="Verdana" panose="020B0604030504040204" pitchFamily="34" charset="0"/>
                <a:ea typeface="黑体" panose="02010609060101010101" charset="-122"/>
              </a:rPr>
              <a:t>      1</a:t>
            </a:r>
            <a:endParaRPr lang="en-US" altLang="zh-CN" sz="1600" b="0">
              <a:latin typeface="Verdana" panose="020B0604030504040204" pitchFamily="34" charset="0"/>
              <a:ea typeface="黑体" panose="02010609060101010101"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ChangeArrowheads="1"/>
          </p:cNvSpPr>
          <p:nvPr/>
        </p:nvSpPr>
        <p:spPr bwMode="auto">
          <a:xfrm>
            <a:off x="5381625" y="1924051"/>
            <a:ext cx="1890713"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53253" name="Text Box 4"/>
          <p:cNvSpPr txBox="1">
            <a:spLocks noChangeArrowheads="1"/>
          </p:cNvSpPr>
          <p:nvPr/>
        </p:nvSpPr>
        <p:spPr bwMode="auto">
          <a:xfrm>
            <a:off x="1197266" y="467320"/>
            <a:ext cx="338375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 MATLAB</a:t>
            </a:r>
            <a:r>
              <a:rPr lang="zh-CN" altLang="en-US" sz="2000"/>
              <a:t>关系运算</a:t>
            </a:r>
            <a:endParaRPr lang="zh-CN" altLang="en-US" sz="2000"/>
          </a:p>
        </p:txBody>
      </p:sp>
      <p:sp>
        <p:nvSpPr>
          <p:cNvPr id="53254" name="Rectangle 5"/>
          <p:cNvSpPr>
            <a:spLocks noChangeArrowheads="1"/>
          </p:cNvSpPr>
          <p:nvPr/>
        </p:nvSpPr>
        <p:spPr bwMode="auto">
          <a:xfrm>
            <a:off x="1601391" y="1383506"/>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latin typeface="Verdana" panose="020B0604030504040204" pitchFamily="34" charset="0"/>
              </a:rPr>
              <a:t>关系操作符 </a:t>
            </a:r>
            <a:endParaRPr lang="zh-CN" altLang="en-US" sz="1600">
              <a:latin typeface="Verdana" panose="020B0604030504040204" pitchFamily="34" charset="0"/>
            </a:endParaRPr>
          </a:p>
        </p:txBody>
      </p:sp>
      <p:sp>
        <p:nvSpPr>
          <p:cNvPr id="53255" name="Text Box 6"/>
          <p:cNvSpPr txBox="1">
            <a:spLocks noChangeArrowheads="1"/>
          </p:cNvSpPr>
          <p:nvPr/>
        </p:nvSpPr>
        <p:spPr bwMode="auto">
          <a:xfrm>
            <a:off x="1197173" y="1856104"/>
            <a:ext cx="3401616"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latin typeface="Verdana" panose="020B0604030504040204" pitchFamily="34" charset="0"/>
              </a:rPr>
              <a:t>&lt;      </a:t>
            </a:r>
            <a:r>
              <a:rPr lang="zh-CN" altLang="en-US" sz="1600" dirty="0">
                <a:latin typeface="Verdana" panose="020B0604030504040204" pitchFamily="34" charset="0"/>
              </a:rPr>
              <a:t>小于</a:t>
            </a:r>
            <a:endParaRPr lang="zh-CN" altLang="en-US" sz="1600" dirty="0">
              <a:latin typeface="Verdana" panose="020B0604030504040204" pitchFamily="34" charset="0"/>
            </a:endParaRPr>
          </a:p>
          <a:p>
            <a:pPr eaLnBrk="1" hangingPunct="1"/>
            <a:r>
              <a:rPr lang="en-US" altLang="zh-CN" sz="1600" dirty="0">
                <a:latin typeface="Verdana" panose="020B0604030504040204" pitchFamily="34" charset="0"/>
              </a:rPr>
              <a:t>&lt;=    </a:t>
            </a:r>
            <a:r>
              <a:rPr lang="zh-CN" altLang="en-US" sz="1600" dirty="0">
                <a:latin typeface="Verdana" panose="020B0604030504040204" pitchFamily="34" charset="0"/>
              </a:rPr>
              <a:t>小于等于</a:t>
            </a:r>
            <a:endParaRPr lang="zh-CN" altLang="en-US" sz="1600" dirty="0">
              <a:latin typeface="Verdana" panose="020B0604030504040204" pitchFamily="34" charset="0"/>
            </a:endParaRPr>
          </a:p>
          <a:p>
            <a:pPr eaLnBrk="1" hangingPunct="1"/>
            <a:r>
              <a:rPr lang="en-US" altLang="zh-CN" sz="1600" dirty="0">
                <a:latin typeface="Verdana" panose="020B0604030504040204" pitchFamily="34" charset="0"/>
              </a:rPr>
              <a:t>&gt;      </a:t>
            </a:r>
            <a:r>
              <a:rPr lang="zh-CN" altLang="en-US" sz="1600" dirty="0">
                <a:latin typeface="Verdana" panose="020B0604030504040204" pitchFamily="34" charset="0"/>
              </a:rPr>
              <a:t>大于</a:t>
            </a:r>
            <a:endParaRPr lang="zh-CN" altLang="en-US" sz="1600" dirty="0">
              <a:latin typeface="Verdana" panose="020B0604030504040204" pitchFamily="34" charset="0"/>
            </a:endParaRPr>
          </a:p>
          <a:p>
            <a:pPr eaLnBrk="1" hangingPunct="1"/>
            <a:r>
              <a:rPr lang="en-US" altLang="zh-CN" sz="1600" dirty="0">
                <a:latin typeface="Verdana" panose="020B0604030504040204" pitchFamily="34" charset="0"/>
              </a:rPr>
              <a:t>&gt;=    </a:t>
            </a:r>
            <a:r>
              <a:rPr lang="zh-CN" altLang="en-US" sz="1600" dirty="0">
                <a:latin typeface="Verdana" panose="020B0604030504040204" pitchFamily="34" charset="0"/>
              </a:rPr>
              <a:t>大于等于</a:t>
            </a:r>
            <a:endParaRPr lang="zh-CN" altLang="en-US" sz="1600" dirty="0">
              <a:latin typeface="Verdana" panose="020B0604030504040204" pitchFamily="34" charset="0"/>
            </a:endParaRPr>
          </a:p>
          <a:p>
            <a:pPr eaLnBrk="1" hangingPunct="1"/>
            <a:r>
              <a:rPr lang="en-US" altLang="zh-CN" sz="1600" dirty="0">
                <a:latin typeface="Verdana" panose="020B0604030504040204" pitchFamily="34" charset="0"/>
              </a:rPr>
              <a:t>==    </a:t>
            </a:r>
            <a:r>
              <a:rPr lang="zh-CN" altLang="en-US" sz="1600" dirty="0">
                <a:latin typeface="Verdana" panose="020B0604030504040204" pitchFamily="34" charset="0"/>
              </a:rPr>
              <a:t>等于</a:t>
            </a:r>
            <a:endParaRPr lang="zh-CN" altLang="en-US" sz="1600" dirty="0">
              <a:latin typeface="Verdana" panose="020B0604030504040204" pitchFamily="34" charset="0"/>
            </a:endParaRPr>
          </a:p>
          <a:p>
            <a:pPr eaLnBrk="1" hangingPunct="1"/>
            <a:r>
              <a:rPr lang="en-US" altLang="zh-CN" sz="1600" dirty="0">
                <a:latin typeface="Verdana" panose="020B0604030504040204" pitchFamily="34" charset="0"/>
              </a:rPr>
              <a:t>~=    </a:t>
            </a:r>
            <a:r>
              <a:rPr lang="zh-CN" altLang="en-US" sz="1600" dirty="0">
                <a:latin typeface="Verdana" panose="020B0604030504040204" pitchFamily="34" charset="0"/>
              </a:rPr>
              <a:t>不等于</a:t>
            </a:r>
            <a:endParaRPr lang="zh-CN" altLang="en-US" sz="1600" dirty="0">
              <a:latin typeface="Verdana" panose="020B0604030504040204" pitchFamily="34" charset="0"/>
            </a:endParaRPr>
          </a:p>
          <a:p>
            <a:pPr eaLnBrk="1" hangingPunct="1"/>
            <a:endParaRPr lang="zh-CN" altLang="en-US" sz="1600" dirty="0">
              <a:latin typeface="Verdana" panose="020B0604030504040204" pitchFamily="34" charset="0"/>
            </a:endParaRPr>
          </a:p>
          <a:p>
            <a:pPr eaLnBrk="1" hangingPunct="1"/>
            <a:r>
              <a:rPr lang="zh-CN" altLang="en-US" sz="1600" dirty="0">
                <a:latin typeface="Verdana" panose="020B0604030504040204" pitchFamily="34" charset="0"/>
              </a:rPr>
              <a:t>运算法则：若关系式成立，结果为</a:t>
            </a:r>
            <a:r>
              <a:rPr lang="en-US" altLang="zh-CN" sz="1600" dirty="0">
                <a:latin typeface="Verdana" panose="020B0604030504040204" pitchFamily="34" charset="0"/>
              </a:rPr>
              <a:t>1</a:t>
            </a:r>
            <a:r>
              <a:rPr lang="zh-CN" altLang="en-US" sz="1600" dirty="0">
                <a:latin typeface="Verdana" panose="020B0604030504040204" pitchFamily="34" charset="0"/>
              </a:rPr>
              <a:t>；</a:t>
            </a:r>
            <a:endParaRPr lang="zh-CN" altLang="en-US" sz="1600" dirty="0">
              <a:latin typeface="Verdana" panose="020B0604030504040204" pitchFamily="34" charset="0"/>
            </a:endParaRPr>
          </a:p>
          <a:p>
            <a:pPr eaLnBrk="1" hangingPunct="1"/>
            <a:r>
              <a:rPr lang="zh-CN" altLang="en-US" sz="1600" dirty="0">
                <a:latin typeface="Verdana" panose="020B0604030504040204" pitchFamily="34" charset="0"/>
              </a:rPr>
              <a:t>               若关系式不成立，结果为</a:t>
            </a:r>
            <a:r>
              <a:rPr lang="en-US" altLang="zh-CN" sz="1600" dirty="0">
                <a:latin typeface="Verdana" panose="020B0604030504040204" pitchFamily="34" charset="0"/>
              </a:rPr>
              <a:t>0</a:t>
            </a:r>
            <a:r>
              <a:rPr lang="zh-CN" altLang="en-US" sz="1600" dirty="0">
                <a:latin typeface="Verdana" panose="020B0604030504040204" pitchFamily="34" charset="0"/>
              </a:rPr>
              <a:t>。</a:t>
            </a:r>
            <a:endParaRPr lang="zh-CN" altLang="en-US" sz="1600" dirty="0">
              <a:latin typeface="Verdana" panose="020B0604030504040204" pitchFamily="34" charset="0"/>
            </a:endParaRPr>
          </a:p>
          <a:p>
            <a:pPr eaLnBrk="1" hangingPunct="1">
              <a:spcBef>
                <a:spcPct val="50000"/>
              </a:spcBef>
            </a:pPr>
            <a:endParaRPr lang="zh-CN" altLang="en-US" sz="1600" dirty="0">
              <a:latin typeface="Verdana" panose="020B0604030504040204" pitchFamily="34" charset="0"/>
            </a:endParaRPr>
          </a:p>
        </p:txBody>
      </p:sp>
      <p:sp>
        <p:nvSpPr>
          <p:cNvPr id="53256" name="Text Box 7"/>
          <p:cNvSpPr txBox="1">
            <a:spLocks noChangeArrowheads="1"/>
          </p:cNvSpPr>
          <p:nvPr/>
        </p:nvSpPr>
        <p:spPr bwMode="auto">
          <a:xfrm>
            <a:off x="4969710" y="1849823"/>
            <a:ext cx="205263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0" dirty="0">
                <a:latin typeface="Verdana" panose="020B0604030504040204" pitchFamily="34" charset="0"/>
                <a:ea typeface="黑体" panose="02010609060101010101" charset="-122"/>
              </a:rPr>
              <a:t>A=[1 4 3 5 7]</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B=[2 6 9 0 7]</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A==B</a:t>
            </a:r>
            <a:endParaRPr lang="en-US" altLang="zh-CN" sz="1600" b="0" dirty="0">
              <a:latin typeface="Verdana" panose="020B0604030504040204" pitchFamily="34" charset="0"/>
              <a:ea typeface="黑体" panose="02010609060101010101" charset="-122"/>
            </a:endParaRPr>
          </a:p>
          <a:p>
            <a:pPr eaLnBrk="1" hangingPunct="1">
              <a:spcBef>
                <a:spcPct val="50000"/>
              </a:spcBef>
            </a:pP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err="1">
                <a:latin typeface="Verdana" panose="020B0604030504040204" pitchFamily="34" charset="0"/>
                <a:ea typeface="黑体" panose="02010609060101010101" charset="-122"/>
              </a:rPr>
              <a:t>ans</a:t>
            </a:r>
            <a:r>
              <a:rPr lang="en-US" altLang="zh-CN" sz="1600" b="0" dirty="0">
                <a:latin typeface="Verdana" panose="020B0604030504040204" pitchFamily="34" charset="0"/>
                <a:ea typeface="黑体" panose="02010609060101010101" charset="-122"/>
              </a:rPr>
              <a:t>=</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       0  0  0  0  1</a:t>
            </a:r>
            <a:endParaRPr lang="en-US" altLang="zh-CN" sz="1600" b="0" dirty="0">
              <a:latin typeface="Verdana" panose="020B0604030504040204" pitchFamily="34" charset="0"/>
              <a:ea typeface="黑体" panose="02010609060101010101"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p:cNvSpPr>
            <a:spLocks noChangeArrowheads="1"/>
          </p:cNvSpPr>
          <p:nvPr/>
        </p:nvSpPr>
        <p:spPr bwMode="auto">
          <a:xfrm>
            <a:off x="5381626" y="1924051"/>
            <a:ext cx="2160985"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54277" name="Text Box 3"/>
          <p:cNvSpPr txBox="1">
            <a:spLocks noChangeArrowheads="1"/>
          </p:cNvSpPr>
          <p:nvPr/>
        </p:nvSpPr>
        <p:spPr bwMode="auto">
          <a:xfrm>
            <a:off x="997963" y="585153"/>
            <a:ext cx="338375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t>MATLAB</a:t>
            </a:r>
            <a:r>
              <a:rPr lang="zh-CN" altLang="en-US" sz="2000"/>
              <a:t>逻辑运算</a:t>
            </a:r>
            <a:endParaRPr lang="zh-CN" altLang="en-US" sz="2000"/>
          </a:p>
        </p:txBody>
      </p:sp>
      <p:sp>
        <p:nvSpPr>
          <p:cNvPr id="54278" name="Rectangle 4"/>
          <p:cNvSpPr>
            <a:spLocks noChangeArrowheads="1"/>
          </p:cNvSpPr>
          <p:nvPr/>
        </p:nvSpPr>
        <p:spPr bwMode="auto">
          <a:xfrm>
            <a:off x="998360" y="1615679"/>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latin typeface="Verdana" panose="020B0604030504040204" pitchFamily="34" charset="0"/>
              </a:rPr>
              <a:t>逻辑操作符 </a:t>
            </a:r>
            <a:endParaRPr lang="zh-CN" altLang="en-US" sz="1600">
              <a:latin typeface="Verdana" panose="020B0604030504040204" pitchFamily="34" charset="0"/>
            </a:endParaRPr>
          </a:p>
        </p:txBody>
      </p:sp>
      <p:sp>
        <p:nvSpPr>
          <p:cNvPr id="54279" name="Text Box 5"/>
          <p:cNvSpPr txBox="1">
            <a:spLocks noChangeArrowheads="1"/>
          </p:cNvSpPr>
          <p:nvPr/>
        </p:nvSpPr>
        <p:spPr bwMode="auto">
          <a:xfrm>
            <a:off x="1323340" y="2263140"/>
            <a:ext cx="3248025"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Verdana" panose="020B0604030504040204" pitchFamily="34" charset="0"/>
              </a:rPr>
              <a:t>&amp;      </a:t>
            </a:r>
            <a:r>
              <a:rPr lang="zh-CN" altLang="en-US" sz="1600">
                <a:latin typeface="Verdana" panose="020B0604030504040204" pitchFamily="34" charset="0"/>
              </a:rPr>
              <a:t>与  </a:t>
            </a:r>
            <a:endParaRPr lang="zh-CN" altLang="en-US" sz="1600">
              <a:latin typeface="Verdana" panose="020B0604030504040204" pitchFamily="34" charset="0"/>
            </a:endParaRPr>
          </a:p>
          <a:p>
            <a:pPr eaLnBrk="1" hangingPunct="1"/>
            <a:r>
              <a:rPr lang="en-US" altLang="zh-CN" sz="1600">
                <a:latin typeface="Verdana" panose="020B0604030504040204" pitchFamily="34" charset="0"/>
              </a:rPr>
              <a:t>|       </a:t>
            </a:r>
            <a:r>
              <a:rPr lang="zh-CN" altLang="en-US" sz="1600">
                <a:latin typeface="Verdana" panose="020B0604030504040204" pitchFamily="34" charset="0"/>
              </a:rPr>
              <a:t>或</a:t>
            </a:r>
            <a:endParaRPr lang="zh-CN" altLang="en-US" sz="1600">
              <a:latin typeface="Verdana" panose="020B0604030504040204" pitchFamily="34" charset="0"/>
            </a:endParaRPr>
          </a:p>
          <a:p>
            <a:pPr eaLnBrk="1" hangingPunct="1"/>
            <a:r>
              <a:rPr lang="en-US" altLang="zh-CN" sz="1600">
                <a:latin typeface="Verdana" panose="020B0604030504040204" pitchFamily="34" charset="0"/>
              </a:rPr>
              <a:t>~      </a:t>
            </a:r>
            <a:r>
              <a:rPr lang="zh-CN" altLang="en-US" sz="1600">
                <a:latin typeface="Verdana" panose="020B0604030504040204" pitchFamily="34" charset="0"/>
              </a:rPr>
              <a:t>非</a:t>
            </a:r>
            <a:endParaRPr lang="zh-CN" altLang="en-US" sz="1600">
              <a:latin typeface="Verdana" panose="020B0604030504040204" pitchFamily="34" charset="0"/>
            </a:endParaRPr>
          </a:p>
          <a:p>
            <a:pPr eaLnBrk="1" hangingPunct="1"/>
            <a:endParaRPr lang="zh-CN" altLang="en-US" sz="1600">
              <a:latin typeface="Verdana" panose="020B0604030504040204" pitchFamily="34" charset="0"/>
            </a:endParaRPr>
          </a:p>
          <a:p>
            <a:pPr eaLnBrk="1" hangingPunct="1"/>
            <a:r>
              <a:rPr lang="zh-CN" altLang="en-US" sz="1600">
                <a:latin typeface="Verdana" panose="020B0604030504040204" pitchFamily="34" charset="0"/>
              </a:rPr>
              <a:t>运算法则： 若逻辑真，结果为</a:t>
            </a:r>
            <a:r>
              <a:rPr lang="en-US" altLang="zh-CN" sz="1600">
                <a:latin typeface="Verdana" panose="020B0604030504040204" pitchFamily="34" charset="0"/>
              </a:rPr>
              <a:t>1</a:t>
            </a:r>
            <a:r>
              <a:rPr lang="zh-CN" altLang="en-US" sz="1600">
                <a:latin typeface="Verdana" panose="020B0604030504040204" pitchFamily="34" charset="0"/>
              </a:rPr>
              <a:t>；</a:t>
            </a:r>
            <a:endParaRPr lang="zh-CN" altLang="en-US" sz="1600">
              <a:latin typeface="Verdana" panose="020B0604030504040204" pitchFamily="34" charset="0"/>
            </a:endParaRPr>
          </a:p>
          <a:p>
            <a:pPr eaLnBrk="1" hangingPunct="1"/>
            <a:r>
              <a:rPr lang="zh-CN" altLang="en-US" sz="1600">
                <a:latin typeface="Verdana" panose="020B0604030504040204" pitchFamily="34" charset="0"/>
              </a:rPr>
              <a:t>                若逻辑假，结果为</a:t>
            </a:r>
            <a:r>
              <a:rPr lang="en-US" altLang="zh-CN" sz="1600">
                <a:latin typeface="Verdana" panose="020B0604030504040204" pitchFamily="34" charset="0"/>
              </a:rPr>
              <a:t>0</a:t>
            </a:r>
            <a:r>
              <a:rPr lang="zh-CN" altLang="en-US" sz="1600">
                <a:latin typeface="Verdana" panose="020B0604030504040204" pitchFamily="34" charset="0"/>
              </a:rPr>
              <a:t>。</a:t>
            </a:r>
            <a:endParaRPr lang="zh-CN" altLang="en-US" sz="1600">
              <a:latin typeface="Verdana" panose="020B0604030504040204" pitchFamily="34" charset="0"/>
            </a:endParaRPr>
          </a:p>
          <a:p>
            <a:pPr eaLnBrk="1" hangingPunct="1"/>
            <a:endParaRPr lang="zh-CN" altLang="en-US" sz="1600">
              <a:latin typeface="Verdana" panose="020B0604030504040204" pitchFamily="34" charset="0"/>
            </a:endParaRPr>
          </a:p>
          <a:p>
            <a:pPr eaLnBrk="1" hangingPunct="1">
              <a:spcBef>
                <a:spcPct val="50000"/>
              </a:spcBef>
            </a:pPr>
            <a:endParaRPr lang="zh-CN" altLang="en-US" sz="1600" b="0">
              <a:latin typeface="Verdana" panose="020B0604030504040204" pitchFamily="34" charset="0"/>
              <a:ea typeface="黑体" panose="02010609060101010101" charset="-122"/>
            </a:endParaRPr>
          </a:p>
        </p:txBody>
      </p:sp>
      <p:sp>
        <p:nvSpPr>
          <p:cNvPr id="54280" name="Text Box 6"/>
          <p:cNvSpPr txBox="1">
            <a:spLocks noChangeArrowheads="1"/>
          </p:cNvSpPr>
          <p:nvPr/>
        </p:nvSpPr>
        <p:spPr bwMode="auto">
          <a:xfrm>
            <a:off x="4886960" y="2117090"/>
            <a:ext cx="2725420"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0" dirty="0">
                <a:latin typeface="Verdana" panose="020B0604030504040204" pitchFamily="34" charset="0"/>
                <a:ea typeface="黑体" panose="02010609060101010101" charset="-122"/>
              </a:rPr>
              <a:t>a=1:2:11</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b=2:7</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(a&lt;2)|(b&gt;6)</a:t>
            </a:r>
            <a:endParaRPr lang="en-US" altLang="zh-CN" sz="1600" b="0" dirty="0">
              <a:latin typeface="Verdana" panose="020B0604030504040204" pitchFamily="34" charset="0"/>
              <a:ea typeface="黑体" panose="02010609060101010101" charset="-122"/>
            </a:endParaRPr>
          </a:p>
          <a:p>
            <a:pPr eaLnBrk="1" hangingPunct="1">
              <a:spcBef>
                <a:spcPct val="50000"/>
              </a:spcBef>
            </a:pP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err="1">
                <a:latin typeface="Verdana" panose="020B0604030504040204" pitchFamily="34" charset="0"/>
                <a:ea typeface="黑体" panose="02010609060101010101" charset="-122"/>
              </a:rPr>
              <a:t>ans</a:t>
            </a:r>
            <a:r>
              <a:rPr lang="en-US" altLang="zh-CN" sz="1600" b="0" dirty="0">
                <a:latin typeface="Verdana" panose="020B0604030504040204" pitchFamily="34" charset="0"/>
                <a:ea typeface="黑体" panose="02010609060101010101" charset="-122"/>
              </a:rPr>
              <a:t>=</a:t>
            </a:r>
            <a:endParaRPr lang="en-US" altLang="zh-CN" sz="1600" b="0" dirty="0">
              <a:latin typeface="Verdana" panose="020B0604030504040204" pitchFamily="34" charset="0"/>
              <a:ea typeface="黑体" panose="02010609060101010101" charset="-122"/>
            </a:endParaRPr>
          </a:p>
          <a:p>
            <a:pPr eaLnBrk="1" hangingPunct="1">
              <a:spcBef>
                <a:spcPct val="50000"/>
              </a:spcBef>
            </a:pPr>
            <a:r>
              <a:rPr lang="en-US" altLang="zh-CN" sz="1600" b="0" dirty="0">
                <a:latin typeface="Verdana" panose="020B0604030504040204" pitchFamily="34" charset="0"/>
                <a:ea typeface="黑体" panose="02010609060101010101" charset="-122"/>
              </a:rPr>
              <a:t>       1  0  0  0  0  1</a:t>
            </a:r>
            <a:endParaRPr lang="en-US" altLang="zh-CN" sz="1600" b="0" dirty="0">
              <a:latin typeface="Verdana" panose="020B0604030504040204" pitchFamily="34" charset="0"/>
              <a:ea typeface="黑体" panose="02010609060101010101"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4483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软件</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介绍</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884555" y="1016635"/>
            <a:ext cx="7374255" cy="3415030"/>
          </a:xfrm>
          <a:prstGeom prst="rect">
            <a:avLst/>
          </a:prstGeom>
          <a:noFill/>
        </p:spPr>
        <p:txBody>
          <a:bodyPr wrap="square" rtlCol="0">
            <a:spAutoFit/>
          </a:bodyPr>
          <a:p>
            <a:pPr indent="457200" fontAlgn="auto">
              <a:lnSpc>
                <a:spcPct val="150000"/>
              </a:lnSpc>
            </a:pPr>
            <a:r>
              <a:rPr lang="zh-CN" altLang="en-US" sz="1800">
                <a:uFillTx/>
                <a:latin typeface="Times New Roman" panose="02020603050405020304" charset="0"/>
                <a:ea typeface="黑体" panose="02010609060101010101" charset="-122"/>
              </a:rPr>
              <a:t>MATLAB和Mathematica、Maple并称为三大数学软件。它在数学类科技应用软件中在数值计算方面首屈一指。行矩阵运算、绘制函数和数据、实现算法、创建用户界面、连接其他编程语言的程序等。MATLAB的基本数据单位是矩阵，它的指令表达式与数学、工程中常用的形式十分相似，故用MATLAB来解算问题要比用C，FORTRAN等语言完成相同的事情简捷得多，并且MATLAB也吸收了像Maple等软件的优点，使MATLAB成为一个强大的数学软件。在新的版本中也加入了对C，FORTRAN，C++，JAVA的支持。</a:t>
            </a:r>
            <a:endParaRPr lang="zh-CN" altLang="en-US" sz="1800">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217805"/>
            <a:ext cx="7706995" cy="4569460"/>
          </a:xfrm>
          <a:prstGeom prst="rect">
            <a:avLst/>
          </a:prstGeom>
          <a:noFill/>
        </p:spPr>
        <p:txBody>
          <a:bodyPr wrap="square" rtlCol="0">
            <a:spAutoFit/>
          </a:bodyPr>
          <a:p>
            <a:pPr indent="0" algn="ctr" fontAlgn="auto">
              <a:lnSpc>
                <a:spcPct val="150000"/>
              </a:lnSpc>
            </a:pPr>
            <a:r>
              <a:rPr lang="zh-CN" altLang="en-US" sz="2000" b="1">
                <a:solidFill>
                  <a:schemeClr val="tx1"/>
                </a:solidFill>
                <a:uFillTx/>
                <a:latin typeface="Times New Roman" panose="02020603050405020304" charset="0"/>
                <a:ea typeface="黑体" panose="02010609060101010101" charset="-122"/>
              </a:rPr>
              <a:t>四、绘图</a:t>
            </a:r>
            <a:endParaRPr lang="zh-CN" altLang="en-US" sz="2000" b="1">
              <a:solidFill>
                <a:schemeClr val="tx1"/>
              </a:solidFill>
              <a:uFillTx/>
              <a:latin typeface="Times New Roman" panose="02020603050405020304" charset="0"/>
              <a:ea typeface="黑体" panose="02010609060101010101" charset="-122"/>
            </a:endParaRPr>
          </a:p>
          <a:p>
            <a:pPr indent="0">
              <a:spcBef>
                <a:spcPct val="50000"/>
              </a:spcBef>
              <a:buNone/>
            </a:pPr>
            <a:r>
              <a:rPr lang="en-US" altLang="zh-CN" sz="1800" b="1" dirty="0">
                <a:solidFill>
                  <a:schemeClr val="tx2"/>
                </a:solidFill>
                <a:latin typeface="Times New Roman" panose="02020603050405020304" charset="0"/>
                <a:ea typeface="黑体" panose="02010609060101010101" charset="-122"/>
                <a:sym typeface="+mn-ea"/>
              </a:rPr>
              <a:t>1. </a:t>
            </a:r>
            <a:r>
              <a:rPr lang="zh-CN" altLang="en-US" sz="1800" b="1" dirty="0">
                <a:solidFill>
                  <a:schemeClr val="tx2"/>
                </a:solidFill>
                <a:latin typeface="Times New Roman" panose="02020603050405020304" charset="0"/>
                <a:ea typeface="黑体" panose="02010609060101010101" charset="-122"/>
                <a:sym typeface="+mn-ea"/>
              </a:rPr>
              <a:t>绘图基本流程</a:t>
            </a:r>
            <a:endParaRPr lang="zh-CN" altLang="en-US" sz="1800" b="1" dirty="0">
              <a:solidFill>
                <a:schemeClr val="tx2"/>
              </a:solidFill>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（1）准备数据</a:t>
            </a:r>
            <a:endParaRPr lang="en-US" altLang="zh-CN" sz="18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绘制二维曲线，先需要准备横坐标（自变量）数据，再通过函数关系定义纵坐标（函数值）数据。</a:t>
            </a:r>
            <a:endParaRPr lang="en-US" altLang="zh-CN" sz="18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（2）创建图形窗口，指定绘图位置</a:t>
            </a:r>
            <a:endParaRPr lang="en-US" altLang="zh-CN" sz="18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MATLAB 默认的图形窗口为 Figure1，可以使用函数 figure 创建图形窗口，作为当前绘图窗口。需要在同一图形窗口绘制多幅图形时，可以使用函数 subplot 选择子图位置，还可以调用函数 set 设置窗口属性。</a:t>
            </a:r>
            <a:endParaRPr lang="en-US" altLang="zh-CN" sz="18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（3）绘制图形</a:t>
            </a:r>
            <a:endParaRPr lang="en-US" altLang="zh-CN" sz="18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1800" dirty="0">
                <a:solidFill>
                  <a:schemeClr val="tx1"/>
                </a:solidFill>
                <a:uFillTx/>
                <a:latin typeface="Times New Roman" panose="02020603050405020304" charset="0"/>
                <a:ea typeface="黑体" panose="02010609060101010101" charset="-122"/>
                <a:sym typeface="+mn-ea"/>
              </a:rPr>
              <a:t>调用绘图函数绘制曲线，并设置曲线的样式和标记属性，如线型、颜色、数据点标记符号等。</a:t>
            </a:r>
            <a:endParaRPr lang="en-US" altLang="zh-CN" sz="18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88695" y="402590"/>
            <a:ext cx="7706995" cy="4338320"/>
          </a:xfrm>
          <a:prstGeom prst="rect">
            <a:avLst/>
          </a:prstGeom>
          <a:noFill/>
        </p:spPr>
        <p:txBody>
          <a:bodyPr wrap="square" rtlCol="0">
            <a:spAutoFit/>
          </a:bodyPr>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（4）设置坐标轴和图形注释</a:t>
            </a:r>
            <a:endParaRPr lang="en-US" altLang="zh-CN" sz="24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设置坐标轴包括坐标轴的范围、刻度、网格线和坐标轴边框等，图形注释包括图形标题、坐标轴名称、图例、文字说明等。</a:t>
            </a:r>
            <a:endParaRPr lang="en-US" altLang="zh-CN" sz="24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（5）修饰三维图形</a:t>
            </a:r>
            <a:endParaRPr lang="en-US" altLang="zh-CN" sz="24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设置三维图形的着色、光照效果、材质、视角和三度（横、纵、高）比例等。</a:t>
            </a:r>
            <a:endParaRPr lang="en-US" altLang="zh-CN" sz="24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（6）保存或导出图形。</a:t>
            </a:r>
            <a:endParaRPr lang="en-US" altLang="zh-CN" sz="2400" dirty="0">
              <a:solidFill>
                <a:schemeClr val="tx1"/>
              </a:solidFill>
              <a:uFillTx/>
              <a:latin typeface="Times New Roman" panose="02020603050405020304" charset="0"/>
              <a:ea typeface="黑体" panose="02010609060101010101" charset="-122"/>
              <a:sym typeface="+mn-ea"/>
            </a:endParaRPr>
          </a:p>
          <a:p>
            <a:pPr indent="0">
              <a:spcBef>
                <a:spcPct val="50000"/>
              </a:spcBef>
              <a:buNone/>
            </a:pPr>
            <a:r>
              <a:rPr lang="en-US" altLang="zh-CN" sz="2400" dirty="0">
                <a:solidFill>
                  <a:schemeClr val="tx1"/>
                </a:solidFill>
                <a:uFillTx/>
                <a:latin typeface="Times New Roman" panose="02020603050405020304" charset="0"/>
                <a:ea typeface="黑体" panose="02010609060101010101" charset="-122"/>
                <a:sym typeface="+mn-ea"/>
              </a:rPr>
              <a:t>将绘制的图形保存为.fig 文件或其他类型的图形文件</a:t>
            </a:r>
            <a:endParaRPr lang="en-US" altLang="zh-CN" sz="24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207010"/>
            <a:ext cx="7706995" cy="4892675"/>
          </a:xfrm>
          <a:prstGeom prst="rect">
            <a:avLst/>
          </a:prstGeom>
          <a:noFill/>
        </p:spPr>
        <p:txBody>
          <a:bodyPr wrap="square" rtlCol="0">
            <a:spAutoFit/>
          </a:bodyPr>
          <a:p>
            <a:pPr indent="0">
              <a:spcBef>
                <a:spcPct val="50000"/>
              </a:spcBef>
              <a:buNone/>
            </a:pPr>
            <a:r>
              <a:rPr lang="en-US" altLang="zh-CN" sz="2400" b="1" dirty="0">
                <a:solidFill>
                  <a:schemeClr val="tx2"/>
                </a:solidFill>
                <a:latin typeface="Times New Roman" panose="02020603050405020304" charset="0"/>
                <a:ea typeface="黑体" panose="02010609060101010101" charset="-122"/>
                <a:sym typeface="+mn-ea"/>
              </a:rPr>
              <a:t>2. </a:t>
            </a:r>
            <a:r>
              <a:rPr lang="zh-CN" altLang="en-US" sz="2400" b="1" dirty="0">
                <a:solidFill>
                  <a:schemeClr val="tx2"/>
                </a:solidFill>
                <a:latin typeface="Times New Roman" panose="02020603050405020304" charset="0"/>
                <a:ea typeface="黑体" panose="02010609060101010101" charset="-122"/>
                <a:sym typeface="+mn-ea"/>
              </a:rPr>
              <a:t>绘制二维图像</a:t>
            </a:r>
            <a:endParaRPr lang="zh-CN" altLang="en-US" sz="2400" b="1" dirty="0">
              <a:solidFill>
                <a:schemeClr val="tx2"/>
              </a:solidFill>
              <a:latin typeface="Times New Roman" panose="02020603050405020304" charset="0"/>
              <a:ea typeface="黑体" panose="02010609060101010101" charset="-122"/>
              <a:sym typeface="+mn-ea"/>
            </a:endParaRPr>
          </a:p>
          <a:p>
            <a:pPr indent="457200" fontAlgn="auto">
              <a:lnSpc>
                <a:spcPct val="150000"/>
              </a:lnSpc>
              <a:spcBef>
                <a:spcPts val="0"/>
              </a:spcBef>
              <a:buNone/>
            </a:pPr>
            <a:r>
              <a:rPr lang="en-US" altLang="zh-CN" sz="2400" dirty="0">
                <a:solidFill>
                  <a:schemeClr val="tx1"/>
                </a:solidFill>
                <a:uFillTx/>
                <a:latin typeface="Times New Roman" panose="02020603050405020304" charset="0"/>
                <a:ea typeface="黑体" panose="02010609060101010101" charset="-122"/>
                <a:sym typeface="+mn-ea"/>
              </a:rPr>
              <a:t>plot 函数是绘制二维图形的最基本函数，它是针对向量或矩阵的列来绘制曲线的，可以绘制线段和曲线。函数 plot 的最典型调用方式是三元组形式：</a:t>
            </a:r>
            <a:endParaRPr lang="en-US" altLang="zh-CN" sz="2400" dirty="0">
              <a:solidFill>
                <a:schemeClr val="tx1"/>
              </a:solidFill>
              <a:uFillTx/>
              <a:latin typeface="Times New Roman" panose="02020603050405020304" charset="0"/>
              <a:ea typeface="黑体" panose="02010609060101010101" charset="-122"/>
              <a:sym typeface="+mn-ea"/>
            </a:endParaRPr>
          </a:p>
          <a:p>
            <a:pPr indent="0" algn="ctr" fontAlgn="auto">
              <a:lnSpc>
                <a:spcPct val="150000"/>
              </a:lnSpc>
              <a:spcBef>
                <a:spcPts val="0"/>
              </a:spcBef>
              <a:buNone/>
            </a:pPr>
            <a:r>
              <a:rPr lang="en-US" altLang="zh-CN" sz="2400" dirty="0">
                <a:solidFill>
                  <a:schemeClr val="tx1"/>
                </a:solidFill>
                <a:uFillTx/>
                <a:latin typeface="Times New Roman" panose="02020603050405020304" charset="0"/>
                <a:ea typeface="黑体" panose="02010609060101010101" charset="-122"/>
                <a:sym typeface="+mn-ea"/>
              </a:rPr>
              <a:t>plot(x, y, 'color-style-marker')</a:t>
            </a:r>
            <a:endParaRPr lang="en-US" altLang="zh-CN" sz="24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400" dirty="0">
                <a:solidFill>
                  <a:schemeClr val="tx1"/>
                </a:solidFill>
                <a:uFillTx/>
                <a:latin typeface="Times New Roman" panose="02020603050405020304" charset="0"/>
                <a:ea typeface="黑体" panose="02010609060101010101" charset="-122"/>
                <a:sym typeface="+mn-ea"/>
              </a:rPr>
              <a:t>其中 x, y 为同维数的向量（或矩阵），x 作为点的横坐标，y 作为点的纵坐标，plot 命令用直线连接相邻两数据点绘制图形。color、style 和 marker 分别是颜色、线型和数据点标记，它们之间没有先后顺序之分。</a:t>
            </a:r>
            <a:endParaRPr lang="en-US" altLang="zh-CN" sz="24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838200" y="81280"/>
            <a:ext cx="7706995" cy="553085"/>
          </a:xfrm>
          <a:prstGeom prst="rect">
            <a:avLst/>
          </a:prstGeom>
          <a:noFill/>
        </p:spPr>
        <p:txBody>
          <a:bodyPr wrap="square" rtlCol="0">
            <a:spAutoFit/>
          </a:bodyPr>
          <a:p>
            <a:pPr indent="457200" fontAlgn="auto">
              <a:lnSpc>
                <a:spcPct val="150000"/>
              </a:lnSpc>
              <a:spcBef>
                <a:spcPts val="0"/>
              </a:spcBef>
              <a:buNone/>
            </a:pPr>
            <a:r>
              <a:rPr lang="zh-CN" altLang="en-US" sz="2000" dirty="0">
                <a:solidFill>
                  <a:schemeClr val="tx1"/>
                </a:solidFill>
                <a:uFillTx/>
                <a:latin typeface="Times New Roman" panose="02020603050405020304" charset="0"/>
                <a:ea typeface="黑体" panose="02010609060101010101" charset="-122"/>
                <a:sym typeface="+mn-ea"/>
              </a:rPr>
              <a:t>绘图颜色及线型如下表所示</a:t>
            </a:r>
            <a:r>
              <a:rPr lang="zh-CN" altLang="en-US" sz="2000" dirty="0">
                <a:solidFill>
                  <a:schemeClr val="tx1"/>
                </a:solidFill>
                <a:uFillTx/>
                <a:latin typeface="Times New Roman" panose="02020603050405020304" charset="0"/>
                <a:ea typeface="微软雅黑" panose="020B0503020204020204" charset="-122"/>
                <a:sym typeface="+mn-ea"/>
              </a:rPr>
              <a:t>：</a:t>
            </a:r>
            <a:endParaRPr lang="zh-CN" altLang="en-US" sz="2000" dirty="0">
              <a:solidFill>
                <a:schemeClr val="tx1"/>
              </a:solidFill>
              <a:uFillTx/>
              <a:latin typeface="Times New Roman" panose="02020603050405020304" charset="0"/>
              <a:ea typeface="微软雅黑" panose="020B0503020204020204" charset="-122"/>
              <a:sym typeface="+mn-ea"/>
            </a:endParaRPr>
          </a:p>
        </p:txBody>
      </p:sp>
      <p:graphicFrame>
        <p:nvGraphicFramePr>
          <p:cNvPr id="278775" name="Group 247"/>
          <p:cNvGraphicFramePr>
            <a:graphicFrameLocks noGrp="1"/>
          </p:cNvGraphicFramePr>
          <p:nvPr>
            <p:custDataLst>
              <p:tags r:id="rId2"/>
            </p:custDataLst>
          </p:nvPr>
        </p:nvGraphicFramePr>
        <p:xfrm>
          <a:off x="1066165" y="654050"/>
          <a:ext cx="6744970" cy="3806825"/>
        </p:xfrm>
        <a:graphic>
          <a:graphicData uri="http://schemas.openxmlformats.org/drawingml/2006/table">
            <a:tbl>
              <a:tblPr>
                <a:tableStyleId>{68D230F3-CF80-4859-8CE7-A43EE81993B5}</a:tableStyleId>
              </a:tblPr>
              <a:tblGrid>
                <a:gridCol w="1481455"/>
                <a:gridCol w="1805305"/>
                <a:gridCol w="1595755"/>
                <a:gridCol w="1862455"/>
              </a:tblGrid>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r</a:t>
                      </a:r>
                      <a:endParaRPr kumimoji="0" lang="en-US" altLang="zh-CN" sz="2000" baseline="0" dirty="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红色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实线</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g</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绿色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ea typeface="黑体" panose="02010609060101010101" charset="-122"/>
                        </a:rPr>
                        <a:t>--</a:t>
                      </a:r>
                      <a:endParaRPr kumimoji="0" lang="en-US" altLang="zh-CN" sz="2000" baseline="0" dirty="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虚线</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b</a:t>
                      </a:r>
                      <a:endParaRPr kumimoji="0" lang="en-US" altLang="zh-CN" sz="2000" baseline="0" dirty="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蓝色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ea typeface="黑体" panose="02010609060101010101" charset="-122"/>
                        </a:rPr>
                        <a:t>:</a:t>
                      </a:r>
                      <a:endParaRPr kumimoji="0" lang="en-US" altLang="zh-CN" sz="2000" baseline="0" dirty="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点线</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y</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黄色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点划线</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dirty="0">
                          <a:ln>
                            <a:noFill/>
                          </a:ln>
                          <a:solidFill>
                            <a:schemeClr val="tx1"/>
                          </a:solidFill>
                          <a:effectLst/>
                          <a:uFillTx/>
                          <a:latin typeface="Times New Roman" panose="02020603050405020304" charset="0"/>
                        </a:rPr>
                        <a:t>m</a:t>
                      </a:r>
                      <a:endParaRPr kumimoji="0" lang="en-US" altLang="zh-CN" sz="2000" baseline="0" dirty="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洋红色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o</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圆圈</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c</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青色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x</a:t>
                      </a:r>
                      <a:endParaRPr kumimoji="0" lang="en-US" altLang="zh-CN" sz="2000" baseline="0" dirty="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叉号</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w</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白色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加号</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k</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黑色</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s</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正方形</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rPr>
                        <a:t>*</a:t>
                      </a:r>
                      <a:endParaRPr kumimoji="0" lang="zh-CN" altLang="en-US"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星号</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d</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菱形</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v</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向下三角</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向上三角</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r h="3460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rPr>
                        <a:t>.</a:t>
                      </a:r>
                      <a:endParaRPr kumimoji="0" lang="en-US" altLang="zh-CN" sz="2000" baseline="0">
                        <a:ln>
                          <a:noFill/>
                        </a:ln>
                        <a:solidFill>
                          <a:schemeClr val="tx1"/>
                        </a:solidFill>
                        <a:effectLst/>
                        <a:uFillTx/>
                        <a:latin typeface="Times New Roman" panose="02020603050405020304" charset="0"/>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a:ln>
                            <a:noFill/>
                          </a:ln>
                          <a:solidFill>
                            <a:schemeClr val="tx1"/>
                          </a:solidFill>
                          <a:effectLst/>
                          <a:uFillTx/>
                          <a:latin typeface="Times New Roman" panose="02020603050405020304" charset="0"/>
                          <a:ea typeface="黑体" panose="02010609060101010101" charset="-122"/>
                        </a:rPr>
                        <a:t>点号</a:t>
                      </a:r>
                      <a:endParaRPr kumimoji="0" lang="zh-CN" altLang="en-US"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2000" baseline="0">
                          <a:ln>
                            <a:noFill/>
                          </a:ln>
                          <a:solidFill>
                            <a:schemeClr val="tx1"/>
                          </a:solidFill>
                          <a:effectLst/>
                          <a:uFillTx/>
                          <a:latin typeface="Times New Roman" panose="02020603050405020304" charset="0"/>
                          <a:ea typeface="黑体" panose="02010609060101010101" charset="-122"/>
                        </a:rPr>
                        <a:t>h</a:t>
                      </a:r>
                      <a:endParaRPr kumimoji="0" lang="en-US" altLang="zh-CN" sz="2000" baseline="0">
                        <a:ln>
                          <a:noFill/>
                        </a:ln>
                        <a:solidFill>
                          <a:schemeClr val="tx1"/>
                        </a:solidFill>
                        <a:effectLst/>
                        <a:uFillTx/>
                        <a:latin typeface="Times New Roman" panose="02020603050405020304" charset="0"/>
                        <a:ea typeface="黑体" panose="02010609060101010101" charset="-122"/>
                      </a:endParaRPr>
                    </a:p>
                  </a:txBody>
                  <a:tcPr marT="45699" marB="45699"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2000" baseline="0" dirty="0">
                          <a:ln>
                            <a:noFill/>
                          </a:ln>
                          <a:solidFill>
                            <a:schemeClr val="tx1"/>
                          </a:solidFill>
                          <a:effectLst/>
                          <a:uFillTx/>
                          <a:latin typeface="Times New Roman" panose="02020603050405020304" charset="0"/>
                          <a:ea typeface="黑体" panose="02010609060101010101" charset="-122"/>
                        </a:rPr>
                        <a:t>六角形</a:t>
                      </a:r>
                      <a:endParaRPr kumimoji="0" lang="zh-CN" altLang="en-US" sz="2000" baseline="0" dirty="0">
                        <a:ln>
                          <a:noFill/>
                        </a:ln>
                        <a:solidFill>
                          <a:schemeClr val="tx1"/>
                        </a:solidFill>
                        <a:effectLst/>
                        <a:uFillTx/>
                        <a:latin typeface="Times New Roman" panose="02020603050405020304" charset="0"/>
                        <a:ea typeface="黑体" panose="02010609060101010101" charset="-122"/>
                      </a:endParaRPr>
                    </a:p>
                  </a:txBody>
                  <a:tcPr marT="45699" marB="45699"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294640"/>
            <a:ext cx="7706995" cy="4554220"/>
          </a:xfrm>
          <a:prstGeom prst="rect">
            <a:avLst/>
          </a:prstGeom>
          <a:noFill/>
        </p:spPr>
        <p:txBody>
          <a:bodyPr wrap="square" rtlCol="0">
            <a:spAutoFit/>
          </a:bodyPr>
          <a:p>
            <a:pPr indent="0">
              <a:spcBef>
                <a:spcPct val="50000"/>
              </a:spcBef>
              <a:buNone/>
            </a:pPr>
            <a:r>
              <a:rPr lang="en-US" altLang="zh-CN" sz="2000" b="1" dirty="0">
                <a:solidFill>
                  <a:schemeClr val="tx2"/>
                </a:solidFill>
                <a:latin typeface="Times New Roman" panose="02020603050405020304" charset="0"/>
                <a:ea typeface="黑体" panose="02010609060101010101" charset="-122"/>
                <a:sym typeface="+mn-ea"/>
              </a:rPr>
              <a:t>3. </a:t>
            </a:r>
            <a:r>
              <a:rPr lang="zh-CN" altLang="en-US" sz="2000" b="1" dirty="0">
                <a:solidFill>
                  <a:schemeClr val="tx2"/>
                </a:solidFill>
                <a:latin typeface="Times New Roman" panose="02020603050405020304" charset="0"/>
                <a:ea typeface="黑体" panose="02010609060101010101" charset="-122"/>
                <a:sym typeface="+mn-ea"/>
              </a:rPr>
              <a:t>图形修饰</a:t>
            </a:r>
            <a:endParaRPr lang="zh-CN" altLang="en-US" sz="2000" b="1" dirty="0">
              <a:solidFill>
                <a:schemeClr val="tx2"/>
              </a:solidFill>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（1）设置坐标轴和网格线</a:t>
            </a:r>
            <a:endParaRPr lang="en-US" altLang="zh-CN" sz="2000" dirty="0">
              <a:solidFill>
                <a:schemeClr val="tx1"/>
              </a:solidFill>
              <a:uFillTx/>
              <a:latin typeface="Times New Roman" panose="02020603050405020304" charset="0"/>
              <a:ea typeface="黑体" panose="02010609060101010101" charset="-122"/>
              <a:sym typeface="+mn-ea"/>
            </a:endParaRPr>
          </a:p>
          <a:p>
            <a:pPr indent="45720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绘制图形时，系统自动给出图形的坐标轴，利用函数 axis 可以设置坐标轴的刻度和范围。函数，利用函数 grid 可以设置网格线。调用格式和功能如</a:t>
            </a:r>
            <a:r>
              <a:rPr lang="zh-CN" altLang="en-US" sz="2000" dirty="0">
                <a:solidFill>
                  <a:schemeClr val="tx1"/>
                </a:solidFill>
                <a:uFillTx/>
                <a:latin typeface="Times New Roman" panose="02020603050405020304" charset="0"/>
                <a:ea typeface="黑体" panose="02010609060101010101" charset="-122"/>
                <a:sym typeface="+mn-ea"/>
              </a:rPr>
              <a:t>下</a:t>
            </a:r>
            <a:r>
              <a:rPr lang="en-US" altLang="zh-CN" sz="2000" dirty="0">
                <a:solidFill>
                  <a:schemeClr val="tx1"/>
                </a:solidFill>
                <a:uFillTx/>
                <a:latin typeface="Times New Roman" panose="02020603050405020304" charset="0"/>
                <a:ea typeface="黑体" panose="02010609060101010101" charset="-122"/>
                <a:sym typeface="+mn-ea"/>
              </a:rPr>
              <a:t>所示。</a:t>
            </a:r>
            <a:endParaRPr lang="en-US" altLang="zh-CN"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1. </a:t>
            </a:r>
            <a:r>
              <a:rPr lang="zh-CN" altLang="en-US" sz="2000" dirty="0">
                <a:solidFill>
                  <a:schemeClr val="tx1"/>
                </a:solidFill>
                <a:uFillTx/>
                <a:latin typeface="Times New Roman" panose="02020603050405020304" charset="0"/>
                <a:ea typeface="黑体" panose="02010609060101010101" charset="-122"/>
                <a:sym typeface="+mn-ea"/>
              </a:rPr>
              <a:t>坐标轴范围：</a:t>
            </a:r>
            <a:r>
              <a:rPr lang="en-US" altLang="zh-CN" sz="2000" dirty="0">
                <a:solidFill>
                  <a:schemeClr val="tx1"/>
                </a:solidFill>
                <a:uFillTx/>
                <a:latin typeface="Times New Roman" panose="02020603050405020304" charset="0"/>
                <a:ea typeface="黑体" panose="02010609060101010101" charset="-122"/>
                <a:sym typeface="+mn-ea"/>
              </a:rPr>
              <a:t>axis([xmin xmax ymin ymax])   </a:t>
            </a:r>
            <a:endParaRPr lang="en-US" altLang="zh-CN"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设定坐标轴的范围为</a:t>
            </a:r>
            <a:endParaRPr lang="en-US" altLang="zh-CN"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2. </a:t>
            </a:r>
            <a:r>
              <a:rPr lang="zh-CN" altLang="en-US" sz="2000" dirty="0">
                <a:solidFill>
                  <a:schemeClr val="tx1"/>
                </a:solidFill>
                <a:uFillTx/>
                <a:latin typeface="Times New Roman" panose="02020603050405020304" charset="0"/>
                <a:ea typeface="黑体" panose="02010609060101010101" charset="-122"/>
                <a:sym typeface="+mn-ea"/>
              </a:rPr>
              <a:t>网格线</a:t>
            </a:r>
            <a:endParaRPr lang="zh-CN" altLang="en-US"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grid on 显示网格线</a:t>
            </a:r>
            <a:endParaRPr lang="en-US" altLang="zh-CN"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grid off 不显示网格线</a:t>
            </a:r>
            <a:endParaRPr lang="en-US" altLang="zh-CN" sz="2000" dirty="0">
              <a:solidFill>
                <a:schemeClr val="tx1"/>
              </a:solidFill>
              <a:uFillTx/>
              <a:latin typeface="Times New Roman" panose="02020603050405020304" charset="0"/>
              <a:ea typeface="黑体" panose="02010609060101010101" charset="-122"/>
              <a:sym typeface="+mn-ea"/>
            </a:endParaRPr>
          </a:p>
        </p:txBody>
      </p:sp>
      <p:graphicFrame>
        <p:nvGraphicFramePr>
          <p:cNvPr id="4" name="对象 3">
            <a:hlinkClick r:id="" action="ppaction://ole?verb="/>
          </p:cNvPr>
          <p:cNvGraphicFramePr>
            <a:graphicFrameLocks noChangeAspect="1"/>
          </p:cNvGraphicFramePr>
          <p:nvPr/>
        </p:nvGraphicFramePr>
        <p:xfrm>
          <a:off x="3366135" y="3024505"/>
          <a:ext cx="3388360" cy="365125"/>
        </p:xfrm>
        <a:graphic>
          <a:graphicData uri="http://schemas.openxmlformats.org/presentationml/2006/ole">
            <mc:AlternateContent xmlns:mc="http://schemas.openxmlformats.org/markup-compatibility/2006">
              <mc:Choice xmlns:v="urn:schemas-microsoft-com:vml" Requires="v">
                <p:oleObj spid="_x0000_s3073" name="" r:id="rId2" imgW="2298700" imgH="203200" progId="Equation.KSEE3">
                  <p:embed/>
                </p:oleObj>
              </mc:Choice>
              <mc:Fallback>
                <p:oleObj name="" r:id="rId2" imgW="2298700" imgH="203200" progId="Equation.KSEE3">
                  <p:embed/>
                  <p:pic>
                    <p:nvPicPr>
                      <p:cNvPr id="0" name="图片 3072"/>
                      <p:cNvPicPr/>
                      <p:nvPr/>
                    </p:nvPicPr>
                    <p:blipFill>
                      <a:blip r:embed="rId3"/>
                      <a:stretch>
                        <a:fillRect/>
                      </a:stretch>
                    </p:blipFill>
                    <p:spPr>
                      <a:xfrm>
                        <a:off x="3366135" y="3024505"/>
                        <a:ext cx="3388360" cy="3651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356870"/>
            <a:ext cx="7909560" cy="4707890"/>
          </a:xfrm>
          <a:prstGeom prst="rect">
            <a:avLst/>
          </a:prstGeom>
          <a:noFill/>
        </p:spPr>
        <p:txBody>
          <a:bodyPr wrap="square" rtlCol="0">
            <a:spAutoFit/>
          </a:bodyPr>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（2）</a:t>
            </a:r>
            <a:r>
              <a:rPr sz="2000" dirty="0">
                <a:solidFill>
                  <a:schemeClr val="tx1"/>
                </a:solidFill>
                <a:uFillTx/>
                <a:latin typeface="Times New Roman" panose="02020603050405020304" charset="0"/>
                <a:ea typeface="黑体" panose="02010609060101010101" charset="-122"/>
                <a:sym typeface="+mn-ea"/>
              </a:rPr>
              <a:t>命令方式添加标注</a:t>
            </a:r>
            <a:endParaRPr sz="2000" dirty="0">
              <a:solidFill>
                <a:schemeClr val="tx1"/>
              </a:solidFill>
              <a:uFillTx/>
              <a:latin typeface="Times New Roman" panose="02020603050405020304" charset="0"/>
              <a:ea typeface="黑体" panose="02010609060101010101" charset="-122"/>
              <a:sym typeface="+mn-ea"/>
            </a:endParaRPr>
          </a:p>
          <a:p>
            <a:pPr indent="457200" fontAlgn="auto">
              <a:lnSpc>
                <a:spcPct val="150000"/>
              </a:lnSpc>
              <a:spcBef>
                <a:spcPts val="0"/>
              </a:spcBef>
              <a:buNone/>
            </a:pPr>
            <a:r>
              <a:rPr sz="2000" dirty="0">
                <a:solidFill>
                  <a:schemeClr val="tx1"/>
                </a:solidFill>
                <a:uFillTx/>
                <a:latin typeface="Times New Roman" panose="02020603050405020304" charset="0"/>
                <a:ea typeface="黑体" panose="02010609060101010101" charset="-122"/>
                <a:sym typeface="+mn-ea"/>
              </a:rPr>
              <a:t>图形绘制完后，MATLAB 提供了一些特殊的图形函数，用于修饰绘制好的图形，如图形标题、坐标轴标记、图例和文字注释等。调用格式和功能如</a:t>
            </a:r>
            <a:r>
              <a:rPr lang="zh-CN" sz="2000" dirty="0">
                <a:solidFill>
                  <a:schemeClr val="tx1"/>
                </a:solidFill>
                <a:uFillTx/>
                <a:latin typeface="Times New Roman" panose="02020603050405020304" charset="0"/>
                <a:ea typeface="黑体" panose="02010609060101010101" charset="-122"/>
                <a:sym typeface="+mn-ea"/>
              </a:rPr>
              <a:t>下</a:t>
            </a:r>
            <a:r>
              <a:rPr sz="2000" dirty="0">
                <a:solidFill>
                  <a:schemeClr val="tx1"/>
                </a:solidFill>
                <a:uFillTx/>
                <a:latin typeface="Times New Roman" panose="02020603050405020304" charset="0"/>
                <a:ea typeface="黑体" panose="02010609060101010101" charset="-122"/>
                <a:sym typeface="+mn-ea"/>
              </a:rPr>
              <a:t>所示。</a:t>
            </a:r>
            <a:endParaRPr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sz="2000" dirty="0">
                <a:solidFill>
                  <a:schemeClr val="tx1"/>
                </a:solidFill>
                <a:uFillTx/>
                <a:latin typeface="Times New Roman" panose="02020603050405020304" charset="0"/>
                <a:ea typeface="黑体" panose="02010609060101010101" charset="-122"/>
                <a:sym typeface="+mn-ea"/>
              </a:rPr>
              <a:t>1. 标题</a:t>
            </a:r>
            <a:r>
              <a:rPr lang="zh-CN" altLang="en-US" sz="2000" dirty="0">
                <a:solidFill>
                  <a:schemeClr val="tx1"/>
                </a:solidFill>
                <a:uFillTx/>
                <a:latin typeface="Times New Roman" panose="02020603050405020304" charset="0"/>
                <a:ea typeface="黑体" panose="02010609060101010101" charset="-122"/>
                <a:sym typeface="+mn-ea"/>
              </a:rPr>
              <a:t>标注：</a:t>
            </a:r>
            <a:r>
              <a:rPr lang="en-US" altLang="zh-CN" sz="2000" dirty="0">
                <a:solidFill>
                  <a:schemeClr val="tx1"/>
                </a:solidFill>
                <a:uFillTx/>
                <a:latin typeface="Times New Roman" panose="02020603050405020304" charset="0"/>
                <a:ea typeface="黑体" panose="02010609060101010101" charset="-122"/>
                <a:sym typeface="+mn-ea"/>
              </a:rPr>
              <a:t>title('s')  在当前坐标轴的顶部加上字符串 s，作为该图形的标题。</a:t>
            </a:r>
            <a:endParaRPr lang="en-US" altLang="zh-CN"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2. 坐标轴标注</a:t>
            </a:r>
            <a:r>
              <a:rPr lang="zh-CN" altLang="en-US" sz="2000" dirty="0">
                <a:solidFill>
                  <a:schemeClr val="tx1"/>
                </a:solidFill>
                <a:uFillTx/>
                <a:latin typeface="Times New Roman" panose="02020603050405020304" charset="0"/>
                <a:ea typeface="黑体" panose="02010609060101010101" charset="-122"/>
                <a:sym typeface="+mn-ea"/>
              </a:rPr>
              <a:t>：</a:t>
            </a:r>
            <a:r>
              <a:rPr lang="en-US" altLang="zh-CN" sz="2000" dirty="0">
                <a:solidFill>
                  <a:schemeClr val="tx1"/>
                </a:solidFill>
                <a:uFillTx/>
                <a:latin typeface="Times New Roman" panose="02020603050405020304" charset="0"/>
                <a:ea typeface="黑体" panose="02010609060101010101" charset="-122"/>
                <a:sym typeface="+mn-ea"/>
              </a:rPr>
              <a:t>xlabel('s')  用字符串s标记x轴</a:t>
            </a:r>
            <a:r>
              <a:rPr lang="zh-CN" altLang="en-US" sz="2000" dirty="0">
                <a:solidFill>
                  <a:schemeClr val="tx1"/>
                </a:solidFill>
                <a:uFillTx/>
                <a:latin typeface="Times New Roman" panose="02020603050405020304" charset="0"/>
                <a:ea typeface="黑体" panose="02010609060101010101" charset="-122"/>
                <a:sym typeface="+mn-ea"/>
              </a:rPr>
              <a:t>；</a:t>
            </a:r>
            <a:r>
              <a:rPr lang="en-US" altLang="zh-CN" sz="2000" dirty="0">
                <a:solidFill>
                  <a:schemeClr val="tx1"/>
                </a:solidFill>
                <a:uFillTx/>
                <a:latin typeface="Times New Roman" panose="02020603050405020304" charset="0"/>
                <a:ea typeface="黑体" panose="02010609060101010101" charset="-122"/>
                <a:sym typeface="+mn-ea"/>
              </a:rPr>
              <a:t>ylabel('s')  用字符串s标记y轴</a:t>
            </a:r>
            <a:r>
              <a:rPr lang="zh-CN" altLang="en-US" sz="2000" dirty="0">
                <a:solidFill>
                  <a:schemeClr val="tx1"/>
                </a:solidFill>
                <a:uFillTx/>
                <a:latin typeface="Times New Roman" panose="02020603050405020304" charset="0"/>
                <a:ea typeface="黑体" panose="02010609060101010101" charset="-122"/>
                <a:sym typeface="+mn-ea"/>
              </a:rPr>
              <a:t>。</a:t>
            </a:r>
            <a:endParaRPr lang="zh-CN" altLang="en-US" sz="20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en-US" altLang="zh-CN" sz="2000" dirty="0">
                <a:solidFill>
                  <a:schemeClr val="tx1"/>
                </a:solidFill>
                <a:uFillTx/>
                <a:latin typeface="Times New Roman" panose="02020603050405020304" charset="0"/>
                <a:ea typeface="黑体" panose="02010609060101010101" charset="-122"/>
                <a:sym typeface="+mn-ea"/>
              </a:rPr>
              <a:t>3. 图例标注</a:t>
            </a:r>
            <a:r>
              <a:rPr lang="zh-CN" altLang="en-US" sz="2000" dirty="0">
                <a:solidFill>
                  <a:schemeClr val="tx1"/>
                </a:solidFill>
                <a:uFillTx/>
                <a:latin typeface="Times New Roman" panose="02020603050405020304" charset="0"/>
                <a:ea typeface="黑体" panose="02010609060101010101" charset="-122"/>
                <a:sym typeface="+mn-ea"/>
              </a:rPr>
              <a:t>：legend('s</a:t>
            </a:r>
            <a:r>
              <a:rPr lang="zh-CN" altLang="en-US" sz="2000" baseline="-25000" dirty="0">
                <a:solidFill>
                  <a:schemeClr val="tx1"/>
                </a:solidFill>
                <a:uFillTx/>
                <a:latin typeface="Times New Roman" panose="02020603050405020304" charset="0"/>
                <a:ea typeface="黑体" panose="02010609060101010101" charset="-122"/>
                <a:sym typeface="+mn-ea"/>
              </a:rPr>
              <a:t>1</a:t>
            </a:r>
            <a:r>
              <a:rPr lang="zh-CN" altLang="en-US" sz="2000" dirty="0">
                <a:solidFill>
                  <a:schemeClr val="tx1"/>
                </a:solidFill>
                <a:uFillTx/>
                <a:latin typeface="Times New Roman" panose="02020603050405020304" charset="0"/>
                <a:ea typeface="黑体" panose="02010609060101010101" charset="-122"/>
                <a:sym typeface="+mn-ea"/>
              </a:rPr>
              <a:t>', 's</a:t>
            </a:r>
            <a:r>
              <a:rPr lang="zh-CN" altLang="en-US" sz="2000" baseline="-25000" dirty="0">
                <a:solidFill>
                  <a:schemeClr val="tx1"/>
                </a:solidFill>
                <a:uFillTx/>
                <a:latin typeface="Times New Roman" panose="02020603050405020304" charset="0"/>
                <a:ea typeface="黑体" panose="02010609060101010101" charset="-122"/>
                <a:sym typeface="+mn-ea"/>
              </a:rPr>
              <a:t>2</a:t>
            </a:r>
            <a:r>
              <a:rPr lang="zh-CN" altLang="en-US" sz="2000" dirty="0">
                <a:solidFill>
                  <a:schemeClr val="tx1"/>
                </a:solidFill>
                <a:uFillTx/>
                <a:latin typeface="Times New Roman" panose="02020603050405020304" charset="0"/>
                <a:ea typeface="黑体" panose="02010609060101010101" charset="-122"/>
                <a:sym typeface="+mn-ea"/>
              </a:rPr>
              <a:t>', „, 's</a:t>
            </a:r>
            <a:r>
              <a:rPr lang="zh-CN" altLang="en-US" sz="2000" baseline="-25000" dirty="0">
                <a:solidFill>
                  <a:schemeClr val="tx1"/>
                </a:solidFill>
                <a:uFillTx/>
                <a:latin typeface="Times New Roman" panose="02020603050405020304" charset="0"/>
                <a:ea typeface="黑体" panose="02010609060101010101" charset="-122"/>
                <a:sym typeface="+mn-ea"/>
              </a:rPr>
              <a:t>n</a:t>
            </a:r>
            <a:r>
              <a:rPr lang="zh-CN" altLang="en-US" sz="2000" dirty="0">
                <a:solidFill>
                  <a:schemeClr val="tx1"/>
                </a:solidFill>
                <a:uFillTx/>
                <a:latin typeface="Times New Roman" panose="02020603050405020304" charset="0"/>
                <a:ea typeface="黑体" panose="02010609060101010101" charset="-122"/>
                <a:sym typeface="+mn-ea"/>
              </a:rPr>
              <a:t>')用指定的字符串 s</a:t>
            </a:r>
            <a:r>
              <a:rPr lang="zh-CN" altLang="en-US" sz="2000" baseline="-25000" dirty="0">
                <a:solidFill>
                  <a:schemeClr val="tx1"/>
                </a:solidFill>
                <a:uFillTx/>
                <a:latin typeface="Times New Roman" panose="02020603050405020304" charset="0"/>
                <a:ea typeface="黑体" panose="02010609060101010101" charset="-122"/>
                <a:sym typeface="+mn-ea"/>
              </a:rPr>
              <a:t>1</a:t>
            </a:r>
            <a:r>
              <a:rPr lang="zh-CN" altLang="en-US" sz="2000" dirty="0">
                <a:solidFill>
                  <a:schemeClr val="tx1"/>
                </a:solidFill>
                <a:uFillTx/>
                <a:latin typeface="Times New Roman" panose="02020603050405020304" charset="0"/>
                <a:ea typeface="黑体" panose="02010609060101010101" charset="-122"/>
                <a:sym typeface="+mn-ea"/>
              </a:rPr>
              <a:t>, s</a:t>
            </a:r>
            <a:r>
              <a:rPr lang="zh-CN" altLang="en-US" sz="2000" baseline="-25000" dirty="0">
                <a:solidFill>
                  <a:schemeClr val="tx1"/>
                </a:solidFill>
                <a:uFillTx/>
                <a:latin typeface="Times New Roman" panose="02020603050405020304" charset="0"/>
                <a:ea typeface="黑体" panose="02010609060101010101" charset="-122"/>
                <a:sym typeface="+mn-ea"/>
              </a:rPr>
              <a:t>2</a:t>
            </a:r>
            <a:r>
              <a:rPr lang="zh-CN" altLang="en-US" sz="2000" dirty="0">
                <a:solidFill>
                  <a:schemeClr val="tx1"/>
                </a:solidFill>
                <a:uFillTx/>
                <a:latin typeface="Times New Roman" panose="02020603050405020304" charset="0"/>
                <a:ea typeface="黑体" panose="02010609060101010101" charset="-122"/>
                <a:sym typeface="+mn-ea"/>
              </a:rPr>
              <a:t>, </a:t>
            </a:r>
            <a:r>
              <a:rPr lang="en-US" altLang="zh-CN" sz="2000" dirty="0">
                <a:solidFill>
                  <a:schemeClr val="tx1"/>
                </a:solidFill>
                <a:uFillTx/>
                <a:latin typeface="Times New Roman" panose="02020603050405020304" charset="0"/>
                <a:ea typeface="黑体" panose="02010609060101010101" charset="-122"/>
                <a:sym typeface="+mn-ea"/>
              </a:rPr>
              <a:t>…</a:t>
            </a:r>
            <a:r>
              <a:rPr lang="zh-CN" altLang="en-US" sz="2000" dirty="0">
                <a:solidFill>
                  <a:schemeClr val="tx1"/>
                </a:solidFill>
                <a:uFillTx/>
                <a:latin typeface="Times New Roman" panose="02020603050405020304" charset="0"/>
                <a:ea typeface="黑体" panose="02010609060101010101" charset="-122"/>
                <a:sym typeface="+mn-ea"/>
              </a:rPr>
              <a:t>, s</a:t>
            </a:r>
            <a:r>
              <a:rPr lang="zh-CN" altLang="en-US" sz="2000" baseline="-25000" dirty="0">
                <a:solidFill>
                  <a:schemeClr val="tx1"/>
                </a:solidFill>
                <a:uFillTx/>
                <a:latin typeface="Times New Roman" panose="02020603050405020304" charset="0"/>
                <a:ea typeface="黑体" panose="02010609060101010101" charset="-122"/>
                <a:sym typeface="+mn-ea"/>
              </a:rPr>
              <a:t>n</a:t>
            </a:r>
            <a:r>
              <a:rPr lang="zh-CN" altLang="en-US" sz="2000" dirty="0">
                <a:solidFill>
                  <a:schemeClr val="tx1"/>
                </a:solidFill>
                <a:uFillTx/>
                <a:latin typeface="Times New Roman" panose="02020603050405020304" charset="0"/>
                <a:ea typeface="黑体" panose="02010609060101010101" charset="-122"/>
                <a:sym typeface="+mn-ea"/>
              </a:rPr>
              <a:t> 在当前图形中添加图例。</a:t>
            </a:r>
            <a:endParaRPr lang="zh-CN" altLang="en-US" sz="20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645795" y="875665"/>
            <a:ext cx="7569835" cy="922020"/>
          </a:xfrm>
          <a:prstGeom prst="rect">
            <a:avLst/>
          </a:prstGeom>
          <a:noFill/>
        </p:spPr>
        <p:txBody>
          <a:bodyPr wrap="square" rtlCol="0">
            <a:spAutoFit/>
          </a:bodyPr>
          <a:p>
            <a:pPr indent="457200" fontAlgn="auto">
              <a:lnSpc>
                <a:spcPct val="150000"/>
              </a:lnSpc>
            </a:pPr>
            <a:r>
              <a:rPr sz="1800" b="1">
                <a:solidFill>
                  <a:schemeClr val="tx2"/>
                </a:solidFill>
                <a:uFillTx/>
                <a:latin typeface="Times New Roman" panose="02020603050405020304" charset="0"/>
                <a:ea typeface="黑体" panose="02010609060101010101" charset="-122"/>
              </a:rPr>
              <a:t>grid与hold</a:t>
            </a:r>
            <a:endParaRPr sz="1800" b="1">
              <a:solidFill>
                <a:schemeClr val="tx2"/>
              </a:solidFill>
              <a:uFillTx/>
              <a:latin typeface="Times New Roman" panose="02020603050405020304" charset="0"/>
              <a:ea typeface="黑体" panose="02010609060101010101" charset="-122"/>
            </a:endParaRPr>
          </a:p>
          <a:p>
            <a:pPr indent="457200" fontAlgn="auto">
              <a:lnSpc>
                <a:spcPct val="150000"/>
              </a:lnSpc>
            </a:pPr>
            <a:endParaRPr lang="zh-CN" altLang="en-US" sz="1800" b="1">
              <a:solidFill>
                <a:schemeClr val="tx2"/>
              </a:solidFill>
              <a:uFillTx/>
              <a:latin typeface="Times New Roman" panose="02020603050405020304" charset="0"/>
              <a:ea typeface="黑体" panose="02010609060101010101" charset="-122"/>
            </a:endParaRPr>
          </a:p>
        </p:txBody>
      </p:sp>
      <p:sp>
        <p:nvSpPr>
          <p:cNvPr id="4" name="矩形 3"/>
          <p:cNvSpPr/>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5" name="图片 4"/>
          <p:cNvPicPr>
            <a:picLocks noChangeAspect="1"/>
          </p:cNvPicPr>
          <p:nvPr/>
        </p:nvPicPr>
        <p:blipFill>
          <a:blip r:embed="rId2"/>
          <a:stretch>
            <a:fillRect/>
          </a:stretch>
        </p:blipFill>
        <p:spPr>
          <a:xfrm>
            <a:off x="1397000" y="1411605"/>
            <a:ext cx="6068060" cy="3731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457835" y="829310"/>
            <a:ext cx="7569835" cy="1630045"/>
          </a:xfrm>
          <a:prstGeom prst="rect">
            <a:avLst/>
          </a:prstGeom>
          <a:noFill/>
        </p:spPr>
        <p:txBody>
          <a:bodyPr wrap="square" rtlCol="0">
            <a:spAutoFit/>
          </a:bodyPr>
          <a:p>
            <a:pPr indent="457200" fontAlgn="auto">
              <a:lnSpc>
                <a:spcPct val="100000"/>
              </a:lnSpc>
            </a:pPr>
            <a:r>
              <a:rPr sz="2000" b="1">
                <a:solidFill>
                  <a:schemeClr val="tx2"/>
                </a:solidFill>
                <a:uFillTx/>
                <a:latin typeface="Times New Roman" panose="02020603050405020304" charset="0"/>
                <a:ea typeface="黑体" panose="02010609060101010101" charset="-122"/>
              </a:rPr>
              <a:t>subplot 子图绘制</a:t>
            </a:r>
            <a:endParaRPr sz="2000" b="1">
              <a:solidFill>
                <a:schemeClr val="tx2"/>
              </a:solidFill>
              <a:uFillTx/>
              <a:latin typeface="Times New Roman" panose="02020603050405020304" charset="0"/>
              <a:ea typeface="黑体" panose="02010609060101010101" charset="-122"/>
            </a:endParaRPr>
          </a:p>
          <a:p>
            <a:pPr indent="457200" fontAlgn="auto">
              <a:lnSpc>
                <a:spcPct val="100000"/>
              </a:lnSpc>
            </a:pPr>
            <a:r>
              <a:rPr lang="zh-CN" altLang="en-US" sz="1600">
                <a:solidFill>
                  <a:schemeClr val="tx2"/>
                </a:solidFill>
                <a:uFillTx/>
                <a:latin typeface="Times New Roman" panose="02020603050405020304" charset="0"/>
                <a:ea typeface="黑体" panose="02010609060101010101" charset="-122"/>
              </a:rPr>
              <a:t>在同一图形窗口内绘制多个互相独立的子图</a:t>
            </a:r>
            <a:endParaRPr lang="zh-CN" altLang="en-US" sz="1600">
              <a:solidFill>
                <a:schemeClr val="tx2"/>
              </a:solidFill>
              <a:uFillTx/>
              <a:latin typeface="Times New Roman" panose="02020603050405020304" charset="0"/>
              <a:ea typeface="黑体" panose="02010609060101010101" charset="-122"/>
            </a:endParaRPr>
          </a:p>
          <a:p>
            <a:pPr indent="457200" fontAlgn="auto">
              <a:lnSpc>
                <a:spcPct val="100000"/>
              </a:lnSpc>
            </a:pPr>
            <a:r>
              <a:rPr lang="zh-CN" altLang="en-US" sz="1600">
                <a:solidFill>
                  <a:schemeClr val="tx2"/>
                </a:solidFill>
                <a:uFillTx/>
                <a:latin typeface="Times New Roman" panose="02020603050405020304" charset="0"/>
                <a:ea typeface="黑体" panose="02010609060101010101" charset="-122"/>
              </a:rPr>
              <a:t>• subplot(m, n, k)</a:t>
            </a:r>
            <a:endParaRPr lang="zh-CN" altLang="en-US" sz="1600">
              <a:solidFill>
                <a:schemeClr val="tx2"/>
              </a:solidFill>
              <a:uFillTx/>
              <a:latin typeface="Times New Roman" panose="02020603050405020304" charset="0"/>
              <a:ea typeface="黑体" panose="02010609060101010101" charset="-122"/>
            </a:endParaRPr>
          </a:p>
          <a:p>
            <a:pPr indent="457200" fontAlgn="auto">
              <a:lnSpc>
                <a:spcPct val="100000"/>
              </a:lnSpc>
            </a:pPr>
            <a:r>
              <a:rPr lang="zh-CN" altLang="en-US" sz="1600">
                <a:solidFill>
                  <a:schemeClr val="tx2"/>
                </a:solidFill>
                <a:uFillTx/>
                <a:latin typeface="Times New Roman" panose="02020603050405020304" charset="0"/>
                <a:ea typeface="黑体" panose="02010609060101010101" charset="-122"/>
              </a:rPr>
              <a:t>• 划分为m×n个子图矩阵，且第k个作为当前绘制子图</a:t>
            </a:r>
            <a:endParaRPr lang="zh-CN" altLang="en-US" sz="1600">
              <a:solidFill>
                <a:schemeClr val="tx2"/>
              </a:solidFill>
              <a:uFillTx/>
              <a:latin typeface="Times New Roman" panose="02020603050405020304" charset="0"/>
              <a:ea typeface="黑体" panose="02010609060101010101" charset="-122"/>
            </a:endParaRPr>
          </a:p>
          <a:p>
            <a:pPr indent="457200" fontAlgn="auto">
              <a:lnSpc>
                <a:spcPct val="100000"/>
              </a:lnSpc>
            </a:pPr>
            <a:r>
              <a:rPr lang="zh-CN" altLang="en-US" sz="1600">
                <a:solidFill>
                  <a:schemeClr val="tx2"/>
                </a:solidFill>
                <a:uFillTx/>
                <a:latin typeface="Times New Roman" panose="02020603050405020304" charset="0"/>
                <a:ea typeface="黑体" panose="02010609060101010101" charset="-122"/>
              </a:rPr>
              <a:t>• 左上角第一个子图编号为1，编号按行向右向下增加</a:t>
            </a:r>
            <a:endParaRPr lang="zh-CN" altLang="en-US" sz="1600">
              <a:solidFill>
                <a:schemeClr val="tx2"/>
              </a:solidFill>
              <a:uFillTx/>
              <a:latin typeface="Times New Roman" panose="02020603050405020304" charset="0"/>
              <a:ea typeface="黑体" panose="02010609060101010101" charset="-122"/>
            </a:endParaRPr>
          </a:p>
          <a:p>
            <a:pPr indent="457200" fontAlgn="auto">
              <a:lnSpc>
                <a:spcPct val="100000"/>
              </a:lnSpc>
            </a:pPr>
            <a:endParaRPr lang="zh-CN" altLang="en-US" sz="1600">
              <a:solidFill>
                <a:schemeClr val="tx2"/>
              </a:solidFill>
              <a:uFillTx/>
              <a:latin typeface="Times New Roman" panose="02020603050405020304" charset="0"/>
              <a:ea typeface="黑体" panose="02010609060101010101" charset="-122"/>
            </a:endParaRPr>
          </a:p>
        </p:txBody>
      </p:sp>
      <p:sp>
        <p:nvSpPr>
          <p:cNvPr id="4" name="矩形 3"/>
          <p:cNvSpPr/>
          <p:nvPr/>
        </p:nvSpPr>
        <p:spPr>
          <a:xfrm>
            <a:off x="918622" y="2070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
        <p:nvSpPr>
          <p:cNvPr id="6" name="文本框 5"/>
          <p:cNvSpPr txBox="1"/>
          <p:nvPr/>
        </p:nvSpPr>
        <p:spPr>
          <a:xfrm>
            <a:off x="5694045" y="1310640"/>
            <a:ext cx="2903220" cy="3388360"/>
          </a:xfrm>
          <a:prstGeom prst="rect">
            <a:avLst/>
          </a:prstGeom>
          <a:noFill/>
        </p:spPr>
        <p:txBody>
          <a:bodyPr wrap="square" rtlCol="0">
            <a:noAutofit/>
          </a:bodyPr>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x=linspace(0,2*pi);</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y1=sin(x);y2=cos(x);</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subplot(2,2,1);</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plot(x,y1);</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axis equal;</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subplot(2,2,2);</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plot(x,y2);</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axis tight;</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subplot(2,2,[3,4]);</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plot(x,y1,x,y2);</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r>
              <a:rPr lang="zh-CN" altLang="en-US" sz="1800">
                <a:solidFill>
                  <a:schemeClr val="tx1"/>
                </a:solidFill>
                <a:uFillTx/>
                <a:latin typeface="Times New Roman" panose="02020603050405020304" charset="0"/>
                <a:ea typeface="黑体" panose="02010609060101010101" charset="-122"/>
                <a:sym typeface="+mn-ea"/>
              </a:rPr>
              <a:t>axis image;</a:t>
            </a:r>
            <a:endParaRPr lang="zh-CN" altLang="en-US" sz="1800">
              <a:solidFill>
                <a:schemeClr val="tx1"/>
              </a:solidFill>
              <a:uFillTx/>
              <a:latin typeface="Times New Roman" panose="02020603050405020304" charset="0"/>
              <a:ea typeface="黑体" panose="02010609060101010101" charset="-122"/>
            </a:endParaRPr>
          </a:p>
          <a:p>
            <a:pPr indent="0" algn="l" fontAlgn="auto">
              <a:lnSpc>
                <a:spcPct val="100000"/>
              </a:lnSpc>
            </a:pPr>
            <a:endParaRPr lang="zh-CN" altLang="en-US" sz="1800">
              <a:solidFill>
                <a:schemeClr val="tx1"/>
              </a:solidFill>
              <a:uFillTx/>
              <a:latin typeface="Times New Roman" panose="02020603050405020304" charset="0"/>
              <a:ea typeface="黑体" panose="02010609060101010101" charset="-122"/>
            </a:endParaRPr>
          </a:p>
        </p:txBody>
      </p:sp>
      <p:pic>
        <p:nvPicPr>
          <p:cNvPr id="7" name="图片 6" descr="subplot例"/>
          <p:cNvPicPr>
            <a:picLocks noChangeAspect="1"/>
          </p:cNvPicPr>
          <p:nvPr/>
        </p:nvPicPr>
        <p:blipFill>
          <a:blip r:embed="rId2"/>
          <a:stretch>
            <a:fillRect/>
          </a:stretch>
        </p:blipFill>
        <p:spPr>
          <a:xfrm>
            <a:off x="1278890" y="2178050"/>
            <a:ext cx="3839210" cy="2879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861695" y="655955"/>
            <a:ext cx="7909560" cy="3415030"/>
          </a:xfrm>
          <a:prstGeom prst="rect">
            <a:avLst/>
          </a:prstGeom>
          <a:noFill/>
        </p:spPr>
        <p:txBody>
          <a:bodyPr wrap="square" rtlCol="0">
            <a:spAutoFit/>
          </a:bodyPr>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【例</a:t>
            </a:r>
            <a:r>
              <a:rPr lang="en-US" altLang="zh-CN" sz="1800" dirty="0">
                <a:solidFill>
                  <a:schemeClr val="tx1"/>
                </a:solidFill>
                <a:uFillTx/>
                <a:latin typeface="Times New Roman" panose="02020603050405020304" charset="0"/>
                <a:ea typeface="黑体" panose="02010609060101010101" charset="-122"/>
                <a:sym typeface="+mn-ea"/>
              </a:rPr>
              <a:t>2</a:t>
            </a:r>
            <a:r>
              <a:rPr lang="zh-CN" altLang="en-US" sz="1800" dirty="0">
                <a:solidFill>
                  <a:schemeClr val="tx1"/>
                </a:solidFill>
                <a:uFillTx/>
                <a:latin typeface="Times New Roman" panose="02020603050405020304" charset="0"/>
                <a:ea typeface="黑体" panose="02010609060101010101" charset="-122"/>
                <a:sym typeface="+mn-ea"/>
              </a:rPr>
              <a:t>】：（散点图）绘制过点</a:t>
            </a:r>
            <a:r>
              <a:rPr lang="en-US" altLang="zh-CN" sz="1800" dirty="0">
                <a:solidFill>
                  <a:schemeClr val="tx1"/>
                </a:solidFill>
                <a:uFillTx/>
                <a:latin typeface="Times New Roman" panose="02020603050405020304" charset="0"/>
                <a:ea typeface="黑体" panose="02010609060101010101" charset="-122"/>
                <a:sym typeface="+mn-ea"/>
              </a:rPr>
              <a:t>(1,2)</a:t>
            </a:r>
            <a:r>
              <a:rPr lang="zh-CN" altLang="en-US" sz="1800" dirty="0">
                <a:solidFill>
                  <a:schemeClr val="tx1"/>
                </a:solidFill>
                <a:uFillTx/>
                <a:latin typeface="Times New Roman" panose="02020603050405020304" charset="0"/>
                <a:ea typeface="黑体" panose="02010609060101010101" charset="-122"/>
                <a:sym typeface="+mn-ea"/>
              </a:rPr>
              <a:t>、</a:t>
            </a:r>
            <a:r>
              <a:rPr lang="en-US" altLang="zh-CN" sz="1800" dirty="0">
                <a:solidFill>
                  <a:schemeClr val="tx1"/>
                </a:solidFill>
                <a:uFillTx/>
                <a:latin typeface="Times New Roman" panose="02020603050405020304" charset="0"/>
                <a:ea typeface="黑体" panose="02010609060101010101" charset="-122"/>
                <a:sym typeface="+mn-ea"/>
              </a:rPr>
              <a:t>(2,3)</a:t>
            </a:r>
            <a:r>
              <a:rPr lang="zh-CN" altLang="en-US" sz="1800" dirty="0">
                <a:solidFill>
                  <a:schemeClr val="tx1"/>
                </a:solidFill>
                <a:uFillTx/>
                <a:latin typeface="Times New Roman" panose="02020603050405020304" charset="0"/>
                <a:ea typeface="黑体" panose="02010609060101010101" charset="-122"/>
                <a:sym typeface="+mn-ea"/>
              </a:rPr>
              <a:t>、</a:t>
            </a:r>
            <a:r>
              <a:rPr lang="en-US" altLang="zh-CN" sz="1800" dirty="0">
                <a:solidFill>
                  <a:schemeClr val="tx1"/>
                </a:solidFill>
                <a:uFillTx/>
                <a:latin typeface="Times New Roman" panose="02020603050405020304" charset="0"/>
                <a:ea typeface="黑体" panose="02010609060101010101" charset="-122"/>
                <a:sym typeface="+mn-ea"/>
              </a:rPr>
              <a:t>(3,4)</a:t>
            </a:r>
            <a:r>
              <a:rPr lang="zh-CN" altLang="en-US" sz="1800" dirty="0">
                <a:solidFill>
                  <a:schemeClr val="tx1"/>
                </a:solidFill>
                <a:uFillTx/>
                <a:latin typeface="Times New Roman" panose="02020603050405020304" charset="0"/>
                <a:ea typeface="黑体" panose="02010609060101010101" charset="-122"/>
                <a:sym typeface="+mn-ea"/>
              </a:rPr>
              <a:t>、</a:t>
            </a:r>
            <a:r>
              <a:rPr lang="en-US" altLang="zh-CN" sz="1800" dirty="0">
                <a:solidFill>
                  <a:schemeClr val="tx1"/>
                </a:solidFill>
                <a:uFillTx/>
                <a:latin typeface="Times New Roman" panose="02020603050405020304" charset="0"/>
                <a:ea typeface="黑体" panose="02010609060101010101" charset="-122"/>
                <a:sym typeface="+mn-ea"/>
              </a:rPr>
              <a:t>(4,5)</a:t>
            </a:r>
            <a:r>
              <a:rPr lang="zh-CN" altLang="en-US" sz="1800" dirty="0">
                <a:solidFill>
                  <a:schemeClr val="tx1"/>
                </a:solidFill>
                <a:uFillTx/>
                <a:latin typeface="Times New Roman" panose="02020603050405020304" charset="0"/>
                <a:ea typeface="黑体" panose="02010609060101010101" charset="-122"/>
                <a:sym typeface="+mn-ea"/>
              </a:rPr>
              <a:t>、</a:t>
            </a:r>
            <a:r>
              <a:rPr lang="en-US" altLang="zh-CN" sz="1800" dirty="0">
                <a:solidFill>
                  <a:schemeClr val="tx1"/>
                </a:solidFill>
                <a:uFillTx/>
                <a:latin typeface="Times New Roman" panose="02020603050405020304" charset="0"/>
                <a:ea typeface="黑体" panose="02010609060101010101" charset="-122"/>
                <a:sym typeface="+mn-ea"/>
              </a:rPr>
              <a:t>(5,6)</a:t>
            </a:r>
            <a:r>
              <a:rPr lang="zh-CN" altLang="en-US" sz="1800" dirty="0">
                <a:solidFill>
                  <a:schemeClr val="tx1"/>
                </a:solidFill>
                <a:uFillTx/>
                <a:latin typeface="Times New Roman" panose="02020603050405020304" charset="0"/>
                <a:ea typeface="黑体" panose="02010609060101010101" charset="-122"/>
                <a:sym typeface="+mn-ea"/>
              </a:rPr>
              <a:t>的</a:t>
            </a:r>
            <a:r>
              <a:rPr lang="zh-CN" altLang="en-US" sz="1800" dirty="0">
                <a:solidFill>
                  <a:schemeClr val="tx1"/>
                </a:solidFill>
                <a:uFillTx/>
                <a:latin typeface="Times New Roman" panose="02020603050405020304" charset="0"/>
                <a:ea typeface="黑体" panose="02010609060101010101" charset="-122"/>
                <a:sym typeface="+mn-ea"/>
              </a:rPr>
              <a:t>散点图</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x=</a:t>
            </a:r>
            <a:r>
              <a:rPr lang="en-US" altLang="zh-CN" sz="1800" dirty="0">
                <a:solidFill>
                  <a:schemeClr val="tx1"/>
                </a:solidFill>
                <a:uFillTx/>
                <a:latin typeface="Times New Roman" panose="02020603050405020304" charset="0"/>
                <a:ea typeface="黑体" panose="02010609060101010101" charset="-122"/>
                <a:sym typeface="+mn-ea"/>
              </a:rPr>
              <a:t>[1 2 3 4 5]</a:t>
            </a:r>
            <a:r>
              <a:rPr lang="zh-CN" altLang="en-US" sz="1800" dirty="0">
                <a:solidFill>
                  <a:schemeClr val="tx1"/>
                </a:solidFill>
                <a:uFillTx/>
                <a:latin typeface="Times New Roman" panose="02020603050405020304" charset="0"/>
                <a:ea typeface="黑体" panose="02010609060101010101" charset="-122"/>
                <a:sym typeface="+mn-ea"/>
              </a:rPr>
              <a:t>;</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y</a:t>
            </a:r>
            <a:r>
              <a:rPr lang="en-US" altLang="zh-CN" sz="1800" dirty="0">
                <a:solidFill>
                  <a:schemeClr val="tx1"/>
                </a:solidFill>
                <a:uFillTx/>
                <a:latin typeface="Times New Roman" panose="02020603050405020304" charset="0"/>
                <a:ea typeface="黑体" panose="02010609060101010101" charset="-122"/>
                <a:sym typeface="+mn-ea"/>
              </a:rPr>
              <a:t>=[2 3 4 5 6]</a:t>
            </a:r>
            <a:r>
              <a:rPr lang="zh-CN" altLang="en-US" sz="1800" dirty="0">
                <a:solidFill>
                  <a:schemeClr val="tx1"/>
                </a:solidFill>
                <a:uFillTx/>
                <a:latin typeface="Times New Roman" panose="02020603050405020304" charset="0"/>
                <a:ea typeface="黑体" panose="02010609060101010101" charset="-122"/>
                <a:sym typeface="+mn-ea"/>
              </a:rPr>
              <a:t>;</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plot(x,y,'r</a:t>
            </a:r>
            <a:r>
              <a:rPr lang="en-US" altLang="zh-CN" sz="1800" dirty="0">
                <a:solidFill>
                  <a:schemeClr val="tx1"/>
                </a:solidFill>
                <a:uFillTx/>
                <a:latin typeface="Times New Roman" panose="02020603050405020304" charset="0"/>
                <a:ea typeface="黑体" panose="02010609060101010101" charset="-122"/>
                <a:sym typeface="+mn-ea"/>
              </a:rPr>
              <a:t>*</a:t>
            </a:r>
            <a:r>
              <a:rPr lang="zh-CN" altLang="en-US" sz="1800" dirty="0">
                <a:solidFill>
                  <a:schemeClr val="tx1"/>
                </a:solidFill>
                <a:uFillTx/>
                <a:latin typeface="Times New Roman" panose="02020603050405020304" charset="0"/>
                <a:ea typeface="黑体" panose="02010609060101010101" charset="-122"/>
                <a:sym typeface="+mn-ea"/>
              </a:rPr>
              <a:t>')</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axis([</a:t>
            </a:r>
            <a:r>
              <a:rPr lang="en-US" altLang="zh-CN" sz="1800" dirty="0">
                <a:solidFill>
                  <a:schemeClr val="tx1"/>
                </a:solidFill>
                <a:uFillTx/>
                <a:latin typeface="Times New Roman" panose="02020603050405020304" charset="0"/>
                <a:ea typeface="黑体" panose="02010609060101010101" charset="-122"/>
                <a:sym typeface="+mn-ea"/>
              </a:rPr>
              <a:t>1 5 2 6</a:t>
            </a:r>
            <a:r>
              <a:rPr lang="zh-CN" altLang="en-US" sz="1800" dirty="0">
                <a:solidFill>
                  <a:schemeClr val="tx1"/>
                </a:solidFill>
                <a:uFillTx/>
                <a:latin typeface="Times New Roman" panose="02020603050405020304" charset="0"/>
                <a:ea typeface="黑体" panose="02010609060101010101" charset="-122"/>
                <a:sym typeface="+mn-ea"/>
              </a:rPr>
              <a:t>]);grid on</a:t>
            </a:r>
            <a:r>
              <a:rPr lang="en-US" altLang="zh-CN" sz="1800" dirty="0">
                <a:solidFill>
                  <a:schemeClr val="tx1"/>
                </a:solidFill>
                <a:uFillTx/>
                <a:latin typeface="Times New Roman" panose="02020603050405020304" charset="0"/>
                <a:ea typeface="黑体" panose="02010609060101010101" charset="-122"/>
                <a:sym typeface="+mn-ea"/>
              </a:rPr>
              <a:t>;</a:t>
            </a:r>
            <a:endParaRPr lang="en-US" altLang="zh-CN"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title('绘图示例');</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xlabel('x轴');ylabel('y轴');</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endParaRPr lang="zh-CN" altLang="en-US" sz="1800" dirty="0">
              <a:solidFill>
                <a:schemeClr val="tx1"/>
              </a:solidFill>
              <a:uFillTx/>
              <a:latin typeface="Times New Roman" panose="02020603050405020304" charset="0"/>
              <a:ea typeface="黑体" panose="02010609060101010101" charset="-122"/>
              <a:sym typeface="+mn-ea"/>
            </a:endParaRPr>
          </a:p>
        </p:txBody>
      </p:sp>
      <p:pic>
        <p:nvPicPr>
          <p:cNvPr id="4" name="图片 3" descr="3"/>
          <p:cNvPicPr>
            <a:picLocks noChangeAspect="1"/>
          </p:cNvPicPr>
          <p:nvPr/>
        </p:nvPicPr>
        <p:blipFill>
          <a:blip r:embed="rId2"/>
          <a:stretch>
            <a:fillRect/>
          </a:stretch>
        </p:blipFill>
        <p:spPr>
          <a:xfrm>
            <a:off x="4114800" y="1202055"/>
            <a:ext cx="4306570" cy="3230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861695" y="655955"/>
            <a:ext cx="7909560" cy="3830955"/>
          </a:xfrm>
          <a:prstGeom prst="rect">
            <a:avLst/>
          </a:prstGeom>
          <a:noFill/>
        </p:spPr>
        <p:txBody>
          <a:bodyPr wrap="square" rtlCol="0">
            <a:spAutoFit/>
          </a:bodyPr>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【例</a:t>
            </a:r>
            <a:r>
              <a:rPr lang="en-US" altLang="zh-CN" sz="1800" dirty="0">
                <a:solidFill>
                  <a:schemeClr val="tx1"/>
                </a:solidFill>
                <a:uFillTx/>
                <a:latin typeface="Times New Roman" panose="02020603050405020304" charset="0"/>
                <a:ea typeface="黑体" panose="02010609060101010101" charset="-122"/>
                <a:sym typeface="+mn-ea"/>
              </a:rPr>
              <a:t>3</a:t>
            </a:r>
            <a:r>
              <a:rPr lang="zh-CN" altLang="en-US" sz="1800" dirty="0">
                <a:solidFill>
                  <a:schemeClr val="tx1"/>
                </a:solidFill>
                <a:uFillTx/>
                <a:latin typeface="Times New Roman" panose="02020603050405020304" charset="0"/>
                <a:ea typeface="黑体" panose="02010609060101010101" charset="-122"/>
                <a:sym typeface="+mn-ea"/>
              </a:rPr>
              <a:t>】：绘制</a:t>
            </a:r>
            <a:r>
              <a:rPr lang="en-US" altLang="zh-CN" sz="1800" dirty="0">
                <a:solidFill>
                  <a:schemeClr val="tx1"/>
                </a:solidFill>
                <a:uFillTx/>
                <a:latin typeface="Times New Roman" panose="02020603050405020304" charset="0"/>
                <a:ea typeface="黑体" panose="02010609060101010101" charset="-122"/>
                <a:sym typeface="+mn-ea"/>
              </a:rPr>
              <a:t>[0,1]</a:t>
            </a:r>
            <a:r>
              <a:rPr lang="zh-CN" altLang="en-US" sz="1800" dirty="0">
                <a:solidFill>
                  <a:schemeClr val="tx1"/>
                </a:solidFill>
                <a:uFillTx/>
                <a:latin typeface="Times New Roman" panose="02020603050405020304" charset="0"/>
                <a:ea typeface="黑体" panose="02010609060101010101" charset="-122"/>
                <a:sym typeface="+mn-ea"/>
              </a:rPr>
              <a:t>上</a:t>
            </a:r>
            <a:r>
              <a:rPr lang="en-US" altLang="zh-CN" sz="1800" dirty="0">
                <a:solidFill>
                  <a:schemeClr val="tx1"/>
                </a:solidFill>
                <a:uFillTx/>
                <a:latin typeface="Times New Roman" panose="02020603050405020304" charset="0"/>
                <a:ea typeface="黑体" panose="02010609060101010101" charset="-122"/>
                <a:sym typeface="+mn-ea"/>
              </a:rPr>
              <a:t>y=x</a:t>
            </a:r>
            <a:r>
              <a:rPr lang="zh-CN" altLang="en-US" sz="1800" dirty="0">
                <a:solidFill>
                  <a:schemeClr val="tx1"/>
                </a:solidFill>
                <a:uFillTx/>
                <a:latin typeface="Times New Roman" panose="02020603050405020304" charset="0"/>
                <a:ea typeface="黑体" panose="02010609060101010101" charset="-122"/>
                <a:sym typeface="+mn-ea"/>
              </a:rPr>
              <a:t>与</a:t>
            </a:r>
            <a:r>
              <a:rPr lang="en-US" altLang="zh-CN" sz="1800" dirty="0">
                <a:solidFill>
                  <a:schemeClr val="tx1"/>
                </a:solidFill>
                <a:uFillTx/>
                <a:latin typeface="Times New Roman" panose="02020603050405020304" charset="0"/>
                <a:ea typeface="黑体" panose="02010609060101010101" charset="-122"/>
                <a:sym typeface="+mn-ea"/>
              </a:rPr>
              <a:t>y=2x</a:t>
            </a:r>
            <a:r>
              <a:rPr lang="zh-CN" altLang="en-US" sz="1800" dirty="0">
                <a:solidFill>
                  <a:schemeClr val="tx1"/>
                </a:solidFill>
                <a:uFillTx/>
                <a:latin typeface="Times New Roman" panose="02020603050405020304" charset="0"/>
                <a:ea typeface="黑体" panose="02010609060101010101" charset="-122"/>
                <a:sym typeface="+mn-ea"/>
              </a:rPr>
              <a:t>的图像</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x=linspace(0,1,100);</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y1=linspace(0,1,100);</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y2=linspace(0,2,100);</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plot(x,y1,'-r',x,y2,'--b')</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axis([0 1 0 2]);grid on</a:t>
            </a:r>
            <a:r>
              <a:rPr lang="en-US" altLang="zh-CN" sz="1800" dirty="0">
                <a:solidFill>
                  <a:schemeClr val="tx1"/>
                </a:solidFill>
                <a:uFillTx/>
                <a:latin typeface="Times New Roman" panose="02020603050405020304" charset="0"/>
                <a:ea typeface="黑体" panose="02010609060101010101" charset="-122"/>
                <a:sym typeface="+mn-ea"/>
              </a:rPr>
              <a:t>;</a:t>
            </a:r>
            <a:endParaRPr lang="en-US" altLang="zh-CN"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title('绘图示例');</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xlabel('x轴');ylabel('y轴');</a:t>
            </a:r>
            <a:endParaRPr lang="zh-CN" altLang="en-US" sz="1800" dirty="0">
              <a:solidFill>
                <a:schemeClr val="tx1"/>
              </a:solidFill>
              <a:uFillTx/>
              <a:latin typeface="Times New Roman" panose="02020603050405020304" charset="0"/>
              <a:ea typeface="黑体" panose="02010609060101010101" charset="-122"/>
              <a:sym typeface="+mn-ea"/>
            </a:endParaRPr>
          </a:p>
          <a:p>
            <a:pPr indent="0" fontAlgn="auto">
              <a:lnSpc>
                <a:spcPct val="150000"/>
              </a:lnSpc>
              <a:spcBef>
                <a:spcPts val="0"/>
              </a:spcBef>
              <a:buNone/>
            </a:pPr>
            <a:r>
              <a:rPr lang="zh-CN" altLang="en-US" sz="1800" dirty="0">
                <a:solidFill>
                  <a:schemeClr val="tx1"/>
                </a:solidFill>
                <a:uFillTx/>
                <a:latin typeface="Times New Roman" panose="02020603050405020304" charset="0"/>
                <a:ea typeface="黑体" panose="02010609060101010101" charset="-122"/>
                <a:sym typeface="+mn-ea"/>
              </a:rPr>
              <a:t>legend('y=x','y=2x');</a:t>
            </a:r>
            <a:endParaRPr lang="zh-CN" altLang="en-US" sz="1800" dirty="0">
              <a:solidFill>
                <a:schemeClr val="tx1"/>
              </a:solidFill>
              <a:uFillTx/>
              <a:latin typeface="Times New Roman" panose="02020603050405020304" charset="0"/>
              <a:ea typeface="黑体" panose="02010609060101010101" charset="-122"/>
              <a:sym typeface="+mn-ea"/>
            </a:endParaRPr>
          </a:p>
        </p:txBody>
      </p:sp>
      <p:pic>
        <p:nvPicPr>
          <p:cNvPr id="3" name="图片 2" descr="untitled"/>
          <p:cNvPicPr>
            <a:picLocks noChangeAspect="1"/>
          </p:cNvPicPr>
          <p:nvPr/>
        </p:nvPicPr>
        <p:blipFill>
          <a:blip r:embed="rId2"/>
          <a:stretch>
            <a:fillRect/>
          </a:stretch>
        </p:blipFill>
        <p:spPr>
          <a:xfrm>
            <a:off x="4010660" y="1184275"/>
            <a:ext cx="4760595" cy="3570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4483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软件</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介绍</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884555" y="1016635"/>
            <a:ext cx="7374255" cy="3415030"/>
          </a:xfrm>
          <a:prstGeom prst="rect">
            <a:avLst/>
          </a:prstGeom>
          <a:noFill/>
        </p:spPr>
        <p:txBody>
          <a:bodyPr wrap="square" rtlCol="0">
            <a:spAutoFit/>
          </a:bodyPr>
          <a:p>
            <a:pPr indent="457200" fontAlgn="auto">
              <a:lnSpc>
                <a:spcPct val="150000"/>
              </a:lnSpc>
            </a:pPr>
            <a:r>
              <a:rPr lang="zh-CN" altLang="en-US" sz="1800">
                <a:uFillTx/>
                <a:latin typeface="Times New Roman" panose="02020603050405020304" charset="0"/>
                <a:ea typeface="黑体" panose="02010609060101010101" charset="-122"/>
              </a:rPr>
              <a:t>MATLAB的优势特点：</a:t>
            </a:r>
            <a:endParaRPr lang="zh-CN" altLang="en-US" sz="1800">
              <a:uFillTx/>
              <a:latin typeface="Times New Roman" panose="02020603050405020304" charset="0"/>
              <a:ea typeface="黑体" panose="02010609060101010101" charset="-122"/>
            </a:endParaRPr>
          </a:p>
          <a:p>
            <a:pPr indent="0" fontAlgn="auto">
              <a:lnSpc>
                <a:spcPct val="150000"/>
              </a:lnSpc>
            </a:pPr>
            <a:r>
              <a:rPr lang="zh-CN" altLang="en-US" sz="1800">
                <a:uFillTx/>
                <a:latin typeface="Times New Roman" panose="02020603050405020304" charset="0"/>
                <a:ea typeface="黑体" panose="02010609060101010101" charset="-122"/>
              </a:rPr>
              <a:t>(1) 高效的数值计算及符号计算功能，能使用户从繁杂的数学运算分析中解脱出来；</a:t>
            </a:r>
            <a:endParaRPr lang="zh-CN" altLang="en-US" sz="1800">
              <a:uFillTx/>
              <a:latin typeface="Times New Roman" panose="02020603050405020304" charset="0"/>
              <a:ea typeface="黑体" panose="02010609060101010101" charset="-122"/>
            </a:endParaRPr>
          </a:p>
          <a:p>
            <a:pPr indent="0" fontAlgn="auto">
              <a:lnSpc>
                <a:spcPct val="150000"/>
              </a:lnSpc>
            </a:pPr>
            <a:r>
              <a:rPr lang="zh-CN" altLang="en-US" sz="1800">
                <a:uFillTx/>
                <a:latin typeface="Times New Roman" panose="02020603050405020304" charset="0"/>
                <a:ea typeface="黑体" panose="02010609060101010101" charset="-122"/>
              </a:rPr>
              <a:t>(2) 具有完备的图形处理功能，实现计算结果和编程的可视化；</a:t>
            </a:r>
            <a:endParaRPr lang="zh-CN" altLang="en-US" sz="1800">
              <a:uFillTx/>
              <a:latin typeface="Times New Roman" panose="02020603050405020304" charset="0"/>
              <a:ea typeface="黑体" panose="02010609060101010101" charset="-122"/>
            </a:endParaRPr>
          </a:p>
          <a:p>
            <a:pPr indent="0" fontAlgn="auto">
              <a:lnSpc>
                <a:spcPct val="150000"/>
              </a:lnSpc>
            </a:pPr>
            <a:r>
              <a:rPr lang="zh-CN" altLang="en-US" sz="1800">
                <a:uFillTx/>
                <a:latin typeface="Times New Roman" panose="02020603050405020304" charset="0"/>
                <a:ea typeface="黑体" panose="02010609060101010101" charset="-122"/>
              </a:rPr>
              <a:t>(3) 友好的用户界面及接近数学表达式的自然化语言，使学者易于学习和掌握；</a:t>
            </a:r>
            <a:endParaRPr lang="zh-CN" altLang="en-US" sz="1800">
              <a:uFillTx/>
              <a:latin typeface="Times New Roman" panose="02020603050405020304" charset="0"/>
              <a:ea typeface="黑体" panose="02010609060101010101" charset="-122"/>
            </a:endParaRPr>
          </a:p>
          <a:p>
            <a:pPr indent="0" fontAlgn="auto">
              <a:lnSpc>
                <a:spcPct val="150000"/>
              </a:lnSpc>
            </a:pPr>
            <a:r>
              <a:rPr lang="zh-CN" altLang="en-US" sz="1800">
                <a:uFillTx/>
                <a:latin typeface="Times New Roman" panose="02020603050405020304" charset="0"/>
                <a:ea typeface="黑体" panose="02010609060101010101" charset="-122"/>
              </a:rPr>
              <a:t>(4) 功能丰富的应用工具箱(如信号处理工具箱、通信工具箱等) ，为用户提供了大量方便实用的处理工具。</a:t>
            </a:r>
            <a:endParaRPr lang="zh-CN" altLang="en-US" sz="1800">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838200"/>
            <a:ext cx="7569835" cy="3553460"/>
          </a:xfrm>
          <a:prstGeom prst="rect">
            <a:avLst/>
          </a:prstGeom>
          <a:noFill/>
        </p:spPr>
        <p:txBody>
          <a:bodyPr wrap="square" rtlCol="0">
            <a:spAutoFit/>
          </a:bodyPr>
          <a:p>
            <a:pPr indent="457200" fontAlgn="auto">
              <a:lnSpc>
                <a:spcPct val="125000"/>
              </a:lnSpc>
            </a:pPr>
            <a:r>
              <a:rPr lang="en-US" altLang="zh-CN" sz="1800">
                <a:uFillTx/>
                <a:latin typeface="Times New Roman" panose="02020603050405020304" charset="0"/>
                <a:ea typeface="黑体" panose="02010609060101010101" charset="-122"/>
              </a:rPr>
              <a:t>  </a:t>
            </a:r>
            <a:endParaRPr lang="en-US" altLang="zh-CN" sz="1800">
              <a:uFillTx/>
              <a:latin typeface="Times New Roman" panose="02020603050405020304" charset="0"/>
              <a:ea typeface="黑体" panose="02010609060101010101" charset="-122"/>
            </a:endParaRPr>
          </a:p>
          <a:p>
            <a:pPr indent="457200" fontAlgn="auto">
              <a:lnSpc>
                <a:spcPct val="125000"/>
              </a:lnSpc>
            </a:pPr>
            <a:r>
              <a:rPr lang="zh-CN" altLang="en-US" sz="1800">
                <a:solidFill>
                  <a:schemeClr val="tx2"/>
                </a:solidFill>
                <a:uFillTx/>
                <a:latin typeface="Times New Roman" panose="02020603050405020304" charset="0"/>
                <a:ea typeface="黑体" panose="02010609060101010101" charset="-122"/>
              </a:rPr>
              <a:t>幂函数</a:t>
            </a:r>
            <a:r>
              <a:rPr lang="zh-CN" altLang="en-US" sz="1800">
                <a:solidFill>
                  <a:schemeClr val="tx2"/>
                </a:solidFill>
                <a:uFillTx/>
                <a:latin typeface="Times New Roman" panose="02020603050405020304" charset="0"/>
                <a:ea typeface="黑体" panose="02010609060101010101" charset="-122"/>
              </a:rPr>
              <a:t>图像的绘制</a:t>
            </a:r>
            <a:endParaRPr lang="zh-CN" altLang="en-US" sz="1800">
              <a:solidFill>
                <a:schemeClr val="tx2"/>
              </a:solidFill>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4</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绘制例</a:t>
            </a:r>
            <a:r>
              <a:rPr lang="en-US" altLang="zh-CN" sz="1800">
                <a:uFillTx/>
                <a:latin typeface="Times New Roman" panose="02020603050405020304" charset="0"/>
                <a:ea typeface="黑体" panose="02010609060101010101" charset="-122"/>
              </a:rPr>
              <a:t>1</a:t>
            </a:r>
            <a:r>
              <a:rPr lang="zh-CN" altLang="en-US" sz="1800">
                <a:uFillTx/>
                <a:latin typeface="Times New Roman" panose="02020603050405020304" charset="0"/>
                <a:ea typeface="黑体" panose="02010609060101010101" charset="-122"/>
              </a:rPr>
              <a:t>结果</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在</a:t>
            </a:r>
            <a:r>
              <a:rPr lang="en-US" altLang="zh-CN" sz="1800">
                <a:uFillTx/>
                <a:latin typeface="Times New Roman" panose="02020603050405020304" charset="0"/>
                <a:ea typeface="黑体" panose="02010609060101010101" charset="-122"/>
              </a:rPr>
              <a:t>[80,200]</a:t>
            </a:r>
            <a:r>
              <a:rPr lang="zh-CN" altLang="en-US" sz="1800">
                <a:uFillTx/>
                <a:latin typeface="Times New Roman" panose="02020603050405020304" charset="0"/>
                <a:ea typeface="黑体" panose="02010609060101010101" charset="-122"/>
              </a:rPr>
              <a:t>的图像</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解：在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执行命令：</a:t>
            </a:r>
            <a:endParaRPr lang="zh-CN" altLang="en-US" sz="1800">
              <a:uFillTx/>
              <a:latin typeface="Times New Roman" panose="02020603050405020304" charset="0"/>
              <a:ea typeface="黑体" panose="02010609060101010101" charset="-122"/>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a:t>
            </a:r>
            <a:r>
              <a:rPr lang="en-US" sz="1800" dirty="0">
                <a:uFillTx/>
                <a:latin typeface="Times New Roman" panose="02020603050405020304" charset="0"/>
                <a:ea typeface="微软雅黑" panose="020B0503020204020204" charset="-122"/>
                <a:sym typeface="+mn-ea"/>
              </a:rPr>
              <a:t>80:0.1:200</a:t>
            </a:r>
            <a:r>
              <a:rPr lang="zh-CN" altLang="en-US" sz="1800" dirty="0">
                <a:uFillTx/>
                <a:latin typeface="Times New Roman" panose="02020603050405020304" charset="0"/>
                <a:ea typeface="微软雅黑" panose="020B0503020204020204" charset="-122"/>
                <a:sym typeface="+mn-ea"/>
              </a:rPr>
              <a:t>;</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y=</a:t>
            </a:r>
            <a:r>
              <a:rPr lang="en-US" altLang="zh-CN" sz="1800" dirty="0">
                <a:uFillTx/>
                <a:latin typeface="Times New Roman" panose="02020603050405020304" charset="0"/>
                <a:ea typeface="微软雅黑" panose="020B0503020204020204" charset="-122"/>
                <a:sym typeface="+mn-ea"/>
              </a:rPr>
              <a:t>-0.0234*x+1.2551*x.^(2/3)</a:t>
            </a:r>
            <a:r>
              <a:rPr lang="zh-CN" altLang="en-US" sz="1800" dirty="0">
                <a:uFillTx/>
                <a:latin typeface="Times New Roman" panose="02020603050405020304" charset="0"/>
                <a:ea typeface="微软雅黑" panose="020B0503020204020204" charset="-122"/>
                <a:sym typeface="+mn-ea"/>
              </a:rPr>
              <a:t>;</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plot(x,y,'-r')</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grid on</a:t>
            </a:r>
            <a:r>
              <a:rPr lang="en-US" altLang="zh-CN" sz="1800" dirty="0">
                <a:uFillTx/>
                <a:latin typeface="Times New Roman" panose="02020603050405020304" charset="0"/>
                <a:ea typeface="微软雅黑" panose="020B0503020204020204" charset="-122"/>
                <a:sym typeface="+mn-ea"/>
              </a:rPr>
              <a:t>;</a:t>
            </a:r>
            <a:endParaRPr lang="en-US" altLang="zh-CN"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xlabel('x轴');ylabel('y轴');</a:t>
            </a:r>
            <a:endParaRPr lang="zh-CN" altLang="en-US" sz="1800">
              <a:uFillTx/>
              <a:latin typeface="Times New Roman" panose="02020603050405020304" charset="0"/>
              <a:ea typeface="黑体" panose="02010609060101010101" charset="-122"/>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7" name="对象 6">
            <a:hlinkClick r:id="" action="ppaction://ole?verb="/>
          </p:cNvPr>
          <p:cNvGraphicFramePr>
            <a:graphicFrameLocks noChangeAspect="1"/>
          </p:cNvGraphicFramePr>
          <p:nvPr/>
        </p:nvGraphicFramePr>
        <p:xfrm>
          <a:off x="4119880" y="1433195"/>
          <a:ext cx="2249170" cy="479425"/>
        </p:xfrm>
        <a:graphic>
          <a:graphicData uri="http://schemas.openxmlformats.org/presentationml/2006/ole">
            <mc:AlternateContent xmlns:mc="http://schemas.openxmlformats.org/markup-compatibility/2006">
              <mc:Choice xmlns:v="urn:schemas-microsoft-com:vml" Requires="v">
                <p:oleObj spid="_x0000_s8" name="" r:id="rId2" imgW="1548765" imgH="330200" progId="Equation.KSEE3">
                  <p:embed/>
                </p:oleObj>
              </mc:Choice>
              <mc:Fallback>
                <p:oleObj name="" r:id="rId2" imgW="1548765" imgH="330200" progId="Equation.KSEE3">
                  <p:embed/>
                  <p:pic>
                    <p:nvPicPr>
                      <p:cNvPr id="0" name="图片 1024"/>
                      <p:cNvPicPr/>
                      <p:nvPr/>
                    </p:nvPicPr>
                    <p:blipFill>
                      <a:blip r:embed="rId3"/>
                      <a:stretch>
                        <a:fillRect/>
                      </a:stretch>
                    </p:blipFill>
                    <p:spPr>
                      <a:xfrm>
                        <a:off x="4119880" y="1433195"/>
                        <a:ext cx="2249170" cy="479425"/>
                      </a:xfrm>
                      <a:prstGeom prst="rect">
                        <a:avLst/>
                      </a:prstGeom>
                    </p:spPr>
                  </p:pic>
                </p:oleObj>
              </mc:Fallback>
            </mc:AlternateContent>
          </a:graphicData>
        </a:graphic>
      </p:graphicFrame>
      <p:pic>
        <p:nvPicPr>
          <p:cNvPr id="9" name="图片 8" descr="1"/>
          <p:cNvPicPr>
            <a:picLocks noChangeAspect="1"/>
          </p:cNvPicPr>
          <p:nvPr/>
        </p:nvPicPr>
        <p:blipFill>
          <a:blip r:embed="rId4"/>
          <a:stretch>
            <a:fillRect/>
          </a:stretch>
        </p:blipFill>
        <p:spPr>
          <a:xfrm>
            <a:off x="4477385" y="1964055"/>
            <a:ext cx="3860165"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977900"/>
            <a:ext cx="7569835" cy="3692525"/>
          </a:xfrm>
          <a:prstGeom prst="rect">
            <a:avLst/>
          </a:prstGeom>
          <a:noFill/>
        </p:spPr>
        <p:txBody>
          <a:bodyPr wrap="square" rtlCol="0">
            <a:spAutoFit/>
          </a:bodyPr>
          <a:p>
            <a:pPr indent="457200" fontAlgn="auto">
              <a:lnSpc>
                <a:spcPct val="150000"/>
              </a:lnSpc>
            </a:pPr>
            <a:r>
              <a:rPr lang="zh-CN" altLang="en-US" sz="1800">
                <a:solidFill>
                  <a:schemeClr val="tx2"/>
                </a:solidFill>
                <a:uFillTx/>
                <a:latin typeface="Times New Roman" panose="02020603050405020304" charset="0"/>
                <a:ea typeface="黑体" panose="02010609060101010101" charset="-122"/>
              </a:rPr>
              <a:t>三角函数</a:t>
            </a:r>
            <a:r>
              <a:rPr lang="zh-CN" altLang="en-US" sz="1800">
                <a:solidFill>
                  <a:schemeClr val="tx2"/>
                </a:solidFill>
                <a:uFillTx/>
                <a:latin typeface="Times New Roman" panose="02020603050405020304" charset="0"/>
                <a:ea typeface="黑体" panose="02010609060101010101" charset="-122"/>
              </a:rPr>
              <a:t>图像的绘制</a:t>
            </a:r>
            <a:endParaRPr lang="zh-CN" altLang="en-US" sz="1800">
              <a:solidFill>
                <a:schemeClr val="tx2"/>
              </a:solidFill>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5</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绘制</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与</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在</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的</a:t>
            </a:r>
            <a:r>
              <a:rPr lang="zh-CN" altLang="en-US" sz="1800">
                <a:uFillTx/>
                <a:latin typeface="Times New Roman" panose="02020603050405020304" charset="0"/>
                <a:ea typeface="黑体" panose="02010609060101010101" charset="-122"/>
              </a:rPr>
              <a:t>图像</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解：在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执行命令：</a:t>
            </a:r>
            <a:endParaRPr lang="zh-CN" altLang="en-US" sz="1800">
              <a:uFillTx/>
              <a:latin typeface="Times New Roman" panose="02020603050405020304" charset="0"/>
              <a:ea typeface="黑体" panose="02010609060101010101" charset="-122"/>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a:t>
            </a:r>
            <a:r>
              <a:rPr lang="en-US" sz="1800" dirty="0">
                <a:uFillTx/>
                <a:latin typeface="Times New Roman" panose="02020603050405020304" charset="0"/>
                <a:ea typeface="微软雅黑" panose="020B0503020204020204" charset="-122"/>
                <a:sym typeface="+mn-ea"/>
              </a:rPr>
              <a:t>-pi:0.1:pi</a:t>
            </a:r>
            <a:r>
              <a:rPr lang="zh-CN" altLang="en-US" sz="1800" dirty="0">
                <a:uFillTx/>
                <a:latin typeface="Times New Roman" panose="02020603050405020304" charset="0"/>
                <a:ea typeface="微软雅黑" panose="020B0503020204020204" charset="-122"/>
                <a:sym typeface="+mn-ea"/>
              </a:rPr>
              <a:t>;</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y</a:t>
            </a:r>
            <a:r>
              <a:rPr lang="en-US" altLang="zh-CN" sz="1800" dirty="0">
                <a:uFillTx/>
                <a:latin typeface="Times New Roman" panose="02020603050405020304" charset="0"/>
                <a:ea typeface="微软雅黑" panose="020B0503020204020204" charset="-122"/>
                <a:sym typeface="+mn-ea"/>
              </a:rPr>
              <a:t>1</a:t>
            </a:r>
            <a:r>
              <a:rPr lang="zh-CN" altLang="en-US" sz="1800" dirty="0">
                <a:uFillTx/>
                <a:latin typeface="Times New Roman" panose="02020603050405020304" charset="0"/>
                <a:ea typeface="微软雅黑" panose="020B0503020204020204" charset="-122"/>
                <a:sym typeface="+mn-ea"/>
              </a:rPr>
              <a:t>=</a:t>
            </a:r>
            <a:r>
              <a:rPr lang="en-US" altLang="zh-CN" sz="1800" dirty="0">
                <a:uFillTx/>
                <a:latin typeface="Times New Roman" panose="02020603050405020304" charset="0"/>
                <a:ea typeface="微软雅黑" panose="020B0503020204020204" charset="-122"/>
                <a:sym typeface="+mn-ea"/>
              </a:rPr>
              <a:t>sin(x)</a:t>
            </a:r>
            <a:r>
              <a:rPr lang="zh-CN" altLang="en-US" sz="1800" dirty="0">
                <a:uFillTx/>
                <a:latin typeface="Times New Roman" panose="02020603050405020304" charset="0"/>
                <a:ea typeface="微软雅黑" panose="020B0503020204020204" charset="-122"/>
                <a:sym typeface="+mn-ea"/>
              </a:rPr>
              <a:t>;</a:t>
            </a:r>
            <a:r>
              <a:rPr lang="en-US" altLang="zh-CN" sz="1800" dirty="0">
                <a:uFillTx/>
                <a:latin typeface="Times New Roman" panose="02020603050405020304" charset="0"/>
                <a:ea typeface="微软雅黑" panose="020B0503020204020204" charset="-122"/>
                <a:sym typeface="+mn-ea"/>
              </a:rPr>
              <a:t>y2=cos(x);</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plot(x,y1,'-r',x,y2,'--b')</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axis([</a:t>
            </a:r>
            <a:r>
              <a:rPr lang="en-US" altLang="zh-CN" sz="1800" dirty="0">
                <a:uFillTx/>
                <a:latin typeface="Times New Roman" panose="02020603050405020304" charset="0"/>
                <a:ea typeface="微软雅黑" panose="020B0503020204020204" charset="-122"/>
                <a:sym typeface="+mn-ea"/>
              </a:rPr>
              <a:t>-pi pi</a:t>
            </a:r>
            <a:r>
              <a:rPr lang="zh-CN" altLang="en-US" sz="1800" dirty="0">
                <a:uFillTx/>
                <a:latin typeface="Times New Roman" panose="02020603050405020304" charset="0"/>
                <a:ea typeface="微软雅黑" panose="020B0503020204020204" charset="-122"/>
                <a:sym typeface="+mn-ea"/>
              </a:rPr>
              <a:t> </a:t>
            </a:r>
            <a:r>
              <a:rPr lang="en-US" altLang="zh-CN" sz="1800" dirty="0">
                <a:uFillTx/>
                <a:latin typeface="Times New Roman" panose="02020603050405020304" charset="0"/>
                <a:ea typeface="微软雅黑" panose="020B0503020204020204" charset="-122"/>
                <a:sym typeface="+mn-ea"/>
              </a:rPr>
              <a:t>-1</a:t>
            </a:r>
            <a:r>
              <a:rPr lang="zh-CN" altLang="en-US" sz="1800" dirty="0">
                <a:uFillTx/>
                <a:latin typeface="Times New Roman" panose="02020603050405020304" charset="0"/>
                <a:ea typeface="微软雅黑" panose="020B0503020204020204" charset="-122"/>
                <a:sym typeface="+mn-ea"/>
              </a:rPr>
              <a:t> </a:t>
            </a:r>
            <a:r>
              <a:rPr lang="en-US" altLang="zh-CN" sz="1800" dirty="0">
                <a:uFillTx/>
                <a:latin typeface="Times New Roman" panose="02020603050405020304" charset="0"/>
                <a:ea typeface="微软雅黑" panose="020B0503020204020204" charset="-122"/>
                <a:sym typeface="+mn-ea"/>
              </a:rPr>
              <a:t>1</a:t>
            </a:r>
            <a:r>
              <a:rPr lang="zh-CN" altLang="en-US" sz="1800" dirty="0">
                <a:uFillTx/>
                <a:latin typeface="Times New Roman" panose="02020603050405020304" charset="0"/>
                <a:ea typeface="微软雅黑" panose="020B0503020204020204" charset="-122"/>
                <a:sym typeface="+mn-ea"/>
              </a:rPr>
              <a:t>]);grid on</a:t>
            </a:r>
            <a:r>
              <a:rPr lang="en-US" altLang="zh-CN" sz="1800" dirty="0">
                <a:uFillTx/>
                <a:latin typeface="Times New Roman" panose="02020603050405020304" charset="0"/>
                <a:ea typeface="微软雅黑" panose="020B0503020204020204" charset="-122"/>
                <a:sym typeface="+mn-ea"/>
              </a:rPr>
              <a:t>;</a:t>
            </a:r>
            <a:endParaRPr lang="en-US" altLang="zh-CN"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xlabel('x轴');ylabel('y轴');</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legend('y=</a:t>
            </a:r>
            <a:r>
              <a:rPr lang="en-US" altLang="zh-CN" sz="1800" dirty="0">
                <a:uFillTx/>
                <a:latin typeface="Times New Roman" panose="02020603050405020304" charset="0"/>
                <a:ea typeface="微软雅黑" panose="020B0503020204020204" charset="-122"/>
                <a:sym typeface="+mn-ea"/>
              </a:rPr>
              <a:t>sin(</a:t>
            </a:r>
            <a:r>
              <a:rPr lang="zh-CN" altLang="en-US" sz="1800" dirty="0">
                <a:uFillTx/>
                <a:latin typeface="Times New Roman" panose="02020603050405020304" charset="0"/>
                <a:ea typeface="微软雅黑" panose="020B0503020204020204" charset="-122"/>
                <a:sym typeface="+mn-ea"/>
              </a:rPr>
              <a:t>x</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','y=</a:t>
            </a:r>
            <a:r>
              <a:rPr lang="en-US" altLang="zh-CN" sz="1800" dirty="0">
                <a:uFillTx/>
                <a:latin typeface="Times New Roman" panose="02020603050405020304" charset="0"/>
                <a:ea typeface="微软雅黑" panose="020B0503020204020204" charset="-122"/>
                <a:sym typeface="+mn-ea"/>
              </a:rPr>
              <a:t>cos(</a:t>
            </a:r>
            <a:r>
              <a:rPr lang="zh-CN" altLang="en-US" sz="1800" dirty="0">
                <a:uFillTx/>
                <a:latin typeface="Times New Roman" panose="02020603050405020304" charset="0"/>
                <a:ea typeface="微软雅黑" panose="020B0503020204020204" charset="-122"/>
                <a:sym typeface="+mn-ea"/>
              </a:rPr>
              <a:t>x</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a:t>
            </a:r>
            <a:endParaRPr lang="zh-CN" altLang="en-US" sz="1800">
              <a:uFillTx/>
              <a:latin typeface="Times New Roman" panose="02020603050405020304" charset="0"/>
              <a:ea typeface="黑体" panose="02010609060101010101" charset="-122"/>
            </a:endParaRPr>
          </a:p>
        </p:txBody>
      </p:sp>
      <p:sp>
        <p:nvSpPr>
          <p:cNvPr id="4" name="矩形 3"/>
          <p:cNvSpPr/>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5" name="对象 4">
            <a:hlinkClick r:id="" action="ppaction://ole?verb="/>
          </p:cNvPr>
          <p:cNvGraphicFramePr>
            <a:graphicFrameLocks noChangeAspect="1"/>
          </p:cNvGraphicFramePr>
          <p:nvPr/>
        </p:nvGraphicFramePr>
        <p:xfrm>
          <a:off x="3335973" y="1492250"/>
          <a:ext cx="781685" cy="278130"/>
        </p:xfrm>
        <a:graphic>
          <a:graphicData uri="http://schemas.openxmlformats.org/presentationml/2006/ole">
            <mc:AlternateContent xmlns:mc="http://schemas.openxmlformats.org/markup-compatibility/2006">
              <mc:Choice xmlns:v="urn:schemas-microsoft-com:vml" Requires="v">
                <p:oleObj spid="_x0000_s1025" name="" r:id="rId2" imgW="571500" imgH="203200" progId="Equation.KSEE3">
                  <p:embed/>
                </p:oleObj>
              </mc:Choice>
              <mc:Fallback>
                <p:oleObj name="" r:id="rId2" imgW="571500" imgH="203200" progId="Equation.KSEE3">
                  <p:embed/>
                  <p:pic>
                    <p:nvPicPr>
                      <p:cNvPr id="0" name="图片 1024"/>
                      <p:cNvPicPr/>
                      <p:nvPr/>
                    </p:nvPicPr>
                    <p:blipFill>
                      <a:blip r:embed="rId3"/>
                      <a:stretch>
                        <a:fillRect/>
                      </a:stretch>
                    </p:blipFill>
                    <p:spPr>
                      <a:xfrm>
                        <a:off x="3335973" y="1492250"/>
                        <a:ext cx="781685" cy="2781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356418" y="1544320"/>
          <a:ext cx="799465" cy="226060"/>
        </p:xfrm>
        <a:graphic>
          <a:graphicData uri="http://schemas.openxmlformats.org/presentationml/2006/ole">
            <mc:AlternateContent xmlns:mc="http://schemas.openxmlformats.org/markup-compatibility/2006">
              <mc:Choice xmlns:v="urn:schemas-microsoft-com:vml" Requires="v">
                <p:oleObj spid="_x0000_s8" name="" r:id="rId4" imgW="584200" imgH="165100" progId="Equation.KSEE3">
                  <p:embed/>
                </p:oleObj>
              </mc:Choice>
              <mc:Fallback>
                <p:oleObj name="" r:id="rId4" imgW="584200" imgH="165100" progId="Equation.KSEE3">
                  <p:embed/>
                  <p:pic>
                    <p:nvPicPr>
                      <p:cNvPr id="0" name="图片 1024"/>
                      <p:cNvPicPr/>
                      <p:nvPr/>
                    </p:nvPicPr>
                    <p:blipFill>
                      <a:blip r:embed="rId5"/>
                      <a:stretch>
                        <a:fillRect/>
                      </a:stretch>
                    </p:blipFill>
                    <p:spPr>
                      <a:xfrm>
                        <a:off x="4356418" y="1544320"/>
                        <a:ext cx="799465" cy="2260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394643" y="1492250"/>
          <a:ext cx="677545" cy="278130"/>
        </p:xfrm>
        <a:graphic>
          <a:graphicData uri="http://schemas.openxmlformats.org/presentationml/2006/ole">
            <mc:AlternateContent xmlns:mc="http://schemas.openxmlformats.org/markup-compatibility/2006">
              <mc:Choice xmlns:v="urn:schemas-microsoft-com:vml" Requires="v">
                <p:oleObj spid="_x0000_s10" name="" r:id="rId6" imgW="495300" imgH="203200" progId="Equation.KSEE3">
                  <p:embed/>
                </p:oleObj>
              </mc:Choice>
              <mc:Fallback>
                <p:oleObj name="" r:id="rId6" imgW="495300" imgH="203200" progId="Equation.KSEE3">
                  <p:embed/>
                  <p:pic>
                    <p:nvPicPr>
                      <p:cNvPr id="0" name="图片 1024"/>
                      <p:cNvPicPr/>
                      <p:nvPr/>
                    </p:nvPicPr>
                    <p:blipFill>
                      <a:blip r:embed="rId7"/>
                      <a:stretch>
                        <a:fillRect/>
                      </a:stretch>
                    </p:blipFill>
                    <p:spPr>
                      <a:xfrm>
                        <a:off x="5394643" y="1492250"/>
                        <a:ext cx="677545" cy="278130"/>
                      </a:xfrm>
                      <a:prstGeom prst="rect">
                        <a:avLst/>
                      </a:prstGeom>
                    </p:spPr>
                  </p:pic>
                </p:oleObj>
              </mc:Fallback>
            </mc:AlternateContent>
          </a:graphicData>
        </a:graphic>
      </p:graphicFrame>
      <p:pic>
        <p:nvPicPr>
          <p:cNvPr id="11" name="图片 10" descr="p2"/>
          <p:cNvPicPr>
            <a:picLocks noChangeAspect="1"/>
          </p:cNvPicPr>
          <p:nvPr/>
        </p:nvPicPr>
        <p:blipFill>
          <a:blip r:embed="rId8"/>
          <a:stretch>
            <a:fillRect/>
          </a:stretch>
        </p:blipFill>
        <p:spPr>
          <a:xfrm>
            <a:off x="4356735" y="1878965"/>
            <a:ext cx="4114800" cy="3086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977900"/>
            <a:ext cx="7569835" cy="3692525"/>
          </a:xfrm>
          <a:prstGeom prst="rect">
            <a:avLst/>
          </a:prstGeom>
          <a:noFill/>
        </p:spPr>
        <p:txBody>
          <a:bodyPr wrap="square" rtlCol="0">
            <a:spAutoFit/>
          </a:bodyPr>
          <a:p>
            <a:pPr indent="457200" fontAlgn="auto">
              <a:lnSpc>
                <a:spcPct val="150000"/>
              </a:lnSpc>
            </a:pPr>
            <a:r>
              <a:rPr lang="zh-CN" altLang="en-US" sz="1800">
                <a:solidFill>
                  <a:schemeClr val="tx2"/>
                </a:solidFill>
                <a:uFillTx/>
                <a:latin typeface="Times New Roman" panose="02020603050405020304" charset="0"/>
                <a:ea typeface="黑体" panose="02010609060101010101" charset="-122"/>
              </a:rPr>
              <a:t>指数函数</a:t>
            </a:r>
            <a:r>
              <a:rPr lang="zh-CN" altLang="en-US" sz="1800">
                <a:solidFill>
                  <a:schemeClr val="tx2"/>
                </a:solidFill>
                <a:uFillTx/>
                <a:latin typeface="Times New Roman" panose="02020603050405020304" charset="0"/>
                <a:ea typeface="黑体" panose="02010609060101010101" charset="-122"/>
              </a:rPr>
              <a:t>图像的绘制</a:t>
            </a:r>
            <a:endParaRPr lang="zh-CN" altLang="en-US" sz="1800">
              <a:solidFill>
                <a:schemeClr val="tx2"/>
              </a:solidFill>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6</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绘制</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在</a:t>
            </a:r>
            <a:r>
              <a:rPr lang="en-US" altLang="zh-CN" sz="1800">
                <a:uFillTx/>
                <a:latin typeface="Times New Roman" panose="02020603050405020304" charset="0"/>
                <a:ea typeface="黑体" panose="02010609060101010101" charset="-122"/>
              </a:rPr>
              <a:t>(-10,10)</a:t>
            </a:r>
            <a:r>
              <a:rPr lang="zh-CN" altLang="en-US" sz="1800">
                <a:uFillTx/>
                <a:latin typeface="Times New Roman" panose="02020603050405020304" charset="0"/>
                <a:ea typeface="黑体" panose="02010609060101010101" charset="-122"/>
              </a:rPr>
              <a:t>的</a:t>
            </a:r>
            <a:r>
              <a:rPr lang="zh-CN" altLang="en-US" sz="1800">
                <a:uFillTx/>
                <a:latin typeface="Times New Roman" panose="02020603050405020304" charset="0"/>
                <a:ea typeface="黑体" panose="02010609060101010101" charset="-122"/>
              </a:rPr>
              <a:t>图像</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解：在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执行命令：</a:t>
            </a:r>
            <a:endParaRPr lang="zh-CN" altLang="en-US" sz="1800">
              <a:uFillTx/>
              <a:latin typeface="Times New Roman" panose="02020603050405020304" charset="0"/>
              <a:ea typeface="黑体" panose="02010609060101010101" charset="-122"/>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a:t>
            </a:r>
            <a:r>
              <a:rPr lang="en-US" sz="1800" dirty="0">
                <a:uFillTx/>
                <a:latin typeface="Times New Roman" panose="02020603050405020304" charset="0"/>
                <a:ea typeface="微软雅黑" panose="020B0503020204020204" charset="-122"/>
                <a:sym typeface="+mn-ea"/>
              </a:rPr>
              <a:t>-10:0.1:10</a:t>
            </a:r>
            <a:r>
              <a:rPr lang="zh-CN" altLang="en-US" sz="1800" dirty="0">
                <a:uFillTx/>
                <a:latin typeface="Times New Roman" panose="02020603050405020304" charset="0"/>
                <a:ea typeface="微软雅黑" panose="020B0503020204020204" charset="-122"/>
                <a:sym typeface="+mn-ea"/>
              </a:rPr>
              <a:t>;</a:t>
            </a:r>
            <a:endParaRPr lang="zh-CN" altLang="en-US" sz="1800" dirty="0">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y=</a:t>
            </a:r>
            <a:r>
              <a:rPr lang="en-US" altLang="zh-CN" sz="1800" dirty="0">
                <a:uFillTx/>
                <a:latin typeface="Times New Roman" panose="02020603050405020304" charset="0"/>
                <a:ea typeface="微软雅黑" panose="020B0503020204020204" charset="-122"/>
                <a:sym typeface="+mn-ea"/>
              </a:rPr>
              <a:t>exp(x)</a:t>
            </a:r>
            <a:r>
              <a:rPr lang="zh-CN" altLang="en-US" sz="1800" dirty="0">
                <a:uFillTx/>
                <a:latin typeface="Times New Roman" panose="02020603050405020304" charset="0"/>
                <a:ea typeface="微软雅黑" panose="020B0503020204020204" charset="-122"/>
                <a:sym typeface="+mn-ea"/>
              </a:rPr>
              <a:t>;</a:t>
            </a:r>
            <a:endParaRPr lang="zh-CN" altLang="en-US" sz="1800" dirty="0">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plot(x,y,'-r')</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grid on</a:t>
            </a:r>
            <a:r>
              <a:rPr lang="en-US" altLang="zh-CN" sz="1800" dirty="0">
                <a:uFillTx/>
                <a:latin typeface="Times New Roman" panose="02020603050405020304" charset="0"/>
                <a:ea typeface="微软雅黑" panose="020B0503020204020204" charset="-122"/>
                <a:sym typeface="+mn-ea"/>
              </a:rPr>
              <a:t>;</a:t>
            </a:r>
            <a:endParaRPr lang="en-US" altLang="zh-CN"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xlabel('x轴');ylabel('y轴');</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legend('y=</a:t>
            </a:r>
            <a:r>
              <a:rPr lang="en-US" altLang="zh-CN" sz="1800" dirty="0">
                <a:uFillTx/>
                <a:latin typeface="Times New Roman" panose="02020603050405020304" charset="0"/>
                <a:ea typeface="微软雅黑" panose="020B0503020204020204" charset="-122"/>
                <a:sym typeface="+mn-ea"/>
              </a:rPr>
              <a:t>exp</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x</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a:t>
            </a:r>
            <a:endParaRPr lang="zh-CN" altLang="en-US" sz="1800">
              <a:uFillTx/>
              <a:latin typeface="Times New Roman" panose="02020603050405020304" charset="0"/>
              <a:ea typeface="黑体" panose="02010609060101010101" charset="-122"/>
            </a:endParaRPr>
          </a:p>
        </p:txBody>
      </p:sp>
      <p:sp>
        <p:nvSpPr>
          <p:cNvPr id="4" name="矩形 3"/>
          <p:cNvSpPr/>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5" name="对象 4">
            <a:hlinkClick r:id="" action="ppaction://ole?verb="/>
          </p:cNvPr>
          <p:cNvGraphicFramePr>
            <a:graphicFrameLocks noChangeAspect="1"/>
          </p:cNvGraphicFramePr>
          <p:nvPr/>
        </p:nvGraphicFramePr>
        <p:xfrm>
          <a:off x="3374073" y="1457008"/>
          <a:ext cx="555625" cy="313055"/>
        </p:xfrm>
        <a:graphic>
          <a:graphicData uri="http://schemas.openxmlformats.org/presentationml/2006/ole">
            <mc:AlternateContent xmlns:mc="http://schemas.openxmlformats.org/markup-compatibility/2006">
              <mc:Choice xmlns:v="urn:schemas-microsoft-com:vml" Requires="v">
                <p:oleObj spid="_x0000_s1025" name="" r:id="rId2" imgW="405765" imgH="228600" progId="Equation.KSEE3">
                  <p:embed/>
                </p:oleObj>
              </mc:Choice>
              <mc:Fallback>
                <p:oleObj name="" r:id="rId2" imgW="405765" imgH="228600" progId="Equation.KSEE3">
                  <p:embed/>
                  <p:pic>
                    <p:nvPicPr>
                      <p:cNvPr id="0" name="图片 1024"/>
                      <p:cNvPicPr/>
                      <p:nvPr/>
                    </p:nvPicPr>
                    <p:blipFill>
                      <a:blip r:embed="rId3"/>
                      <a:stretch>
                        <a:fillRect/>
                      </a:stretch>
                    </p:blipFill>
                    <p:spPr>
                      <a:xfrm>
                        <a:off x="3374073" y="1457008"/>
                        <a:ext cx="555625" cy="313055"/>
                      </a:xfrm>
                      <a:prstGeom prst="rect">
                        <a:avLst/>
                      </a:prstGeom>
                    </p:spPr>
                  </p:pic>
                </p:oleObj>
              </mc:Fallback>
            </mc:AlternateContent>
          </a:graphicData>
        </a:graphic>
      </p:graphicFrame>
      <p:pic>
        <p:nvPicPr>
          <p:cNvPr id="6" name="图片 5" descr="p3"/>
          <p:cNvPicPr>
            <a:picLocks noChangeAspect="1"/>
          </p:cNvPicPr>
          <p:nvPr/>
        </p:nvPicPr>
        <p:blipFill>
          <a:blip r:embed="rId4"/>
          <a:stretch>
            <a:fillRect/>
          </a:stretch>
        </p:blipFill>
        <p:spPr>
          <a:xfrm>
            <a:off x="4277995" y="1831975"/>
            <a:ext cx="4260850" cy="3195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977900"/>
            <a:ext cx="7569835" cy="3692525"/>
          </a:xfrm>
          <a:prstGeom prst="rect">
            <a:avLst/>
          </a:prstGeom>
          <a:noFill/>
        </p:spPr>
        <p:txBody>
          <a:bodyPr wrap="square" rtlCol="0">
            <a:spAutoFit/>
          </a:bodyPr>
          <a:p>
            <a:pPr indent="457200" fontAlgn="auto">
              <a:lnSpc>
                <a:spcPct val="150000"/>
              </a:lnSpc>
            </a:pPr>
            <a:r>
              <a:rPr lang="zh-CN" altLang="en-US" sz="1800">
                <a:solidFill>
                  <a:schemeClr val="tx2"/>
                </a:solidFill>
                <a:uFillTx/>
                <a:latin typeface="Times New Roman" panose="02020603050405020304" charset="0"/>
                <a:ea typeface="黑体" panose="02010609060101010101" charset="-122"/>
              </a:rPr>
              <a:t>对数函数</a:t>
            </a:r>
            <a:r>
              <a:rPr lang="zh-CN" altLang="en-US" sz="1800">
                <a:solidFill>
                  <a:schemeClr val="tx2"/>
                </a:solidFill>
                <a:uFillTx/>
                <a:latin typeface="Times New Roman" panose="02020603050405020304" charset="0"/>
                <a:ea typeface="黑体" panose="02010609060101010101" charset="-122"/>
              </a:rPr>
              <a:t>图像的绘制</a:t>
            </a:r>
            <a:endParaRPr lang="zh-CN" altLang="en-US" sz="1800">
              <a:solidFill>
                <a:schemeClr val="tx2"/>
              </a:solidFill>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7</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绘制</a:t>
            </a:r>
            <a:r>
              <a:rPr lang="en-US" altLang="zh-CN" sz="1800">
                <a:uFillTx/>
                <a:latin typeface="Times New Roman" panose="02020603050405020304" charset="0"/>
                <a:ea typeface="黑体" panose="02010609060101010101" charset="-122"/>
              </a:rPr>
              <a:t>           </a:t>
            </a:r>
            <a:r>
              <a:rPr lang="zh-CN" altLang="en-US" sz="1800">
                <a:uFillTx/>
                <a:latin typeface="Times New Roman" panose="02020603050405020304" charset="0"/>
                <a:ea typeface="黑体" panose="02010609060101010101" charset="-122"/>
              </a:rPr>
              <a:t>在</a:t>
            </a:r>
            <a:r>
              <a:rPr lang="en-US" altLang="zh-CN" sz="1800">
                <a:uFillTx/>
                <a:latin typeface="Times New Roman" panose="02020603050405020304" charset="0"/>
                <a:ea typeface="黑体" panose="02010609060101010101" charset="-122"/>
              </a:rPr>
              <a:t>(0,20)</a:t>
            </a:r>
            <a:r>
              <a:rPr lang="zh-CN" altLang="en-US" sz="1800">
                <a:uFillTx/>
                <a:latin typeface="Times New Roman" panose="02020603050405020304" charset="0"/>
                <a:ea typeface="黑体" panose="02010609060101010101" charset="-122"/>
              </a:rPr>
              <a:t>的</a:t>
            </a:r>
            <a:r>
              <a:rPr lang="zh-CN" altLang="en-US" sz="1800">
                <a:uFillTx/>
                <a:latin typeface="Times New Roman" panose="02020603050405020304" charset="0"/>
                <a:ea typeface="黑体" panose="02010609060101010101" charset="-122"/>
              </a:rPr>
              <a:t>图像</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解：在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执行命令：</a:t>
            </a:r>
            <a:endParaRPr lang="zh-CN" altLang="en-US" sz="1800">
              <a:uFillTx/>
              <a:latin typeface="Times New Roman" panose="02020603050405020304" charset="0"/>
              <a:ea typeface="黑体" panose="02010609060101010101" charset="-122"/>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a:t>
            </a:r>
            <a:r>
              <a:rPr lang="en-US" altLang="zh-CN" sz="1800" dirty="0">
                <a:uFillTx/>
                <a:latin typeface="Times New Roman" panose="02020603050405020304" charset="0"/>
                <a:ea typeface="微软雅黑" panose="020B0503020204020204" charset="-122"/>
                <a:sym typeface="+mn-ea"/>
              </a:rPr>
              <a:t>eps</a:t>
            </a:r>
            <a:r>
              <a:rPr lang="en-US" sz="1800" dirty="0">
                <a:uFillTx/>
                <a:latin typeface="Times New Roman" panose="02020603050405020304" charset="0"/>
                <a:ea typeface="微软雅黑" panose="020B0503020204020204" charset="-122"/>
                <a:sym typeface="+mn-ea"/>
              </a:rPr>
              <a:t>:0.1:20</a:t>
            </a:r>
            <a:r>
              <a:rPr lang="zh-CN" altLang="en-US" sz="1800" dirty="0">
                <a:uFillTx/>
                <a:latin typeface="Times New Roman" panose="02020603050405020304" charset="0"/>
                <a:ea typeface="微软雅黑" panose="020B0503020204020204" charset="-122"/>
                <a:sym typeface="+mn-ea"/>
              </a:rPr>
              <a:t>;</a:t>
            </a:r>
            <a:endParaRPr lang="zh-CN" altLang="en-US" sz="1800" dirty="0">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y=</a:t>
            </a:r>
            <a:r>
              <a:rPr lang="en-US" altLang="zh-CN" sz="1800" dirty="0">
                <a:uFillTx/>
                <a:latin typeface="Times New Roman" panose="02020603050405020304" charset="0"/>
                <a:ea typeface="微软雅黑" panose="020B0503020204020204" charset="-122"/>
                <a:sym typeface="+mn-ea"/>
              </a:rPr>
              <a:t>log</a:t>
            </a:r>
            <a:r>
              <a:rPr lang="en-US" altLang="zh-CN" sz="1800" dirty="0">
                <a:uFillTx/>
                <a:latin typeface="Times New Roman" panose="02020603050405020304" charset="0"/>
                <a:ea typeface="微软雅黑" panose="020B0503020204020204" charset="-122"/>
                <a:sym typeface="+mn-ea"/>
              </a:rPr>
              <a:t>(x)</a:t>
            </a:r>
            <a:r>
              <a:rPr lang="zh-CN" altLang="en-US" sz="1800" dirty="0">
                <a:uFillTx/>
                <a:latin typeface="Times New Roman" panose="02020603050405020304" charset="0"/>
                <a:ea typeface="微软雅黑" panose="020B0503020204020204" charset="-122"/>
                <a:sym typeface="+mn-ea"/>
              </a:rPr>
              <a:t>;</a:t>
            </a:r>
            <a:endParaRPr lang="zh-CN" altLang="en-US" sz="1800" dirty="0">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plot(x,y,'-</a:t>
            </a:r>
            <a:r>
              <a:rPr lang="en-US" altLang="zh-CN" sz="1800" dirty="0">
                <a:uFillTx/>
                <a:latin typeface="Times New Roman" panose="02020603050405020304" charset="0"/>
                <a:ea typeface="微软雅黑" panose="020B0503020204020204" charset="-122"/>
                <a:sym typeface="+mn-ea"/>
              </a:rPr>
              <a:t>b</a:t>
            </a:r>
            <a:r>
              <a:rPr lang="zh-CN" altLang="en-US" sz="1800" dirty="0">
                <a:uFillTx/>
                <a:latin typeface="Times New Roman" panose="02020603050405020304" charset="0"/>
                <a:ea typeface="微软雅黑" panose="020B0503020204020204" charset="-122"/>
                <a:sym typeface="+mn-ea"/>
              </a:rPr>
              <a:t>')</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grid on</a:t>
            </a:r>
            <a:r>
              <a:rPr lang="en-US" altLang="zh-CN" sz="1800" dirty="0">
                <a:uFillTx/>
                <a:latin typeface="Times New Roman" panose="02020603050405020304" charset="0"/>
                <a:ea typeface="微软雅黑" panose="020B0503020204020204" charset="-122"/>
                <a:sym typeface="+mn-ea"/>
              </a:rPr>
              <a:t>;</a:t>
            </a:r>
            <a:endParaRPr lang="en-US" altLang="zh-CN"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xlabel('x轴');ylabel('y轴');</a:t>
            </a:r>
            <a:endParaRPr lang="zh-CN" altLang="en-US" sz="1800" dirty="0">
              <a:solidFill>
                <a:schemeClr val="tx1"/>
              </a:solidFill>
              <a:uFillTx/>
              <a:latin typeface="Times New Roman" panose="02020603050405020304" charset="0"/>
              <a:ea typeface="微软雅黑" panose="020B0503020204020204" charset="-122"/>
              <a:sym typeface="+mn-ea"/>
            </a:endParaRPr>
          </a:p>
          <a:p>
            <a:pPr indent="0" fontAlgn="auto">
              <a:lnSpc>
                <a:spcPct val="150000"/>
              </a:lnSpc>
              <a:spcBef>
                <a:spcPts val="0"/>
              </a:spcBef>
              <a:buNone/>
            </a:pPr>
            <a:r>
              <a:rPr lang="zh-CN" altLang="en-US" sz="1800" dirty="0">
                <a:uFillTx/>
                <a:latin typeface="Times New Roman" panose="02020603050405020304" charset="0"/>
                <a:ea typeface="微软雅黑" panose="020B0503020204020204" charset="-122"/>
                <a:sym typeface="+mn-ea"/>
              </a:rPr>
              <a:t>legend('y=</a:t>
            </a:r>
            <a:r>
              <a:rPr lang="en-US" altLang="zh-CN" sz="1800" dirty="0">
                <a:uFillTx/>
                <a:latin typeface="Times New Roman" panose="02020603050405020304" charset="0"/>
                <a:ea typeface="微软雅黑" panose="020B0503020204020204" charset="-122"/>
                <a:sym typeface="+mn-ea"/>
              </a:rPr>
              <a:t>log</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x</a:t>
            </a:r>
            <a:r>
              <a:rPr lang="en-US" altLang="zh-CN" sz="1800" dirty="0">
                <a:uFillTx/>
                <a:latin typeface="Times New Roman" panose="02020603050405020304" charset="0"/>
                <a:ea typeface="微软雅黑" panose="020B0503020204020204" charset="-122"/>
                <a:sym typeface="+mn-ea"/>
              </a:rPr>
              <a:t>)</a:t>
            </a:r>
            <a:r>
              <a:rPr lang="zh-CN" altLang="en-US" sz="1800" dirty="0">
                <a:uFillTx/>
                <a:latin typeface="Times New Roman" panose="02020603050405020304" charset="0"/>
                <a:ea typeface="微软雅黑" panose="020B0503020204020204" charset="-122"/>
                <a:sym typeface="+mn-ea"/>
              </a:rPr>
              <a:t>');</a:t>
            </a:r>
            <a:endParaRPr lang="zh-CN" altLang="en-US" sz="1800">
              <a:uFillTx/>
              <a:latin typeface="Times New Roman" panose="02020603050405020304" charset="0"/>
              <a:ea typeface="黑体" panose="02010609060101010101" charset="-122"/>
            </a:endParaRPr>
          </a:p>
        </p:txBody>
      </p:sp>
      <p:sp>
        <p:nvSpPr>
          <p:cNvPr id="4" name="矩形 3"/>
          <p:cNvSpPr/>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7" name="对象 6">
            <a:hlinkClick r:id="" action="ppaction://ole?verb="/>
          </p:cNvPr>
          <p:cNvGraphicFramePr>
            <a:graphicFrameLocks noChangeAspect="1"/>
          </p:cNvGraphicFramePr>
          <p:nvPr/>
        </p:nvGraphicFramePr>
        <p:xfrm>
          <a:off x="3304223" y="1491933"/>
          <a:ext cx="695325" cy="278765"/>
        </p:xfrm>
        <a:graphic>
          <a:graphicData uri="http://schemas.openxmlformats.org/presentationml/2006/ole">
            <mc:AlternateContent xmlns:mc="http://schemas.openxmlformats.org/markup-compatibility/2006">
              <mc:Choice xmlns:v="urn:schemas-microsoft-com:vml" Requires="v">
                <p:oleObj spid="_x0000_s8" name="" r:id="rId2" imgW="508000" imgH="203200" progId="Equation.KSEE3">
                  <p:embed/>
                </p:oleObj>
              </mc:Choice>
              <mc:Fallback>
                <p:oleObj name="" r:id="rId2" imgW="508000" imgH="203200" progId="Equation.KSEE3">
                  <p:embed/>
                  <p:pic>
                    <p:nvPicPr>
                      <p:cNvPr id="0" name="图片 1024"/>
                      <p:cNvPicPr/>
                      <p:nvPr/>
                    </p:nvPicPr>
                    <p:blipFill>
                      <a:blip r:embed="rId3"/>
                      <a:stretch>
                        <a:fillRect/>
                      </a:stretch>
                    </p:blipFill>
                    <p:spPr>
                      <a:xfrm>
                        <a:off x="3304223" y="1491933"/>
                        <a:ext cx="695325" cy="278765"/>
                      </a:xfrm>
                      <a:prstGeom prst="rect">
                        <a:avLst/>
                      </a:prstGeom>
                    </p:spPr>
                  </p:pic>
                </p:oleObj>
              </mc:Fallback>
            </mc:AlternateContent>
          </a:graphicData>
        </a:graphic>
      </p:graphicFrame>
      <p:pic>
        <p:nvPicPr>
          <p:cNvPr id="9" name="图片 8" descr="p4"/>
          <p:cNvPicPr>
            <a:picLocks noChangeAspect="1"/>
          </p:cNvPicPr>
          <p:nvPr/>
        </p:nvPicPr>
        <p:blipFill>
          <a:blip r:embed="rId4"/>
          <a:stretch>
            <a:fillRect/>
          </a:stretch>
        </p:blipFill>
        <p:spPr>
          <a:xfrm>
            <a:off x="4425950" y="1802765"/>
            <a:ext cx="4143375" cy="3107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682" name="Group 34"/>
          <p:cNvGraphicFramePr>
            <a:graphicFrameLocks noGrp="1"/>
          </p:cNvGraphicFramePr>
          <p:nvPr>
            <p:custDataLst>
              <p:tags r:id="rId1"/>
            </p:custDataLst>
          </p:nvPr>
        </p:nvGraphicFramePr>
        <p:xfrm>
          <a:off x="918845" y="1065530"/>
          <a:ext cx="7094220" cy="2541905"/>
        </p:xfrm>
        <a:graphic>
          <a:graphicData uri="http://schemas.openxmlformats.org/drawingml/2006/table">
            <a:tbl>
              <a:tblPr/>
              <a:tblGrid>
                <a:gridCol w="4267835"/>
                <a:gridCol w="2826385"/>
              </a:tblGrid>
              <a:tr h="434340">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b="1" i="0" u="none" strike="noStrike" cap="none" normalizeH="0" baseline="0">
                          <a:solidFill>
                            <a:schemeClr val="tx2"/>
                          </a:solidFill>
                          <a:uFillTx/>
                          <a:latin typeface="Times New Roman" panose="02020603050405020304" charset="0"/>
                          <a:ea typeface="黑体" panose="02010609060101010101" charset="-122"/>
                        </a:rPr>
                        <a:t>4.三维图像绘制</a:t>
                      </a:r>
                      <a:endParaRPr kumimoji="0" lang="zh-CN" altLang="en-US" sz="1800" b="1" i="0" u="none" strike="noStrike" cap="none" normalizeH="0" baseline="0">
                        <a:solidFill>
                          <a:schemeClr val="tx2"/>
                        </a:solidFill>
                        <a:uFillTx/>
                        <a:latin typeface="Times New Roman" panose="02020603050405020304" charset="0"/>
                        <a:ea typeface="黑体" panose="02010609060101010101" charset="-122"/>
                      </a:endParaRPr>
                    </a:p>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plot3(x,y,z)</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cap="flat">
                      <a:noFill/>
                    </a:lnL>
                    <a:lnR>
                      <a:noFill/>
                    </a:lnR>
                    <a:lnT cap="flat">
                      <a:noFill/>
                    </a:lnT>
                    <a:lnB>
                      <a:noFill/>
                    </a:lnB>
                    <a:lnTlToBr>
                      <a:noFill/>
                    </a:lnTlToBr>
                    <a:lnBlToTr>
                      <a:noFill/>
                    </a:lnBlToTr>
                    <a:noFill/>
                  </a:tcPr>
                </a:tc>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x,y,z长度相同向量</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a:noFill/>
                    </a:lnL>
                    <a:lnR cap="flat">
                      <a:noFill/>
                    </a:lnR>
                    <a:lnT cap="flat">
                      <a:noFill/>
                    </a:lnT>
                    <a:lnB>
                      <a:noFill/>
                    </a:lnB>
                    <a:lnTlToBr>
                      <a:noFill/>
                    </a:lnTlToBr>
                    <a:lnBlToTr>
                      <a:noFill/>
                    </a:lnBlToTr>
                    <a:noFill/>
                  </a:tcPr>
                </a:tc>
              </a:tr>
              <a:tr h="434340">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plot3(X,Y,Z)</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cap="flat">
                      <a:noFill/>
                    </a:lnL>
                    <a:lnR>
                      <a:noFill/>
                    </a:lnR>
                    <a:lnT>
                      <a:noFill/>
                    </a:lnT>
                    <a:lnB>
                      <a:noFill/>
                    </a:lnB>
                    <a:lnTlToBr>
                      <a:noFill/>
                    </a:lnTlToBr>
                    <a:lnBlToTr>
                      <a:noFill/>
                    </a:lnBlToTr>
                    <a:noFill/>
                  </a:tcPr>
                </a:tc>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X,Y,Z维数相同矩阵</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a:noFill/>
                    </a:lnL>
                    <a:lnR cap="flat">
                      <a:noFill/>
                    </a:lnR>
                    <a:lnT>
                      <a:noFill/>
                    </a:lnT>
                    <a:lnB>
                      <a:noFill/>
                    </a:lnB>
                    <a:lnTlToBr>
                      <a:noFill/>
                    </a:lnTlToBr>
                    <a:lnBlToTr>
                      <a:noFill/>
                    </a:lnBlToTr>
                    <a:noFill/>
                  </a:tcPr>
                </a:tc>
              </a:tr>
              <a:tr h="434340">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plot3(x,y,z,’s’)</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cap="flat">
                      <a:noFill/>
                    </a:lnL>
                    <a:lnR>
                      <a:noFill/>
                    </a:lnR>
                    <a:lnT>
                      <a:noFill/>
                    </a:lnT>
                    <a:lnB>
                      <a:noFill/>
                    </a:lnB>
                    <a:lnTlToBr>
                      <a:noFill/>
                    </a:lnTlToBr>
                    <a:lnBlToTr>
                      <a:noFill/>
                    </a:lnBlToTr>
                    <a:noFill/>
                  </a:tcPr>
                </a:tc>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带样式</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a:noFill/>
                    </a:lnL>
                    <a:lnR cap="flat">
                      <a:noFill/>
                    </a:lnR>
                    <a:lnT>
                      <a:noFill/>
                    </a:lnT>
                    <a:lnB>
                      <a:noFill/>
                    </a:lnB>
                    <a:lnTlToBr>
                      <a:noFill/>
                    </a:lnTlToBr>
                    <a:lnBlToTr>
                      <a:noFill/>
                    </a:lnBlToTr>
                    <a:noFill/>
                  </a:tcPr>
                </a:tc>
              </a:tr>
              <a:tr h="800100">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plot3(x1,y1,z1,’s1’,x2,y2,z2,’s2’)</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cap="flat">
                      <a:noFill/>
                    </a:lnL>
                    <a:lnR>
                      <a:noFill/>
                    </a:lnR>
                    <a:lnT>
                      <a:noFill/>
                    </a:lnT>
                    <a:lnB cap="flat">
                      <a:noFill/>
                    </a:lnB>
                    <a:lnTlToBr>
                      <a:noFill/>
                    </a:lnTlToBr>
                    <a:lnBlToTr>
                      <a:noFill/>
                    </a:lnBlToTr>
                    <a:noFill/>
                  </a:tcPr>
                </a:tc>
                <a:tc>
                  <a:txBody>
                    <a:bodyPr/>
                    <a:lstStyle/>
                    <a:p>
                      <a:pPr marL="0" marR="0" lvl="0" algn="l" defTabSz="685800" rtl="0" eaLnBrk="1" latinLnBrk="0" hangingPunct="1">
                        <a:lnSpc>
                          <a:spcPct val="125000"/>
                        </a:lnSpc>
                        <a:spcBef>
                          <a:spcPct val="20000"/>
                        </a:spcBef>
                        <a:buClrTx/>
                        <a:buSzTx/>
                        <a:buFont typeface="Wingdings" panose="05000000000000000000" pitchFamily="2" charset="2"/>
                        <a:buNone/>
                      </a:pPr>
                      <a:r>
                        <a:rPr kumimoji="0" lang="zh-CN" altLang="en-US" sz="1800" i="0" u="none" strike="noStrike" cap="none" normalizeH="0" baseline="0">
                          <a:solidFill>
                            <a:schemeClr val="tx1"/>
                          </a:solidFill>
                          <a:uFillTx/>
                          <a:latin typeface="Times New Roman" panose="02020603050405020304" charset="0"/>
                          <a:ea typeface="黑体" panose="02010609060101010101" charset="-122"/>
                        </a:rPr>
                        <a:t>同时画多个</a:t>
                      </a:r>
                      <a:endParaRPr kumimoji="0" lang="zh-CN" altLang="en-US" sz="1800" i="0" u="none" strike="noStrike" cap="none" normalizeH="0" baseline="0">
                        <a:solidFill>
                          <a:schemeClr val="tx1"/>
                        </a:solidFill>
                        <a:uFillTx/>
                        <a:latin typeface="Times New Roman" panose="02020603050405020304" charset="0"/>
                        <a:ea typeface="黑体" panose="02010609060101010101" charset="-122"/>
                      </a:endParaRPr>
                    </a:p>
                  </a:txBody>
                  <a:tcPr marL="68580" marR="68580" marT="34242" marB="34242" horzOverflow="overflow">
                    <a:lnL>
                      <a:noFill/>
                    </a:lnL>
                    <a:lnR cap="flat">
                      <a:noFill/>
                    </a:lnR>
                    <a:lnT>
                      <a:noFill/>
                    </a:lnT>
                    <a:lnB cap="flat">
                      <a:noFill/>
                    </a:lnB>
                    <a:lnTlToBr>
                      <a:noFill/>
                    </a:lnTlToBr>
                    <a:lnBlToTr>
                      <a:noFill/>
                    </a:lnBlToTr>
                    <a:noFill/>
                  </a:tcPr>
                </a:tc>
              </a:tr>
            </a:tbl>
          </a:graphicData>
        </a:graphic>
      </p:graphicFrame>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4"/>
            </p:custDataLst>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
        <p:nvSpPr>
          <p:cNvPr id="3" name="文本框 2"/>
          <p:cNvSpPr txBox="1"/>
          <p:nvPr/>
        </p:nvSpPr>
        <p:spPr>
          <a:xfrm>
            <a:off x="772160" y="3383915"/>
            <a:ext cx="7600315" cy="1337945"/>
          </a:xfrm>
          <a:prstGeom prst="rect">
            <a:avLst/>
          </a:prstGeom>
          <a:noFill/>
        </p:spPr>
        <p:txBody>
          <a:bodyPr wrap="square" rtlCol="0" anchor="t">
            <a:spAutoFit/>
          </a:bodyPr>
          <a:p>
            <a:pPr indent="0" fontAlgn="auto">
              <a:lnSpc>
                <a:spcPct val="150000"/>
              </a:lnSpc>
            </a:pPr>
            <a:r>
              <a:rPr lang="zh-CN" altLang="en-US" sz="1800">
                <a:uFillTx/>
                <a:latin typeface="Times New Roman" panose="02020603050405020304" charset="0"/>
                <a:ea typeface="黑体" panose="02010609060101010101" charset="-122"/>
              </a:rPr>
              <a:t>当x，y，z是同维向量时，则x，y，z对应元素构成一条三维曲线。</a:t>
            </a:r>
            <a:endParaRPr lang="zh-CN" altLang="en-US" sz="1800">
              <a:uFillTx/>
              <a:latin typeface="Times New Roman" panose="02020603050405020304" charset="0"/>
              <a:ea typeface="黑体" panose="02010609060101010101" charset="-122"/>
            </a:endParaRPr>
          </a:p>
          <a:p>
            <a:pPr indent="0" fontAlgn="auto">
              <a:lnSpc>
                <a:spcPct val="150000"/>
              </a:lnSpc>
            </a:pPr>
            <a:r>
              <a:rPr lang="zh-CN" altLang="en-US" sz="1800">
                <a:uFillTx/>
                <a:latin typeface="Times New Roman" panose="02020603050405020304" charset="0"/>
                <a:ea typeface="黑体" panose="02010609060101010101" charset="-122"/>
              </a:rPr>
              <a:t>当x，y，z是同维矩阵时，则以x，y，z对应列元素绘制三维曲线，曲线条数等于矩阵的列数。</a:t>
            </a:r>
            <a:endParaRPr lang="zh-CN" altLang="en-US" sz="1800">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4"/>
          <p:cNvSpPr>
            <a:spLocks noChangeArrowheads="1"/>
          </p:cNvSpPr>
          <p:nvPr/>
        </p:nvSpPr>
        <p:spPr bwMode="auto">
          <a:xfrm>
            <a:off x="613334" y="1692690"/>
            <a:ext cx="3958514"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uFillTx/>
                <a:latin typeface="Times New Roman" panose="02020603050405020304" charset="0"/>
                <a:ea typeface="黑体" panose="02010609060101010101" charset="-122"/>
                <a:sym typeface="+mn-ea"/>
              </a:rPr>
              <a:t>【例8】</a:t>
            </a:r>
            <a:endParaRPr lang="zh-CN" altLang="en-US" sz="2400" b="0">
              <a:uFillTx/>
              <a:latin typeface="Times New Roman" panose="02020603050405020304" charset="0"/>
              <a:ea typeface="黑体" panose="02010609060101010101" charset="-122"/>
            </a:endParaRPr>
          </a:p>
          <a:p>
            <a:pPr algn="l" eaLnBrk="1" hangingPunct="1">
              <a:lnSpc>
                <a:spcPct val="150000"/>
              </a:lnSpc>
              <a:buClrTx/>
              <a:buSzTx/>
              <a:buNone/>
            </a:pPr>
            <a:r>
              <a:rPr lang="zh-CN" altLang="en-US" sz="2400" b="0">
                <a:uFillTx/>
                <a:latin typeface="Times New Roman" panose="02020603050405020304" charset="0"/>
                <a:ea typeface="黑体" panose="02010609060101010101" charset="-122"/>
              </a:rPr>
              <a:t>t=0:pi/50:10*pi;</a:t>
            </a:r>
            <a:endParaRPr lang="zh-CN" altLang="en-US" sz="2400" b="0">
              <a:uFillTx/>
              <a:latin typeface="Times New Roman" panose="02020603050405020304" charset="0"/>
              <a:ea typeface="黑体" panose="02010609060101010101" charset="-122"/>
            </a:endParaRPr>
          </a:p>
          <a:p>
            <a:pPr algn="l" eaLnBrk="1" hangingPunct="1">
              <a:lnSpc>
                <a:spcPct val="150000"/>
              </a:lnSpc>
              <a:buClrTx/>
              <a:buSzTx/>
              <a:buNone/>
            </a:pPr>
            <a:r>
              <a:rPr lang="zh-CN" altLang="en-US" sz="2400" b="0">
                <a:uFillTx/>
                <a:latin typeface="Times New Roman" panose="02020603050405020304" charset="0"/>
                <a:ea typeface="黑体" panose="02010609060101010101" charset="-122"/>
              </a:rPr>
              <a:t>plot3(t,sin(t),cos(t),'r-');</a:t>
            </a:r>
            <a:endParaRPr lang="zh-CN" altLang="en-US" sz="2400" b="0" dirty="0">
              <a:uFillTx/>
              <a:latin typeface="Times New Roman" panose="02020603050405020304" charset="0"/>
              <a:ea typeface="黑体" panose="02010609060101010101" charset="-122"/>
            </a:endParaRPr>
          </a:p>
        </p:txBody>
      </p:sp>
      <p:pic>
        <p:nvPicPr>
          <p:cNvPr id="921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1744" y="1243013"/>
            <a:ext cx="3780235" cy="283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4"/>
            </p:custDataLst>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3"/>
            </p:custDataLst>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
        <p:nvSpPr>
          <p:cNvPr id="3" name="文本框 2"/>
          <p:cNvSpPr txBox="1"/>
          <p:nvPr/>
        </p:nvSpPr>
        <p:spPr>
          <a:xfrm>
            <a:off x="772160" y="1305560"/>
            <a:ext cx="7600315" cy="2861310"/>
          </a:xfrm>
          <a:prstGeom prst="rect">
            <a:avLst/>
          </a:prstGeom>
          <a:noFill/>
        </p:spPr>
        <p:txBody>
          <a:bodyPr wrap="square" rtlCol="0" anchor="t">
            <a:spAutoFit/>
          </a:bodyPr>
          <a:p>
            <a:pPr indent="0" fontAlgn="auto">
              <a:lnSpc>
                <a:spcPct val="150000"/>
              </a:lnSpc>
            </a:pPr>
            <a:r>
              <a:rPr lang="zh-CN" altLang="en-US" sz="2400">
                <a:uFillTx/>
                <a:latin typeface="Times New Roman" panose="02020603050405020304" charset="0"/>
                <a:ea typeface="黑体" panose="02010609060101010101" charset="-122"/>
              </a:rPr>
              <a:t>基本语法：mesh(X,Y,Z,C)</a:t>
            </a:r>
            <a:endParaRPr lang="zh-CN" altLang="en-US" sz="2400">
              <a:uFillTx/>
              <a:latin typeface="Times New Roman" panose="02020603050405020304" charset="0"/>
              <a:ea typeface="黑体" panose="02010609060101010101" charset="-122"/>
            </a:endParaRPr>
          </a:p>
          <a:p>
            <a:pPr indent="0" fontAlgn="auto">
              <a:lnSpc>
                <a:spcPct val="150000"/>
              </a:lnSpc>
            </a:pPr>
            <a:r>
              <a:rPr lang="zh-CN" altLang="en-US" sz="2400">
                <a:uFillTx/>
                <a:latin typeface="Times New Roman" panose="02020603050405020304" charset="0"/>
                <a:ea typeface="黑体" panose="02010609060101010101" charset="-122"/>
              </a:rPr>
              <a:t>其中X、Y、Z是同维数的矩阵，分别表示空间曲面上点的横坐标矩阵、纵坐标矩阵和竖坐标矩阵。C为颜色矩阵，与Z的维数相同。</a:t>
            </a:r>
            <a:endParaRPr lang="zh-CN" altLang="en-US" sz="2400">
              <a:uFillTx/>
              <a:latin typeface="Times New Roman" panose="02020603050405020304" charset="0"/>
              <a:ea typeface="黑体" panose="02010609060101010101" charset="-122"/>
            </a:endParaRPr>
          </a:p>
          <a:p>
            <a:pPr indent="0" fontAlgn="auto">
              <a:lnSpc>
                <a:spcPct val="150000"/>
              </a:lnSpc>
            </a:pPr>
            <a:r>
              <a:rPr lang="zh-CN" altLang="en-US" sz="2400">
                <a:uFillTx/>
                <a:latin typeface="Times New Roman" panose="02020603050405020304" charset="0"/>
                <a:ea typeface="黑体" panose="02010609060101010101" charset="-122"/>
              </a:rPr>
              <a:t>功能是绘制（X，Y，Z）生成的三维曲面的网格线图。</a:t>
            </a:r>
            <a:endParaRPr lang="zh-CN" altLang="en-US" sz="2400">
              <a:uFillTx/>
              <a:latin typeface="Times New Roman" panose="02020603050405020304" charset="0"/>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4"/>
          <p:cNvSpPr>
            <a:spLocks noChangeArrowheads="1"/>
          </p:cNvSpPr>
          <p:nvPr/>
        </p:nvSpPr>
        <p:spPr bwMode="auto">
          <a:xfrm>
            <a:off x="531320" y="2023244"/>
            <a:ext cx="34290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b="0">
                <a:uFillTx/>
                <a:latin typeface="Times New Roman" panose="02020603050405020304" charset="0"/>
                <a:ea typeface="黑体" panose="02010609060101010101" charset="-122"/>
              </a:rPr>
              <a:t>【例</a:t>
            </a:r>
            <a:r>
              <a:rPr lang="en-US" altLang="zh-CN" sz="2400" b="0">
                <a:uFillTx/>
                <a:latin typeface="Times New Roman" panose="02020603050405020304" charset="0"/>
                <a:ea typeface="黑体" panose="02010609060101010101" charset="-122"/>
              </a:rPr>
              <a:t>9</a:t>
            </a:r>
            <a:r>
              <a:rPr lang="zh-CN" altLang="en-US" sz="2400" b="0">
                <a:uFillTx/>
                <a:latin typeface="Times New Roman" panose="02020603050405020304" charset="0"/>
                <a:ea typeface="黑体" panose="02010609060101010101" charset="-122"/>
              </a:rPr>
              <a:t>】</a:t>
            </a:r>
            <a:endParaRPr lang="zh-CN" altLang="en-US" sz="2400" b="0">
              <a:uFillTx/>
              <a:latin typeface="Times New Roman" panose="02020603050405020304" charset="0"/>
              <a:ea typeface="黑体" panose="02010609060101010101" charset="-122"/>
            </a:endParaRPr>
          </a:p>
          <a:p>
            <a:r>
              <a:rPr lang="zh-CN" altLang="en-US" sz="2400" b="0">
                <a:uFillTx/>
                <a:latin typeface="Times New Roman" panose="02020603050405020304" charset="0"/>
                <a:ea typeface="黑体" panose="02010609060101010101" charset="-122"/>
              </a:rPr>
              <a:t>x=-1:0.01:1;</a:t>
            </a:r>
            <a:endParaRPr lang="zh-CN" altLang="en-US" sz="2400" b="0">
              <a:uFillTx/>
              <a:latin typeface="Times New Roman" panose="02020603050405020304" charset="0"/>
              <a:ea typeface="黑体" panose="02010609060101010101" charset="-122"/>
            </a:endParaRPr>
          </a:p>
          <a:p>
            <a:r>
              <a:rPr lang="zh-CN" altLang="en-US" sz="2400" b="0">
                <a:uFillTx/>
                <a:latin typeface="Times New Roman" panose="02020603050405020304" charset="0"/>
                <a:ea typeface="黑体" panose="02010609060101010101" charset="-122"/>
              </a:rPr>
              <a:t>y=-1:0.01:1;</a:t>
            </a:r>
            <a:endParaRPr lang="zh-CN" altLang="en-US" sz="2400" b="0">
              <a:uFillTx/>
              <a:latin typeface="Times New Roman" panose="02020603050405020304" charset="0"/>
              <a:ea typeface="黑体" panose="02010609060101010101" charset="-122"/>
            </a:endParaRPr>
          </a:p>
          <a:p>
            <a:r>
              <a:rPr lang="zh-CN" altLang="en-US" sz="2400" b="0">
                <a:uFillTx/>
                <a:latin typeface="Times New Roman" panose="02020603050405020304" charset="0"/>
                <a:ea typeface="黑体" panose="02010609060101010101" charset="-122"/>
              </a:rPr>
              <a:t>[X,Y]=meshgrid(x,y);</a:t>
            </a:r>
            <a:endParaRPr lang="zh-CN" altLang="en-US" sz="2400" b="0">
              <a:uFillTx/>
              <a:latin typeface="Times New Roman" panose="02020603050405020304" charset="0"/>
              <a:ea typeface="黑体" panose="02010609060101010101" charset="-122"/>
            </a:endParaRPr>
          </a:p>
          <a:p>
            <a:r>
              <a:rPr lang="zh-CN" altLang="en-US" sz="2400" b="0">
                <a:uFillTx/>
                <a:latin typeface="Times New Roman" panose="02020603050405020304" charset="0"/>
                <a:ea typeface="黑体" panose="02010609060101010101" charset="-122"/>
              </a:rPr>
              <a:t>Z=X.^2+Y.^2;</a:t>
            </a:r>
            <a:endParaRPr lang="zh-CN" altLang="en-US" sz="2400" b="0">
              <a:uFillTx/>
              <a:latin typeface="Times New Roman" panose="02020603050405020304" charset="0"/>
              <a:ea typeface="黑体" panose="02010609060101010101" charset="-122"/>
            </a:endParaRPr>
          </a:p>
          <a:p>
            <a:r>
              <a:rPr lang="zh-CN" altLang="en-US" sz="2400" b="0">
                <a:uFillTx/>
                <a:latin typeface="Times New Roman" panose="02020603050405020304" charset="0"/>
                <a:ea typeface="黑体" panose="02010609060101010101" charset="-122"/>
              </a:rPr>
              <a:t>mesh(X,Y,Z);</a:t>
            </a:r>
            <a:endParaRPr lang="zh-CN" altLang="en-US" sz="2400" b="0">
              <a:uFillTx/>
              <a:latin typeface="Times New Roman" panose="02020603050405020304" charset="0"/>
              <a:ea typeface="黑体" panose="02010609060101010101" charset="-122"/>
            </a:endParaRPr>
          </a:p>
        </p:txBody>
      </p:sp>
      <p:sp>
        <p:nvSpPr>
          <p:cNvPr id="94214" name="Rectangle 6"/>
          <p:cNvSpPr>
            <a:spLocks noChangeArrowheads="1"/>
          </p:cNvSpPr>
          <p:nvPr/>
        </p:nvSpPr>
        <p:spPr bwMode="auto">
          <a:xfrm>
            <a:off x="444116" y="1327587"/>
            <a:ext cx="6110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100" dirty="0">
                <a:latin typeface="Verdana" panose="020B0604030504040204" pitchFamily="34" charset="0"/>
                <a:ea typeface="微软雅黑" panose="020B0503020204020204" charset="-122"/>
              </a:rPr>
              <a:t>mesh	</a:t>
            </a:r>
            <a:r>
              <a:rPr lang="zh-CN" altLang="en-US" sz="2100" dirty="0">
                <a:latin typeface="Verdana" panose="020B0604030504040204" pitchFamily="34" charset="0"/>
                <a:ea typeface="微软雅黑" panose="020B0503020204020204" charset="-122"/>
              </a:rPr>
              <a:t>三维网格 </a:t>
            </a:r>
            <a:endParaRPr lang="zh-CN" altLang="en-US" sz="2100" dirty="0">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3805" y="1729105"/>
            <a:ext cx="4920615" cy="2599690"/>
          </a:xfrm>
          <a:prstGeom prst="rect">
            <a:avLst/>
          </a:prstGeom>
        </p:spPr>
      </p:pic>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4"/>
            </p:custDataLst>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4"/>
          <p:cNvSpPr>
            <a:spLocks noChangeArrowheads="1"/>
          </p:cNvSpPr>
          <p:nvPr/>
        </p:nvSpPr>
        <p:spPr bwMode="auto">
          <a:xfrm>
            <a:off x="327499" y="1875358"/>
            <a:ext cx="666767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eaLnBrk="1" hangingPunct="1">
              <a:buClrTx/>
              <a:buSzTx/>
              <a:buNone/>
            </a:pPr>
            <a:r>
              <a:rPr lang="zh-CN" altLang="en-US" sz="2400" b="0">
                <a:uFillTx/>
                <a:latin typeface="Times New Roman" panose="02020603050405020304" charset="0"/>
                <a:ea typeface="黑体" panose="02010609060101010101" charset="-122"/>
              </a:rPr>
              <a:t>【例</a:t>
            </a:r>
            <a:r>
              <a:rPr lang="en-US" altLang="zh-CN" sz="2400" b="0">
                <a:uFillTx/>
                <a:latin typeface="Times New Roman" panose="02020603050405020304" charset="0"/>
                <a:ea typeface="黑体" panose="02010609060101010101" charset="-122"/>
              </a:rPr>
              <a:t>10</a:t>
            </a:r>
            <a:r>
              <a:rPr lang="zh-CN" altLang="en-US" sz="2400" b="0">
                <a:uFillTx/>
                <a:latin typeface="Times New Roman" panose="02020603050405020304" charset="0"/>
                <a:ea typeface="黑体" panose="02010609060101010101" charset="-122"/>
              </a:rPr>
              <a:t>】</a:t>
            </a:r>
            <a:endParaRPr lang="zh-CN" altLang="en-US" sz="2400" b="0">
              <a:uFillTx/>
              <a:latin typeface="Times New Roman" panose="02020603050405020304" charset="0"/>
              <a:ea typeface="黑体" panose="02010609060101010101" charset="-122"/>
            </a:endParaRPr>
          </a:p>
          <a:p>
            <a:pPr algn="l" eaLnBrk="1" hangingPunct="1">
              <a:buClrTx/>
              <a:buSzTx/>
              <a:buNone/>
            </a:pPr>
            <a:r>
              <a:rPr lang="zh-CN" altLang="en-US" sz="2400" b="0">
                <a:uFillTx/>
                <a:latin typeface="Times New Roman" panose="02020603050405020304" charset="0"/>
                <a:ea typeface="黑体" panose="02010609060101010101" charset="-122"/>
              </a:rPr>
              <a:t>x=-6:0.1:6;</a:t>
            </a:r>
            <a:endParaRPr lang="zh-CN" altLang="en-US" sz="2400" b="0">
              <a:uFillTx/>
              <a:latin typeface="Times New Roman" panose="02020603050405020304" charset="0"/>
              <a:ea typeface="黑体" panose="02010609060101010101" charset="-122"/>
            </a:endParaRPr>
          </a:p>
          <a:p>
            <a:pPr algn="l" eaLnBrk="1" hangingPunct="1">
              <a:buClrTx/>
              <a:buSzTx/>
              <a:buNone/>
            </a:pPr>
            <a:r>
              <a:rPr lang="zh-CN" altLang="en-US" sz="2400" b="0">
                <a:uFillTx/>
                <a:latin typeface="Times New Roman" panose="02020603050405020304" charset="0"/>
                <a:ea typeface="黑体" panose="02010609060101010101" charset="-122"/>
              </a:rPr>
              <a:t>y=-6:0.1:6;</a:t>
            </a:r>
            <a:endParaRPr lang="zh-CN" altLang="en-US" sz="2400" b="0">
              <a:uFillTx/>
              <a:latin typeface="Times New Roman" panose="02020603050405020304" charset="0"/>
              <a:ea typeface="黑体" panose="02010609060101010101" charset="-122"/>
            </a:endParaRPr>
          </a:p>
          <a:p>
            <a:pPr algn="l" eaLnBrk="1" hangingPunct="1">
              <a:buClrTx/>
              <a:buSzTx/>
              <a:buNone/>
            </a:pPr>
            <a:r>
              <a:rPr lang="zh-CN" altLang="en-US" sz="2400" b="0">
                <a:uFillTx/>
                <a:latin typeface="Times New Roman" panose="02020603050405020304" charset="0"/>
                <a:ea typeface="黑体" panose="02010609060101010101" charset="-122"/>
              </a:rPr>
              <a:t>[x,y]=meshgrid(x,y);</a:t>
            </a:r>
            <a:endParaRPr lang="zh-CN" altLang="en-US" sz="2400" b="0">
              <a:uFillTx/>
              <a:latin typeface="Times New Roman" panose="02020603050405020304" charset="0"/>
              <a:ea typeface="黑体" panose="02010609060101010101" charset="-122"/>
            </a:endParaRPr>
          </a:p>
          <a:p>
            <a:pPr algn="l" eaLnBrk="1" hangingPunct="1">
              <a:buClrTx/>
              <a:buSzTx/>
              <a:buNone/>
            </a:pPr>
            <a:r>
              <a:rPr lang="zh-CN" altLang="en-US" sz="2400" b="0">
                <a:uFillTx/>
                <a:latin typeface="Times New Roman" panose="02020603050405020304" charset="0"/>
                <a:ea typeface="黑体" panose="02010609060101010101" charset="-122"/>
              </a:rPr>
              <a:t>z=sin(sqrt(x.^2+y.^2))./sqrt(x.^2+y.^2);</a:t>
            </a:r>
            <a:endParaRPr lang="zh-CN" altLang="en-US" sz="2400" b="0">
              <a:uFillTx/>
              <a:latin typeface="Times New Roman" panose="02020603050405020304" charset="0"/>
              <a:ea typeface="黑体" panose="02010609060101010101" charset="-122"/>
            </a:endParaRPr>
          </a:p>
          <a:p>
            <a:pPr algn="l" eaLnBrk="1" hangingPunct="1">
              <a:buClrTx/>
              <a:buSzTx/>
              <a:buNone/>
            </a:pPr>
            <a:r>
              <a:rPr lang="zh-CN" altLang="en-US" sz="2400" b="0">
                <a:uFillTx/>
                <a:latin typeface="Times New Roman" panose="02020603050405020304" charset="0"/>
                <a:ea typeface="黑体" panose="02010609060101010101" charset="-122"/>
              </a:rPr>
              <a:t>mesh(x,y,z);</a:t>
            </a:r>
            <a:endParaRPr lang="zh-CN" altLang="en-US" sz="2400" b="0">
              <a:uFillTx/>
              <a:latin typeface="Times New Roman" panose="02020603050405020304" charset="0"/>
              <a:ea typeface="黑体" panose="02010609060101010101" charset="-122"/>
            </a:endParaRPr>
          </a:p>
        </p:txBody>
      </p:sp>
      <p:sp>
        <p:nvSpPr>
          <p:cNvPr id="95238" name="Rectangle 5"/>
          <p:cNvSpPr>
            <a:spLocks noChangeArrowheads="1"/>
          </p:cNvSpPr>
          <p:nvPr/>
        </p:nvSpPr>
        <p:spPr bwMode="auto">
          <a:xfrm>
            <a:off x="438809" y="1390867"/>
            <a:ext cx="316113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Verdana" panose="020B0604030504040204" pitchFamily="34" charset="0"/>
                <a:ea typeface="微软雅黑" panose="020B0503020204020204" charset="-122"/>
              </a:rPr>
              <a:t>mesh	</a:t>
            </a:r>
            <a:r>
              <a:rPr lang="zh-CN" altLang="en-US" sz="2400" dirty="0">
                <a:latin typeface="Verdana" panose="020B0604030504040204" pitchFamily="34" charset="0"/>
                <a:ea typeface="微软雅黑" panose="020B0503020204020204" charset="-122"/>
              </a:rPr>
              <a:t>三维网格 </a:t>
            </a:r>
            <a:endParaRPr lang="zh-CN" altLang="en-US" sz="2400" dirty="0">
              <a:ea typeface="微软雅黑" panose="020B0503020204020204" charset="-122"/>
            </a:endParaRPr>
          </a:p>
        </p:txBody>
      </p:sp>
      <p:pic>
        <p:nvPicPr>
          <p:cNvPr id="9523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36515" y="1213485"/>
            <a:ext cx="3467735" cy="259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4"/>
            </p:custDataLst>
          </p:nvPr>
        </p:nvSpPr>
        <p:spPr>
          <a:xfrm>
            <a:off x="918622" y="35567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1216025"/>
            <a:ext cx="7569835" cy="3630930"/>
          </a:xfrm>
          <a:prstGeom prst="rect">
            <a:avLst/>
          </a:prstGeom>
          <a:noFill/>
        </p:spPr>
        <p:txBody>
          <a:bodyPr wrap="square" rtlCol="0">
            <a:spAutoFit/>
          </a:bodyPr>
          <a:p>
            <a:pPr indent="0" algn="ctr" fontAlgn="auto">
              <a:lnSpc>
                <a:spcPct val="125000"/>
              </a:lnSpc>
            </a:pPr>
            <a:r>
              <a:rPr lang="zh-CN" altLang="en-US" sz="2400" b="1">
                <a:solidFill>
                  <a:schemeClr val="tx1"/>
                </a:solidFill>
                <a:uFillTx/>
                <a:latin typeface="Times New Roman" panose="02020603050405020304" charset="0"/>
                <a:ea typeface="黑体" panose="02010609060101010101" charset="-122"/>
              </a:rPr>
              <a:t>五、利用</a:t>
            </a:r>
            <a:r>
              <a:rPr lang="en-US" altLang="zh-CN" sz="2400" b="1">
                <a:solidFill>
                  <a:schemeClr val="tx1"/>
                </a:solidFill>
                <a:uFillTx/>
                <a:latin typeface="Times New Roman" panose="02020603050405020304" charset="0"/>
                <a:ea typeface="黑体" panose="02010609060101010101" charset="-122"/>
              </a:rPr>
              <a:t>MATLAB</a:t>
            </a:r>
            <a:r>
              <a:rPr lang="zh-CN" altLang="en-US" sz="2400" b="1">
                <a:solidFill>
                  <a:schemeClr val="tx1"/>
                </a:solidFill>
                <a:uFillTx/>
                <a:latin typeface="Times New Roman" panose="02020603050405020304" charset="0"/>
                <a:ea typeface="黑体" panose="02010609060101010101" charset="-122"/>
              </a:rPr>
              <a:t>求解简单代数方程</a:t>
            </a:r>
            <a:r>
              <a:rPr lang="en-US" altLang="zh-CN" sz="2400">
                <a:solidFill>
                  <a:schemeClr val="tx1"/>
                </a:solidFill>
                <a:uFillTx/>
                <a:latin typeface="Times New Roman" panose="02020603050405020304" charset="0"/>
                <a:ea typeface="黑体" panose="02010609060101010101" charset="-122"/>
              </a:rPr>
              <a:t>  </a:t>
            </a:r>
            <a:endParaRPr lang="en-US" altLang="zh-CN" sz="2400">
              <a:solidFill>
                <a:schemeClr val="tx1"/>
              </a:solidFill>
              <a:uFillTx/>
              <a:latin typeface="Times New Roman" panose="02020603050405020304" charset="0"/>
              <a:ea typeface="黑体" panose="02010609060101010101" charset="-122"/>
            </a:endParaRPr>
          </a:p>
          <a:p>
            <a:pPr indent="457200" fontAlgn="auto">
              <a:lnSpc>
                <a:spcPct val="125000"/>
              </a:lnSpc>
            </a:pPr>
            <a:r>
              <a:rPr lang="zh-CN" altLang="en-US" sz="2000">
                <a:uFillTx/>
                <a:latin typeface="Times New Roman" panose="02020603050405020304" charset="0"/>
                <a:ea typeface="黑体" panose="02010609060101010101" charset="-122"/>
              </a:rPr>
              <a:t>Matlab中solve函数主要是用来求解线性方程组的解析解或者精确解。</a:t>
            </a:r>
            <a:endParaRPr lang="zh-CN" altLang="en-US" sz="2000">
              <a:uFillTx/>
              <a:latin typeface="Times New Roman" panose="02020603050405020304" charset="0"/>
              <a:ea typeface="黑体" panose="02010609060101010101" charset="-122"/>
            </a:endParaRPr>
          </a:p>
          <a:p>
            <a:pPr indent="457200" fontAlgn="auto">
              <a:lnSpc>
                <a:spcPct val="125000"/>
              </a:lnSpc>
            </a:pPr>
            <a:r>
              <a:rPr lang="zh-CN" altLang="en-US" sz="2000">
                <a:uFillTx/>
                <a:latin typeface="Times New Roman" panose="02020603050405020304" charset="0"/>
                <a:ea typeface="黑体" panose="02010609060101010101" charset="-122"/>
              </a:rPr>
              <a:t>solve函数的语法定义主要有以下四种：</a:t>
            </a:r>
            <a:endParaRPr lang="zh-CN" altLang="en-US" sz="2000">
              <a:uFillTx/>
              <a:latin typeface="Times New Roman" panose="02020603050405020304" charset="0"/>
              <a:ea typeface="黑体" panose="02010609060101010101" charset="-122"/>
            </a:endParaRPr>
          </a:p>
          <a:p>
            <a:pPr indent="457200" fontAlgn="auto">
              <a:lnSpc>
                <a:spcPct val="125000"/>
              </a:lnSpc>
            </a:pPr>
            <a:r>
              <a:rPr lang="en-US" altLang="zh-CN" sz="2000">
                <a:uFillTx/>
                <a:latin typeface="Times New Roman" panose="02020603050405020304" charset="0"/>
                <a:ea typeface="黑体" panose="02010609060101010101" charset="-122"/>
              </a:rPr>
              <a:t>S=</a:t>
            </a:r>
            <a:r>
              <a:rPr lang="zh-CN" altLang="en-US" sz="2000">
                <a:uFillTx/>
                <a:latin typeface="Times New Roman" panose="02020603050405020304" charset="0"/>
                <a:ea typeface="黑体" panose="02010609060101010101" charset="-122"/>
              </a:rPr>
              <a:t>solve(eq) </a:t>
            </a:r>
            <a:endParaRPr lang="zh-CN" altLang="en-US" sz="2000">
              <a:uFillTx/>
              <a:latin typeface="Times New Roman" panose="02020603050405020304" charset="0"/>
              <a:ea typeface="黑体" panose="02010609060101010101" charset="-122"/>
            </a:endParaRPr>
          </a:p>
          <a:p>
            <a:pPr indent="457200" fontAlgn="auto">
              <a:lnSpc>
                <a:spcPct val="125000"/>
              </a:lnSpc>
            </a:pPr>
            <a:r>
              <a:rPr lang="en-US" altLang="zh-CN" sz="2000">
                <a:uFillTx/>
                <a:latin typeface="Times New Roman" panose="02020603050405020304" charset="0"/>
                <a:ea typeface="黑体" panose="02010609060101010101" charset="-122"/>
              </a:rPr>
              <a:t>S=</a:t>
            </a:r>
            <a:r>
              <a:rPr lang="zh-CN" altLang="en-US" sz="2000">
                <a:uFillTx/>
                <a:latin typeface="Times New Roman" panose="02020603050405020304" charset="0"/>
                <a:ea typeface="黑体" panose="02010609060101010101" charset="-122"/>
              </a:rPr>
              <a:t>solve(eq, var) </a:t>
            </a:r>
            <a:endParaRPr lang="zh-CN" altLang="en-US" sz="2000">
              <a:uFillTx/>
              <a:latin typeface="Times New Roman" panose="02020603050405020304" charset="0"/>
              <a:ea typeface="黑体" panose="02010609060101010101" charset="-122"/>
            </a:endParaRPr>
          </a:p>
          <a:p>
            <a:pPr indent="457200" fontAlgn="auto">
              <a:lnSpc>
                <a:spcPct val="125000"/>
              </a:lnSpc>
            </a:pPr>
            <a:r>
              <a:rPr lang="zh-CN" altLang="en-US" sz="2000">
                <a:uFillTx/>
                <a:latin typeface="Times New Roman" panose="02020603050405020304" charset="0"/>
                <a:ea typeface="黑体" panose="02010609060101010101" charset="-122"/>
                <a:sym typeface="+mn-ea"/>
              </a:rPr>
              <a:t>[y1,...,yN] </a:t>
            </a:r>
            <a:r>
              <a:rPr lang="en-US" altLang="zh-CN" sz="2000">
                <a:uFillTx/>
                <a:latin typeface="Times New Roman" panose="02020603050405020304" charset="0"/>
                <a:ea typeface="黑体" panose="02010609060101010101" charset="-122"/>
                <a:sym typeface="+mn-ea"/>
              </a:rPr>
              <a:t>=</a:t>
            </a:r>
            <a:r>
              <a:rPr lang="zh-CN" altLang="en-US" sz="2000">
                <a:uFillTx/>
                <a:latin typeface="Times New Roman" panose="02020603050405020304" charset="0"/>
                <a:ea typeface="黑体" panose="02010609060101010101" charset="-122"/>
              </a:rPr>
              <a:t>solve(eq1, eq2, …, eq</a:t>
            </a:r>
            <a:r>
              <a:rPr lang="en-US" altLang="zh-CN" sz="2000">
                <a:uFillTx/>
                <a:latin typeface="Times New Roman" panose="02020603050405020304" charset="0"/>
                <a:ea typeface="黑体" panose="02010609060101010101" charset="-122"/>
              </a:rPr>
              <a:t>N</a:t>
            </a:r>
            <a:r>
              <a:rPr lang="zh-CN" altLang="en-US" sz="2000">
                <a:uFillTx/>
                <a:latin typeface="Times New Roman" panose="02020603050405020304" charset="0"/>
                <a:ea typeface="黑体" panose="02010609060101010101" charset="-122"/>
              </a:rPr>
              <a:t>)</a:t>
            </a:r>
            <a:endParaRPr lang="zh-CN" altLang="en-US" sz="2000">
              <a:uFillTx/>
              <a:latin typeface="Times New Roman" panose="02020603050405020304" charset="0"/>
              <a:ea typeface="黑体" panose="02010609060101010101" charset="-122"/>
            </a:endParaRPr>
          </a:p>
          <a:p>
            <a:pPr indent="457200" fontAlgn="auto">
              <a:lnSpc>
                <a:spcPct val="125000"/>
              </a:lnSpc>
            </a:pPr>
            <a:r>
              <a:rPr lang="zh-CN" altLang="en-US" sz="2000">
                <a:uFillTx/>
                <a:latin typeface="Times New Roman" panose="02020603050405020304" charset="0"/>
                <a:ea typeface="黑体" panose="02010609060101010101" charset="-122"/>
              </a:rPr>
              <a:t>[y1,...,yN] = solve(</a:t>
            </a:r>
            <a:r>
              <a:rPr lang="zh-CN" altLang="en-US" sz="2000">
                <a:uFillTx/>
                <a:latin typeface="Times New Roman" panose="02020603050405020304" charset="0"/>
                <a:ea typeface="黑体" panose="02010609060101010101" charset="-122"/>
                <a:sym typeface="+mn-ea"/>
              </a:rPr>
              <a:t>eq1, eq2, …, eq</a:t>
            </a:r>
            <a:r>
              <a:rPr lang="en-US" altLang="zh-CN" sz="2000">
                <a:uFillTx/>
                <a:latin typeface="Times New Roman" panose="02020603050405020304" charset="0"/>
                <a:ea typeface="黑体" panose="02010609060101010101" charset="-122"/>
                <a:sym typeface="+mn-ea"/>
              </a:rPr>
              <a:t>N</a:t>
            </a:r>
            <a:r>
              <a:rPr lang="zh-CN" altLang="en-US" sz="2000">
                <a:uFillTx/>
                <a:latin typeface="Times New Roman" panose="02020603050405020304" charset="0"/>
                <a:ea typeface="黑体" panose="02010609060101010101" charset="-122"/>
                <a:sym typeface="+mn-ea"/>
              </a:rPr>
              <a:t>, var1, var2, …, var</a:t>
            </a:r>
            <a:r>
              <a:rPr lang="en-US" altLang="zh-CN" sz="2000">
                <a:uFillTx/>
                <a:latin typeface="Times New Roman" panose="02020603050405020304" charset="0"/>
                <a:ea typeface="黑体" panose="02010609060101010101" charset="-122"/>
                <a:sym typeface="+mn-ea"/>
              </a:rPr>
              <a:t>N</a:t>
            </a:r>
            <a:r>
              <a:rPr lang="zh-CN" altLang="en-US" sz="2000">
                <a:uFillTx/>
                <a:latin typeface="Times New Roman" panose="02020603050405020304" charset="0"/>
                <a:ea typeface="黑体" panose="02010609060101010101" charset="-122"/>
              </a:rPr>
              <a:t>)</a:t>
            </a:r>
            <a:endParaRPr lang="zh-CN" altLang="en-US" sz="2000">
              <a:uFillTx/>
              <a:latin typeface="Times New Roman" panose="02020603050405020304" charset="0"/>
              <a:ea typeface="黑体" panose="02010609060101010101" charset="-122"/>
            </a:endParaRPr>
          </a:p>
          <a:p>
            <a:pPr indent="457200" fontAlgn="auto">
              <a:lnSpc>
                <a:spcPct val="125000"/>
              </a:lnSpc>
            </a:pPr>
            <a:r>
              <a:rPr lang="zh-CN" altLang="en-US" sz="2000">
                <a:solidFill>
                  <a:schemeClr val="tx2"/>
                </a:solidFill>
                <a:uFillTx/>
                <a:latin typeface="Times New Roman" panose="02020603050405020304" charset="0"/>
                <a:ea typeface="黑体" panose="02010609060101010101" charset="-122"/>
              </a:rPr>
              <a:t>注：在使用</a:t>
            </a:r>
            <a:r>
              <a:rPr lang="en-US" altLang="zh-CN" sz="2000">
                <a:solidFill>
                  <a:schemeClr val="tx2"/>
                </a:solidFill>
                <a:uFillTx/>
                <a:latin typeface="Times New Roman" panose="02020603050405020304" charset="0"/>
                <a:ea typeface="黑体" panose="02010609060101010101" charset="-122"/>
              </a:rPr>
              <a:t>solve</a:t>
            </a:r>
            <a:r>
              <a:rPr lang="zh-CN" altLang="en-US" sz="2000">
                <a:solidFill>
                  <a:schemeClr val="tx2"/>
                </a:solidFill>
                <a:uFillTx/>
                <a:latin typeface="Times New Roman" panose="02020603050405020304" charset="0"/>
                <a:ea typeface="黑体" panose="02010609060101010101" charset="-122"/>
              </a:rPr>
              <a:t>函数前，需要对变量进行定义</a:t>
            </a:r>
            <a:endParaRPr lang="zh-CN" altLang="en-US" sz="2000">
              <a:solidFill>
                <a:schemeClr val="tx2"/>
              </a:solidFill>
              <a:uFillTx/>
              <a:latin typeface="Times New Roman" panose="02020603050405020304" charset="0"/>
              <a:ea typeface="黑体" panose="02010609060101010101" charset="-122"/>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4332" y="2070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884555" y="592455"/>
            <a:ext cx="7374255" cy="3261360"/>
          </a:xfrm>
          <a:prstGeom prst="rect">
            <a:avLst/>
          </a:prstGeom>
          <a:noFill/>
        </p:spPr>
        <p:txBody>
          <a:bodyPr wrap="square" rtlCol="0">
            <a:spAutoFit/>
          </a:bodyPr>
          <a:p>
            <a:pPr indent="0" algn="ctr" fontAlgn="auto">
              <a:lnSpc>
                <a:spcPct val="150000"/>
              </a:lnSpc>
            </a:pPr>
            <a:r>
              <a:rPr lang="zh-CN" altLang="en-US" sz="2400" b="1">
                <a:solidFill>
                  <a:schemeClr val="tx1"/>
                </a:solidFill>
                <a:uFillTx/>
                <a:latin typeface="Times New Roman" panose="02020603050405020304" charset="0"/>
                <a:ea typeface="黑体" panose="02010609060101010101" charset="-122"/>
              </a:rPr>
              <a:t>一、概述</a:t>
            </a:r>
            <a:endParaRPr lang="zh-CN" altLang="en-US" sz="2400" b="1">
              <a:solidFill>
                <a:schemeClr val="tx1"/>
              </a:solidFill>
              <a:uFillTx/>
              <a:latin typeface="Times New Roman" panose="02020603050405020304" charset="0"/>
              <a:ea typeface="黑体" panose="02010609060101010101" charset="-122"/>
            </a:endParaRPr>
          </a:p>
          <a:p>
            <a:pPr indent="0">
              <a:spcBef>
                <a:spcPct val="50000"/>
              </a:spcBef>
              <a:buNone/>
            </a:pPr>
            <a:r>
              <a:rPr lang="en-US" altLang="zh-CN" sz="2000" b="1" dirty="0">
                <a:solidFill>
                  <a:schemeClr val="tx2"/>
                </a:solidFill>
                <a:latin typeface="Times New Roman" panose="02020603050405020304" charset="0"/>
                <a:sym typeface="+mn-ea"/>
              </a:rPr>
              <a:t>1.   </a:t>
            </a:r>
            <a:r>
              <a:rPr lang="zh-CN" altLang="en-US" sz="2000" b="1" dirty="0">
                <a:solidFill>
                  <a:schemeClr val="tx2"/>
                </a:solidFill>
                <a:latin typeface="Times New Roman" panose="02020603050405020304" charset="0"/>
                <a:sym typeface="+mn-ea"/>
              </a:rPr>
              <a:t>变量</a:t>
            </a:r>
            <a:r>
              <a:rPr lang="zh-CN" altLang="en-US" sz="2000" dirty="0">
                <a:solidFill>
                  <a:schemeClr val="tx2"/>
                </a:solidFill>
                <a:latin typeface="Times New Roman" panose="02020603050405020304" charset="0"/>
                <a:sym typeface="+mn-ea"/>
              </a:rPr>
              <a:t>：</a:t>
            </a:r>
            <a:r>
              <a:rPr lang="zh-CN" altLang="en-US" sz="2000" dirty="0">
                <a:latin typeface="Times New Roman" panose="02020603050405020304" charset="0"/>
                <a:sym typeface="+mn-ea"/>
              </a:rPr>
              <a:t>由字母、数字或下划线组成（字母开头），不超过</a:t>
            </a:r>
            <a:r>
              <a:rPr lang="en-US" altLang="zh-CN" sz="2000" dirty="0">
                <a:latin typeface="Times New Roman" panose="02020603050405020304" charset="0"/>
                <a:sym typeface="+mn-ea"/>
              </a:rPr>
              <a:t>19</a:t>
            </a:r>
            <a:r>
              <a:rPr lang="zh-CN" altLang="en-US" sz="2000" dirty="0">
                <a:latin typeface="Times New Roman" panose="02020603050405020304" charset="0"/>
                <a:sym typeface="+mn-ea"/>
              </a:rPr>
              <a:t>个字符，区分大小写 </a:t>
            </a:r>
            <a:endParaRPr lang="zh-CN" altLang="en-US" sz="2000" dirty="0">
              <a:latin typeface="Times New Roman" panose="02020603050405020304" charset="0"/>
            </a:endParaRPr>
          </a:p>
          <a:p>
            <a:pPr>
              <a:spcBef>
                <a:spcPct val="50000"/>
              </a:spcBef>
            </a:pPr>
            <a:r>
              <a:rPr lang="en-US" altLang="zh-CN" sz="2000" b="1" dirty="0">
                <a:solidFill>
                  <a:schemeClr val="tx2"/>
                </a:solidFill>
                <a:latin typeface="Times New Roman" panose="02020603050405020304" charset="0"/>
                <a:sym typeface="+mn-ea"/>
              </a:rPr>
              <a:t>2.   </a:t>
            </a:r>
            <a:r>
              <a:rPr lang="zh-CN" altLang="en-US" sz="2000" b="1" dirty="0">
                <a:solidFill>
                  <a:schemeClr val="tx2"/>
                </a:solidFill>
                <a:latin typeface="Times New Roman" panose="02020603050405020304" charset="0"/>
                <a:sym typeface="+mn-ea"/>
              </a:rPr>
              <a:t>运算符</a:t>
            </a:r>
            <a:endParaRPr lang="zh-CN" altLang="en-US" sz="2000" b="1" dirty="0">
              <a:solidFill>
                <a:schemeClr val="tx2"/>
              </a:solidFill>
              <a:latin typeface="Times New Roman" panose="02020603050405020304" charset="0"/>
              <a:sym typeface="+mn-ea"/>
            </a:endParaRPr>
          </a:p>
          <a:p>
            <a:pPr>
              <a:spcBef>
                <a:spcPct val="50000"/>
              </a:spcBef>
            </a:pPr>
            <a:r>
              <a:rPr lang="en-US" altLang="zh-CN" sz="2000" b="1" dirty="0">
                <a:solidFill>
                  <a:schemeClr val="tx2"/>
                </a:solidFill>
                <a:latin typeface="Times New Roman" panose="02020603050405020304" charset="0"/>
                <a:sym typeface="+mn-ea"/>
              </a:rPr>
              <a:t>2.1  </a:t>
            </a:r>
            <a:r>
              <a:rPr lang="zh-CN" altLang="en-US" sz="2000" b="1" dirty="0">
                <a:solidFill>
                  <a:schemeClr val="tx2"/>
                </a:solidFill>
                <a:latin typeface="Times New Roman" panose="02020603050405020304" charset="0"/>
                <a:sym typeface="+mn-ea"/>
              </a:rPr>
              <a:t>算术运算符</a:t>
            </a:r>
            <a:endParaRPr lang="zh-CN" altLang="en-US" sz="2000" b="1" dirty="0">
              <a:solidFill>
                <a:schemeClr val="tx2"/>
              </a:solidFill>
              <a:latin typeface="Times New Roman" panose="02020603050405020304" charset="0"/>
              <a:sym typeface="+mn-ea"/>
            </a:endParaRPr>
          </a:p>
          <a:p>
            <a:pPr>
              <a:spcBef>
                <a:spcPct val="50000"/>
              </a:spcBef>
            </a:pPr>
            <a:endParaRPr lang="zh-CN" altLang="en-US" sz="2000" b="1" dirty="0">
              <a:solidFill>
                <a:schemeClr val="tx2"/>
              </a:solidFill>
              <a:latin typeface="Times New Roman" panose="02020603050405020304" charset="0"/>
              <a:sym typeface="+mn-ea"/>
            </a:endParaRPr>
          </a:p>
          <a:p>
            <a:pPr>
              <a:spcBef>
                <a:spcPct val="50000"/>
              </a:spcBef>
            </a:pPr>
            <a:endParaRPr lang="zh-CN" altLang="en-US" sz="2000" b="1" dirty="0">
              <a:solidFill>
                <a:schemeClr val="tx2"/>
              </a:solidFill>
              <a:uFillTx/>
              <a:latin typeface="Times New Roman" panose="02020603050405020304" charset="0"/>
              <a:ea typeface="黑体" panose="02010609060101010101" charset="-122"/>
              <a:sym typeface="+mn-ea"/>
            </a:endParaRPr>
          </a:p>
        </p:txBody>
      </p:sp>
      <p:graphicFrame>
        <p:nvGraphicFramePr>
          <p:cNvPr id="172118" name="Group 86"/>
          <p:cNvGraphicFramePr>
            <a:graphicFrameLocks noGrp="1"/>
          </p:cNvGraphicFramePr>
          <p:nvPr>
            <p:custDataLst>
              <p:tags r:id="rId2"/>
            </p:custDataLst>
          </p:nvPr>
        </p:nvGraphicFramePr>
        <p:xfrm>
          <a:off x="2012315" y="2971800"/>
          <a:ext cx="4853305" cy="1910080"/>
        </p:xfrm>
        <a:graphic>
          <a:graphicData uri="http://schemas.openxmlformats.org/drawingml/2006/table">
            <a:tbl>
              <a:tblPr>
                <a:tableStyleId>{8EC20E35-A176-4012-BC5E-935CFFF8708E}</a:tableStyleId>
              </a:tblPr>
              <a:tblGrid>
                <a:gridCol w="932180"/>
                <a:gridCol w="1097280"/>
                <a:gridCol w="1287145"/>
                <a:gridCol w="1536700"/>
              </a:tblGrid>
              <a:tr h="36766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加法</a:t>
                      </a:r>
                      <a:endParaRPr kumimoji="0" lang="zh-CN" altLang="en-US"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减法</a:t>
                      </a:r>
                      <a:endParaRPr kumimoji="0" lang="zh-CN" altLang="en-US" sz="1800" u="none" strike="noStrike" cap="none" normalizeH="0" baseline="0" dirty="0">
                        <a:ln>
                          <a:noFill/>
                        </a:ln>
                        <a:effectLst/>
                      </a:endParaRPr>
                    </a:p>
                  </a:txBody>
                  <a:tcPr marT="45734" marB="45734" horzOverflow="overflow"/>
                </a:tc>
              </a:tr>
              <a:tr h="393700">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乘法</a:t>
                      </a:r>
                      <a:endParaRPr kumimoji="0" lang="zh-CN" altLang="en-US"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点乘</a:t>
                      </a:r>
                      <a:endParaRPr kumimoji="0" lang="zh-CN" altLang="en-US" sz="1800" u="none" strike="noStrike" cap="none" normalizeH="0" baseline="0" dirty="0">
                        <a:ln>
                          <a:noFill/>
                        </a:ln>
                        <a:effectLst/>
                      </a:endParaRPr>
                    </a:p>
                  </a:txBody>
                  <a:tcPr marT="45734" marB="45734" horzOverflow="overflow"/>
                </a:tc>
              </a:tr>
              <a:tr h="370840">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除法</a:t>
                      </a:r>
                      <a:endParaRPr kumimoji="0" lang="zh-CN" altLang="en-US"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点除</a:t>
                      </a:r>
                      <a:endParaRPr kumimoji="0" lang="zh-CN" altLang="en-US" sz="1800" u="none" strike="noStrike" cap="none" normalizeH="0" baseline="0" dirty="0">
                        <a:ln>
                          <a:noFill/>
                        </a:ln>
                        <a:effectLst/>
                      </a:endParaRPr>
                    </a:p>
                  </a:txBody>
                  <a:tcPr marT="45734" marB="45734" horzOverflow="overflow"/>
                </a:tc>
              </a:tr>
              <a:tr h="393700">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乘幂</a:t>
                      </a:r>
                      <a:endParaRPr kumimoji="0" lang="zh-CN" altLang="en-US"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点乘幂</a:t>
                      </a:r>
                      <a:endParaRPr kumimoji="0" lang="zh-CN" altLang="en-US" sz="1800" u="none" strike="noStrike" cap="none" normalizeH="0" baseline="0" dirty="0">
                        <a:ln>
                          <a:noFill/>
                        </a:ln>
                        <a:effectLst/>
                      </a:endParaRPr>
                    </a:p>
                  </a:txBody>
                  <a:tcPr marT="45734" marB="45734" horzOverflow="overflow"/>
                </a:tc>
              </a:tr>
              <a:tr h="384175">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左除</a:t>
                      </a:r>
                      <a:endParaRPr kumimoji="0" lang="zh-CN" altLang="en-US"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en-US" altLang="zh-CN" sz="1800" u="none" strike="noStrike" cap="none" normalizeH="0" baseline="0" dirty="0">
                          <a:ln>
                            <a:noFill/>
                          </a:ln>
                          <a:effectLst/>
                        </a:rPr>
                        <a:t>.\</a:t>
                      </a:r>
                      <a:endParaRPr kumimoji="0" lang="en-US" altLang="zh-CN" sz="1800" u="none" strike="noStrike" cap="none" normalizeH="0" baseline="0" dirty="0">
                        <a:ln>
                          <a:noFill/>
                        </a:ln>
                        <a:effectLst/>
                      </a:endParaRPr>
                    </a:p>
                  </a:txBody>
                  <a:tcPr marT="45734" marB="45734" horzOverflow="overflow"/>
                </a:tc>
                <a:tc>
                  <a:txBody>
                    <a:bodyPr/>
                    <a:lstStyle>
                      <a:lvl1pPr eaLnBrk="0" hangingPunct="0">
                        <a:spcBef>
                          <a:spcPct val="20000"/>
                        </a:spcBef>
                        <a:buClr>
                          <a:srgbClr val="70C4CF"/>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70C4CF"/>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70C4CF"/>
                        </a:buClr>
                        <a:buSzTx/>
                        <a:buFont typeface="Wingdings" panose="05000000000000000000" pitchFamily="2" charset="2"/>
                        <a:buNone/>
                      </a:pPr>
                      <a:r>
                        <a:rPr kumimoji="0" lang="zh-CN" altLang="en-US" sz="1800" u="none" strike="noStrike" cap="none" normalizeH="0" baseline="0" dirty="0">
                          <a:ln>
                            <a:noFill/>
                          </a:ln>
                          <a:effectLst/>
                        </a:rPr>
                        <a:t>  点左除</a:t>
                      </a:r>
                      <a:endParaRPr kumimoji="0" lang="zh-CN" altLang="en-US" sz="1800" u="none" strike="noStrike" cap="none" normalizeH="0" baseline="0" dirty="0">
                        <a:ln>
                          <a:noFill/>
                        </a:ln>
                        <a:effectLst/>
                      </a:endParaRPr>
                    </a:p>
                  </a:txBody>
                  <a:tcPr marT="45734" marB="45734" horzOverflow="overflow"/>
                </a:tc>
              </a:tr>
            </a:tbl>
          </a:graphicData>
        </a:graphic>
      </p:graphicFrame>
      <p:sp>
        <p:nvSpPr>
          <p:cNvPr id="4" name="云形标注 3"/>
          <p:cNvSpPr/>
          <p:nvPr/>
        </p:nvSpPr>
        <p:spPr>
          <a:xfrm>
            <a:off x="6715125" y="2413635"/>
            <a:ext cx="2038350" cy="1333500"/>
          </a:xfrm>
          <a:prstGeom prst="cloudCallout">
            <a:avLst>
              <a:gd name="adj1" fmla="val -47476"/>
              <a:gd name="adj2" fmla="val 70764"/>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solidFill>
                <a:latin typeface="Times New Roman" panose="02020603050405020304" charset="0"/>
                <a:sym typeface="+mn-ea"/>
              </a:rPr>
              <a:t>数组间按元素运算</a:t>
            </a:r>
            <a:endParaRPr lang="zh-CN" altLang="en-US" sz="1600" dirty="0">
              <a:solidFill>
                <a:schemeClr val="tx1"/>
              </a:solidFill>
              <a:latin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1003300"/>
            <a:ext cx="7569835" cy="783590"/>
          </a:xfrm>
          <a:prstGeom prst="rect">
            <a:avLst/>
          </a:prstGeom>
          <a:noFill/>
        </p:spPr>
        <p:txBody>
          <a:bodyPr wrap="square" rtlCol="0">
            <a:spAutoFit/>
          </a:bodyPr>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12</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求解方程</a:t>
            </a:r>
            <a:r>
              <a:rPr lang="en-US" altLang="zh-CN"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试比较以下两种解法：</a:t>
            </a:r>
            <a:endParaRPr lang="zh-CN" altLang="en-US" sz="1800">
              <a:uFillTx/>
              <a:latin typeface="Times New Roman" panose="02020603050405020304" charset="0"/>
              <a:ea typeface="黑体" panose="02010609060101010101" charset="-122"/>
            </a:endParaRPr>
          </a:p>
        </p:txBody>
      </p:sp>
      <p:graphicFrame>
        <p:nvGraphicFramePr>
          <p:cNvPr id="5" name="对象 4">
            <a:hlinkClick r:id="" action="ppaction://ole?verb="/>
          </p:cNvPr>
          <p:cNvGraphicFramePr>
            <a:graphicFrameLocks noChangeAspect="1"/>
          </p:cNvGraphicFramePr>
          <p:nvPr/>
        </p:nvGraphicFramePr>
        <p:xfrm>
          <a:off x="3856990" y="1051560"/>
          <a:ext cx="1412875" cy="294005"/>
        </p:xfrm>
        <a:graphic>
          <a:graphicData uri="http://schemas.openxmlformats.org/presentationml/2006/ole">
            <mc:AlternateContent xmlns:mc="http://schemas.openxmlformats.org/markup-compatibility/2006">
              <mc:Choice xmlns:v="urn:schemas-microsoft-com:vml" Requires="v">
                <p:oleObj spid="_x0000_s1025" name="" r:id="rId2" imgW="977900" imgH="203200" progId="Equation.KSEE3">
                  <p:embed/>
                </p:oleObj>
              </mc:Choice>
              <mc:Fallback>
                <p:oleObj name="" r:id="rId2" imgW="977900" imgH="203200" progId="Equation.KSEE3">
                  <p:embed/>
                  <p:pic>
                    <p:nvPicPr>
                      <p:cNvPr id="0" name="图片 1024"/>
                      <p:cNvPicPr/>
                      <p:nvPr/>
                    </p:nvPicPr>
                    <p:blipFill>
                      <a:blip r:embed="rId3"/>
                      <a:stretch>
                        <a:fillRect/>
                      </a:stretch>
                    </p:blipFill>
                    <p:spPr>
                      <a:xfrm>
                        <a:off x="3856990" y="1051560"/>
                        <a:ext cx="1412875" cy="294005"/>
                      </a:xfrm>
                      <a:prstGeom prst="rect">
                        <a:avLst/>
                      </a:prstGeom>
                    </p:spPr>
                  </p:pic>
                </p:oleObj>
              </mc:Fallback>
            </mc:AlternateContent>
          </a:graphicData>
        </a:graphic>
      </p:graphicFrame>
      <p:sp>
        <p:nvSpPr>
          <p:cNvPr id="6" name="文本框 5"/>
          <p:cNvSpPr txBox="1"/>
          <p:nvPr/>
        </p:nvSpPr>
        <p:spPr>
          <a:xfrm>
            <a:off x="679450" y="2132965"/>
            <a:ext cx="4445635" cy="2515235"/>
          </a:xfrm>
          <a:prstGeom prst="rect">
            <a:avLst/>
          </a:prstGeom>
          <a:noFill/>
        </p:spPr>
        <p:txBody>
          <a:bodyPr wrap="square" rtlCol="0">
            <a:spAutoFit/>
          </a:bodyPr>
          <a:p>
            <a:pPr algn="l">
              <a:lnSpc>
                <a:spcPct val="125000"/>
              </a:lnSpc>
              <a:buClrTx/>
              <a:buSzTx/>
              <a:buNone/>
            </a:pPr>
            <a:r>
              <a:rPr lang="zh-CN" altLang="en-US" sz="1800">
                <a:uFillTx/>
                <a:latin typeface="Times New Roman" panose="02020603050405020304" charset="0"/>
                <a:ea typeface="黑体" panose="02010609060101010101" charset="-122"/>
              </a:rPr>
              <a:t>解法一：在MATLAB中执行命令</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syms a b c x</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S=solve(a*x^2+b*x+c==0)</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输出结果为：</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 =</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 -(b + (b^2 - 4*a*c)^(1/2))/(2*a)</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 -(b - (b^2 - 4*a*c)^(1/2))/(2*a)</a:t>
            </a:r>
            <a:endParaRPr lang="zh-CN" altLang="en-US" sz="1800">
              <a:uFillTx/>
              <a:latin typeface="Times New Roman" panose="02020603050405020304" charset="0"/>
              <a:ea typeface="黑体" panose="02010609060101010101" charset="-122"/>
            </a:endParaRPr>
          </a:p>
        </p:txBody>
      </p:sp>
      <p:sp>
        <p:nvSpPr>
          <p:cNvPr id="7" name="文本框 6"/>
          <p:cNvSpPr txBox="1"/>
          <p:nvPr/>
        </p:nvSpPr>
        <p:spPr>
          <a:xfrm>
            <a:off x="4800600" y="2132965"/>
            <a:ext cx="4445635" cy="2515235"/>
          </a:xfrm>
          <a:prstGeom prst="rect">
            <a:avLst/>
          </a:prstGeom>
          <a:noFill/>
        </p:spPr>
        <p:txBody>
          <a:bodyPr wrap="square" rtlCol="0">
            <a:spAutoFit/>
          </a:bodyPr>
          <a:p>
            <a:pPr algn="l">
              <a:lnSpc>
                <a:spcPct val="125000"/>
              </a:lnSpc>
              <a:buClrTx/>
              <a:buSzTx/>
              <a:buNone/>
            </a:pPr>
            <a:r>
              <a:rPr lang="zh-CN" altLang="en-US" sz="1800">
                <a:uFillTx/>
                <a:latin typeface="Times New Roman" panose="02020603050405020304" charset="0"/>
                <a:ea typeface="黑体" panose="02010609060101010101" charset="-122"/>
              </a:rPr>
              <a:t>解法</a:t>
            </a:r>
            <a:r>
              <a:rPr lang="zh-CN" altLang="en-US" sz="1800">
                <a:uFillTx/>
                <a:latin typeface="Times New Roman" panose="02020603050405020304" charset="0"/>
                <a:ea typeface="黑体" panose="02010609060101010101" charset="-122"/>
              </a:rPr>
              <a:t>二：在MATLAB中执行命令：</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syms a b c x</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S=solve(a*x^2+b*x+c==0</a:t>
            </a:r>
            <a:r>
              <a:rPr lang="en-US" altLang="zh-CN" sz="1800">
                <a:uFillTx/>
                <a:latin typeface="Times New Roman" panose="02020603050405020304" charset="0"/>
                <a:ea typeface="黑体" panose="02010609060101010101" charset="-122"/>
              </a:rPr>
              <a:t>,’a’</a:t>
            </a:r>
            <a:r>
              <a:rPr lang="zh-CN" altLang="en-US" sz="1800">
                <a:uFillTx/>
                <a:latin typeface="Times New Roman" panose="02020603050405020304" charset="0"/>
                <a:ea typeface="黑体" panose="02010609060101010101" charset="-122"/>
              </a:rPr>
              <a:t>)</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输出结果为：</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S =</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-(c + b*x)/x^2</a:t>
            </a:r>
            <a:endParaRPr lang="zh-CN" altLang="en-US" sz="1800">
              <a:uFillTx/>
              <a:latin typeface="Times New Roman" panose="02020603050405020304" charset="0"/>
              <a:ea typeface="黑体" panose="02010609060101010101" charset="-122"/>
            </a:endParaRPr>
          </a:p>
        </p:txBody>
      </p:sp>
      <p:sp>
        <p:nvSpPr>
          <p:cNvPr id="8" name="云形标注 7"/>
          <p:cNvSpPr/>
          <p:nvPr/>
        </p:nvSpPr>
        <p:spPr>
          <a:xfrm>
            <a:off x="6275070" y="514985"/>
            <a:ext cx="2038350" cy="1333500"/>
          </a:xfrm>
          <a:prstGeom prst="cloudCallout">
            <a:avLst>
              <a:gd name="adj1" fmla="val -47476"/>
              <a:gd name="adj2" fmla="val 70764"/>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solidFill>
                  <a:schemeClr val="tx1"/>
                </a:solidFill>
                <a:latin typeface="Times New Roman" panose="02020603050405020304" charset="0"/>
                <a:sym typeface="+mn-ea"/>
              </a:rPr>
              <a:t>MATLAB</a:t>
            </a:r>
            <a:r>
              <a:rPr lang="zh-CN" altLang="en-US" sz="1600" dirty="0">
                <a:solidFill>
                  <a:schemeClr val="tx1"/>
                </a:solidFill>
                <a:latin typeface="Times New Roman" panose="02020603050405020304" charset="0"/>
                <a:sym typeface="+mn-ea"/>
              </a:rPr>
              <a:t>默认以</a:t>
            </a:r>
            <a:r>
              <a:rPr lang="en-US" altLang="zh-CN" sz="1600" dirty="0">
                <a:solidFill>
                  <a:schemeClr val="tx1"/>
                </a:solidFill>
                <a:latin typeface="Times New Roman" panose="02020603050405020304" charset="0"/>
                <a:sym typeface="+mn-ea"/>
              </a:rPr>
              <a:t>x</a:t>
            </a:r>
            <a:r>
              <a:rPr lang="zh-CN" altLang="en-US" sz="1600" dirty="0">
                <a:solidFill>
                  <a:schemeClr val="tx1"/>
                </a:solidFill>
                <a:latin typeface="Times New Roman" panose="02020603050405020304" charset="0"/>
                <a:sym typeface="+mn-ea"/>
              </a:rPr>
              <a:t>为</a:t>
            </a:r>
            <a:r>
              <a:rPr lang="zh-CN" altLang="en-US" sz="1600" dirty="0">
                <a:solidFill>
                  <a:schemeClr val="tx1"/>
                </a:solidFill>
                <a:latin typeface="Times New Roman" panose="02020603050405020304" charset="0"/>
                <a:sym typeface="+mn-ea"/>
              </a:rPr>
              <a:t>变量</a:t>
            </a:r>
            <a:endParaRPr lang="zh-CN" altLang="en-US" sz="1600" dirty="0">
              <a:solidFill>
                <a:schemeClr val="tx1"/>
              </a:solidFill>
              <a:latin typeface="Times New Roman" panose="02020603050405020304" charset="0"/>
              <a:sym typeface="+mn-ea"/>
            </a:endParaRPr>
          </a:p>
        </p:txBody>
      </p:sp>
      <p:sp>
        <p:nvSpPr>
          <p:cNvPr id="9" name="矩形 8"/>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918845" y="1054100"/>
            <a:ext cx="7569835" cy="3553460"/>
          </a:xfrm>
          <a:prstGeom prst="rect">
            <a:avLst/>
          </a:prstGeom>
          <a:noFill/>
        </p:spPr>
        <p:txBody>
          <a:bodyPr wrap="square" rtlCol="0">
            <a:spAutoFit/>
          </a:bodyPr>
          <a:p>
            <a:pPr indent="0" fontAlgn="auto">
              <a:lnSpc>
                <a:spcPct val="125000"/>
              </a:lnSpc>
            </a:pPr>
            <a:r>
              <a:rPr lang="en-US" altLang="zh-CN" sz="1800">
                <a:uFillTx/>
                <a:latin typeface="Times New Roman" panose="02020603050405020304" charset="0"/>
                <a:ea typeface="黑体" panose="02010609060101010101" charset="-122"/>
                <a:sym typeface="+mn-ea"/>
              </a:rPr>
              <a:t>  1. </a:t>
            </a:r>
            <a:r>
              <a:rPr lang="zh-CN" altLang="en-US" sz="1800">
                <a:solidFill>
                  <a:schemeClr val="tx2"/>
                </a:solidFill>
                <a:uFillTx/>
                <a:latin typeface="Times New Roman" panose="02020603050405020304" charset="0"/>
                <a:ea typeface="黑体" panose="02010609060101010101" charset="-122"/>
                <a:sym typeface="+mn-ea"/>
              </a:rPr>
              <a:t>求解一元方程</a:t>
            </a:r>
            <a:endParaRPr lang="zh-CN" altLang="en-US" sz="1800">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13</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求解方程</a:t>
            </a:r>
            <a:r>
              <a:rPr lang="en-US" altLang="zh-CN"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【解】：在MATLAB中执行命令</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syms x</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S=solve(x^3==1)</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en-US" altLang="zh-CN" sz="1800">
                <a:uFillTx/>
                <a:latin typeface="Times New Roman" panose="02020603050405020304" charset="0"/>
                <a:ea typeface="黑体" panose="02010609060101010101" charset="-122"/>
                <a:sym typeface="+mn-ea"/>
              </a:rPr>
              <a:t>    </a:t>
            </a:r>
            <a:r>
              <a:rPr lang="zh-CN" altLang="en-US" sz="1800">
                <a:uFillTx/>
                <a:latin typeface="Times New Roman" panose="02020603050405020304" charset="0"/>
                <a:ea typeface="黑体" panose="02010609060101010101" charset="-122"/>
                <a:sym typeface="+mn-ea"/>
              </a:rPr>
              <a:t>输出结果为：</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S =</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1</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 (3^(1/2)*1i)/2 - 1/2</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(3^(1/2)*1i)/2 - 1/2</a:t>
            </a:r>
            <a:endParaRPr lang="zh-CN" altLang="en-US" sz="1800">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5" name="对象 4">
            <a:hlinkClick r:id="" action="ppaction://ole?verb="/>
          </p:cNvPr>
          <p:cNvGraphicFramePr>
            <a:graphicFrameLocks noChangeAspect="1"/>
          </p:cNvGraphicFramePr>
          <p:nvPr/>
        </p:nvGraphicFramePr>
        <p:xfrm>
          <a:off x="4248785" y="1438275"/>
          <a:ext cx="679450" cy="351155"/>
        </p:xfrm>
        <a:graphic>
          <a:graphicData uri="http://schemas.openxmlformats.org/presentationml/2006/ole">
            <mc:AlternateContent xmlns:mc="http://schemas.openxmlformats.org/markup-compatibility/2006">
              <mc:Choice xmlns:v="urn:schemas-microsoft-com:vml" Requires="v">
                <p:oleObj spid="_x0000_s1025" name="" r:id="rId2" imgW="393700" imgH="203200" progId="Equation.KSEE3">
                  <p:embed/>
                </p:oleObj>
              </mc:Choice>
              <mc:Fallback>
                <p:oleObj name="" r:id="rId2" imgW="393700" imgH="203200" progId="Equation.KSEE3">
                  <p:embed/>
                  <p:pic>
                    <p:nvPicPr>
                      <p:cNvPr id="0" name="图片 1024"/>
                      <p:cNvPicPr/>
                      <p:nvPr/>
                    </p:nvPicPr>
                    <p:blipFill>
                      <a:blip r:embed="rId3"/>
                      <a:stretch>
                        <a:fillRect/>
                      </a:stretch>
                    </p:blipFill>
                    <p:spPr>
                      <a:xfrm>
                        <a:off x="4248785" y="1438275"/>
                        <a:ext cx="679450" cy="3511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1003300"/>
            <a:ext cx="7569835" cy="3900170"/>
          </a:xfrm>
          <a:prstGeom prst="rect">
            <a:avLst/>
          </a:prstGeom>
          <a:noFill/>
        </p:spPr>
        <p:txBody>
          <a:bodyPr wrap="square" rtlCol="0">
            <a:spAutoFit/>
          </a:bodyPr>
          <a:p>
            <a:pPr indent="457200" fontAlgn="auto">
              <a:lnSpc>
                <a:spcPct val="125000"/>
              </a:lnSpc>
            </a:pPr>
            <a:r>
              <a:rPr lang="en-US" altLang="zh-CN" sz="1800">
                <a:uFillTx/>
                <a:latin typeface="Times New Roman" panose="02020603050405020304" charset="0"/>
                <a:ea typeface="黑体" panose="02010609060101010101" charset="-122"/>
              </a:rPr>
              <a:t>  </a:t>
            </a:r>
            <a:r>
              <a:rPr lang="en-US" altLang="zh-CN" sz="1800">
                <a:solidFill>
                  <a:schemeClr val="tx2"/>
                </a:solidFill>
                <a:uFillTx/>
                <a:latin typeface="Times New Roman" panose="02020603050405020304" charset="0"/>
                <a:ea typeface="黑体" panose="02010609060101010101" charset="-122"/>
              </a:rPr>
              <a:t>2. </a:t>
            </a:r>
            <a:r>
              <a:rPr lang="zh-CN" altLang="en-US" sz="1800">
                <a:solidFill>
                  <a:schemeClr val="tx2"/>
                </a:solidFill>
                <a:uFillTx/>
                <a:latin typeface="Times New Roman" panose="02020603050405020304" charset="0"/>
                <a:ea typeface="黑体" panose="02010609060101010101" charset="-122"/>
              </a:rPr>
              <a:t>求解二元方程</a:t>
            </a:r>
            <a:r>
              <a:rPr lang="zh-CN" altLang="en-US" sz="1800">
                <a:solidFill>
                  <a:schemeClr val="tx2"/>
                </a:solidFill>
                <a:uFillTx/>
                <a:latin typeface="Times New Roman" panose="02020603050405020304" charset="0"/>
                <a:ea typeface="黑体" panose="02010609060101010101" charset="-122"/>
              </a:rPr>
              <a:t>组</a:t>
            </a:r>
            <a:endParaRPr lang="zh-CN" altLang="en-US" sz="1800">
              <a:solidFill>
                <a:schemeClr val="tx2"/>
              </a:solidFill>
              <a:uFillTx/>
              <a:latin typeface="Times New Roman" panose="02020603050405020304" charset="0"/>
              <a:ea typeface="黑体" panose="02010609060101010101" charset="-122"/>
            </a:endParaRPr>
          </a:p>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14</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求解方程组</a:t>
            </a:r>
            <a:r>
              <a:rPr lang="en-US" altLang="zh-CN"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algn="l">
              <a:lnSpc>
                <a:spcPct val="125000"/>
              </a:lnSpc>
              <a:buClrTx/>
              <a:buSzTx/>
              <a:buNone/>
            </a:pP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【解】：</a:t>
            </a:r>
            <a:r>
              <a:rPr lang="zh-CN" altLang="en-US" sz="1800">
                <a:uFillTx/>
                <a:latin typeface="Times New Roman" panose="02020603050405020304" charset="0"/>
                <a:ea typeface="黑体" panose="02010609060101010101" charset="-122"/>
                <a:sym typeface="+mn-ea"/>
              </a:rPr>
              <a:t>在MATLAB中执行命令</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syms a b</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[a,b]=solve(90*a+90^(2/3)*b==23.1,180*a+180^(2/3)*b==35.8)</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输出结果为：</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a =</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-1964852969653501/83965088219825844</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b =</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14636698788954112/11661817808309145</a:t>
            </a:r>
            <a:endParaRPr lang="zh-CN" altLang="en-US" sz="1800">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9" name="对象 8">
            <a:hlinkClick r:id="" action="ppaction://ole?verb="/>
          </p:cNvPr>
          <p:cNvGraphicFramePr>
            <a:graphicFrameLocks noChangeAspect="1"/>
          </p:cNvGraphicFramePr>
          <p:nvPr/>
        </p:nvGraphicFramePr>
        <p:xfrm>
          <a:off x="4203383" y="1066165"/>
          <a:ext cx="1982470" cy="1057275"/>
        </p:xfrm>
        <a:graphic>
          <a:graphicData uri="http://schemas.openxmlformats.org/presentationml/2006/ole">
            <mc:AlternateContent xmlns:mc="http://schemas.openxmlformats.org/markup-compatibility/2006">
              <mc:Choice xmlns:v="urn:schemas-microsoft-com:vml" Requires="v">
                <p:oleObj spid="_x0000_s10" name="" r:id="rId2" imgW="1333500" imgH="711200" progId="Equation.KSEE3">
                  <p:embed/>
                </p:oleObj>
              </mc:Choice>
              <mc:Fallback>
                <p:oleObj name="" r:id="rId2" imgW="1333500" imgH="711200" progId="Equation.KSEE3">
                  <p:embed/>
                  <p:pic>
                    <p:nvPicPr>
                      <p:cNvPr id="0" name="图片 1024"/>
                      <p:cNvPicPr/>
                      <p:nvPr/>
                    </p:nvPicPr>
                    <p:blipFill>
                      <a:blip r:embed="rId3"/>
                      <a:stretch>
                        <a:fillRect/>
                      </a:stretch>
                    </p:blipFill>
                    <p:spPr>
                      <a:xfrm>
                        <a:off x="4203383" y="1066165"/>
                        <a:ext cx="1982470" cy="1057275"/>
                      </a:xfrm>
                      <a:prstGeom prst="rect">
                        <a:avLst/>
                      </a:prstGeom>
                    </p:spPr>
                  </p:pic>
                </p:oleObj>
              </mc:Fallback>
            </mc:AlternateContent>
          </a:graphicData>
        </a:graphic>
      </p:graphicFrame>
      <p:sp>
        <p:nvSpPr>
          <p:cNvPr id="11" name="云形标注 10"/>
          <p:cNvSpPr/>
          <p:nvPr/>
        </p:nvSpPr>
        <p:spPr>
          <a:xfrm>
            <a:off x="5581015" y="3333115"/>
            <a:ext cx="2455545" cy="1333500"/>
          </a:xfrm>
          <a:prstGeom prst="cloudCallout">
            <a:avLst>
              <a:gd name="adj1" fmla="val -80903"/>
              <a:gd name="adj2" fmla="val -2047"/>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solidFill>
                <a:latin typeface="Times New Roman" panose="02020603050405020304" charset="0"/>
                <a:sym typeface="+mn-ea"/>
              </a:rPr>
              <a:t>再次</a:t>
            </a:r>
            <a:r>
              <a:rPr lang="zh-CN" altLang="en-US" sz="1600" dirty="0">
                <a:solidFill>
                  <a:schemeClr val="tx1"/>
                </a:solidFill>
                <a:latin typeface="Times New Roman" panose="02020603050405020304" charset="0"/>
                <a:sym typeface="+mn-ea"/>
              </a:rPr>
              <a:t>运行该结果可得其</a:t>
            </a:r>
            <a:r>
              <a:rPr lang="zh-CN" altLang="en-US" sz="1600" dirty="0">
                <a:solidFill>
                  <a:schemeClr val="tx1"/>
                </a:solidFill>
                <a:latin typeface="Times New Roman" panose="02020603050405020304" charset="0"/>
                <a:sym typeface="+mn-ea"/>
              </a:rPr>
              <a:t>估值</a:t>
            </a:r>
            <a:endParaRPr lang="zh-CN" altLang="en-US" sz="1600" dirty="0">
              <a:solidFill>
                <a:schemeClr val="tx1"/>
              </a:solidFill>
              <a:latin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1003300"/>
            <a:ext cx="7569835" cy="3900170"/>
          </a:xfrm>
          <a:prstGeom prst="rect">
            <a:avLst/>
          </a:prstGeom>
          <a:noFill/>
        </p:spPr>
        <p:txBody>
          <a:bodyPr wrap="square" rtlCol="0">
            <a:spAutoFit/>
          </a:bodyPr>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15</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求解方程组</a:t>
            </a:r>
            <a:r>
              <a:rPr lang="en-US" altLang="zh-CN"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【解】：</a:t>
            </a:r>
            <a:r>
              <a:rPr lang="zh-CN" altLang="en-US" sz="1800">
                <a:uFillTx/>
                <a:latin typeface="Times New Roman" panose="02020603050405020304" charset="0"/>
                <a:ea typeface="黑体" panose="02010609060101010101" charset="-122"/>
                <a:sym typeface="+mn-ea"/>
              </a:rPr>
              <a:t>在MATLAB中执行命令</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syms x y</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en-US" altLang="zh-CN" sz="1800">
                <a:uFillTx/>
                <a:latin typeface="Times New Roman" panose="02020603050405020304" charset="0"/>
                <a:ea typeface="黑体" panose="02010609060101010101" charset="-122"/>
                <a:sym typeface="+mn-ea"/>
              </a:rPr>
              <a:t>[x,y]</a:t>
            </a:r>
            <a:r>
              <a:rPr lang="zh-CN" altLang="en-US" sz="1800">
                <a:uFillTx/>
                <a:latin typeface="Times New Roman" panose="02020603050405020304" charset="0"/>
                <a:ea typeface="黑体" panose="02010609060101010101" charset="-122"/>
                <a:sym typeface="+mn-ea"/>
              </a:rPr>
              <a:t>=solve(x^2+x*y+y==3,x^2-4*x+3==0)</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输出结果为：</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x =</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1</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3</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y =</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 1</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-3/2</a:t>
            </a:r>
            <a:endParaRPr lang="zh-CN" altLang="en-US" sz="1800">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5" name="对象 4">
            <a:hlinkClick r:id="" action="ppaction://ole?verb="/>
          </p:cNvPr>
          <p:cNvGraphicFramePr>
            <a:graphicFrameLocks noChangeAspect="1"/>
          </p:cNvGraphicFramePr>
          <p:nvPr/>
        </p:nvGraphicFramePr>
        <p:xfrm>
          <a:off x="4176396" y="892493"/>
          <a:ext cx="1431925" cy="735330"/>
        </p:xfrm>
        <a:graphic>
          <a:graphicData uri="http://schemas.openxmlformats.org/presentationml/2006/ole">
            <mc:AlternateContent xmlns:mc="http://schemas.openxmlformats.org/markup-compatibility/2006">
              <mc:Choice xmlns:v="urn:schemas-microsoft-com:vml" Requires="v">
                <p:oleObj spid="_x0000_s1025" name="" r:id="rId2" imgW="990600" imgH="508000" progId="Equation.KSEE3">
                  <p:embed/>
                </p:oleObj>
              </mc:Choice>
              <mc:Fallback>
                <p:oleObj name="" r:id="rId2" imgW="990600" imgH="508000" progId="Equation.KSEE3">
                  <p:embed/>
                  <p:pic>
                    <p:nvPicPr>
                      <p:cNvPr id="0" name="图片 1024"/>
                      <p:cNvPicPr/>
                      <p:nvPr/>
                    </p:nvPicPr>
                    <p:blipFill>
                      <a:blip r:embed="rId3"/>
                      <a:stretch>
                        <a:fillRect/>
                      </a:stretch>
                    </p:blipFill>
                    <p:spPr>
                      <a:xfrm>
                        <a:off x="4176396" y="892493"/>
                        <a:ext cx="1431925" cy="7353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567820" y="1301889"/>
            <a:ext cx="7173474"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100" dirty="0">
                <a:ea typeface="微软雅黑" panose="020B0503020204020204" charset="-122"/>
              </a:rPr>
              <a:t> </a:t>
            </a:r>
            <a:r>
              <a:rPr lang="zh-CN" altLang="en-US" sz="2100" dirty="0">
                <a:ea typeface="微软雅黑" panose="020B0503020204020204" charset="-122"/>
              </a:rPr>
              <a:t>程序结构控制</a:t>
            </a:r>
            <a:endParaRPr lang="zh-CN" altLang="en-US" sz="2100" dirty="0">
              <a:ea typeface="微软雅黑" panose="020B0503020204020204" charset="-122"/>
            </a:endParaRPr>
          </a:p>
        </p:txBody>
      </p:sp>
      <p:sp>
        <p:nvSpPr>
          <p:cNvPr id="71685" name="Rectangle 6"/>
          <p:cNvSpPr>
            <a:spLocks noChangeArrowheads="1"/>
          </p:cNvSpPr>
          <p:nvPr/>
        </p:nvSpPr>
        <p:spPr bwMode="auto">
          <a:xfrm>
            <a:off x="567820" y="1736549"/>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100" dirty="0">
                <a:latin typeface="Verdana" panose="020B0604030504040204" pitchFamily="34" charset="0"/>
                <a:ea typeface="微软雅黑" panose="020B0503020204020204" charset="-122"/>
              </a:rPr>
              <a:t>for	</a:t>
            </a:r>
            <a:r>
              <a:rPr lang="zh-CN" altLang="en-US" sz="2100" dirty="0">
                <a:latin typeface="Verdana" panose="020B0604030504040204" pitchFamily="34" charset="0"/>
                <a:ea typeface="微软雅黑" panose="020B0503020204020204" charset="-122"/>
              </a:rPr>
              <a:t>循环控制命令 </a:t>
            </a:r>
            <a:endParaRPr lang="zh-CN" altLang="en-US" sz="2100" dirty="0">
              <a:ea typeface="微软雅黑" panose="020B0503020204020204" charset="-122"/>
            </a:endParaRPr>
          </a:p>
        </p:txBody>
      </p:sp>
      <p:sp>
        <p:nvSpPr>
          <p:cNvPr id="71686" name="Rectangle 7"/>
          <p:cNvSpPr>
            <a:spLocks noChangeArrowheads="1"/>
          </p:cNvSpPr>
          <p:nvPr/>
        </p:nvSpPr>
        <p:spPr bwMode="auto">
          <a:xfrm>
            <a:off x="1617070" y="3095625"/>
            <a:ext cx="5737886"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0" dirty="0">
                <a:latin typeface="Verdana" panose="020B0604030504040204" pitchFamily="34" charset="0"/>
                <a:ea typeface="黑体" panose="02010609060101010101" charset="-122"/>
              </a:rPr>
              <a:t>格式：   </a:t>
            </a:r>
            <a:r>
              <a:rPr kumimoji="1" lang="en-US" altLang="zh-CN" sz="2100" dirty="0">
                <a:latin typeface="Verdana" panose="020B0604030504040204" pitchFamily="34" charset="0"/>
                <a:ea typeface="黑体" panose="02010609060101010101" charset="-122"/>
              </a:rPr>
              <a:t>for </a:t>
            </a:r>
            <a:r>
              <a:rPr kumimoji="1" lang="en-US" altLang="zh-CN" sz="2100" dirty="0" err="1">
                <a:latin typeface="Verdana" panose="020B0604030504040204" pitchFamily="34" charset="0"/>
                <a:ea typeface="黑体" panose="02010609060101010101" charset="-122"/>
              </a:rPr>
              <a:t>i</a:t>
            </a:r>
            <a:r>
              <a:rPr kumimoji="1" lang="en-US" altLang="zh-CN" sz="2100" dirty="0">
                <a:latin typeface="Verdana" panose="020B0604030504040204" pitchFamily="34" charset="0"/>
                <a:ea typeface="黑体" panose="02010609060101010101" charset="-122"/>
              </a:rPr>
              <a:t>=n1:(step):n2</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commands; </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end </a:t>
            </a:r>
            <a:br>
              <a:rPr kumimoji="1" lang="en-US" altLang="zh-CN" sz="2100" dirty="0">
                <a:latin typeface="Verdana" panose="020B0604030504040204" pitchFamily="34" charset="0"/>
                <a:ea typeface="黑体" panose="02010609060101010101" charset="-122"/>
              </a:rPr>
            </a:br>
            <a:endParaRPr kumimoji="1" lang="en-US" altLang="zh-CN" sz="2100" dirty="0">
              <a:latin typeface="Verdana" panose="020B0604030504040204" pitchFamily="34" charset="0"/>
              <a:ea typeface="黑体" panose="02010609060101010101" charset="-122"/>
            </a:endParaRPr>
          </a:p>
          <a:p>
            <a:pPr eaLnBrk="1" hangingPunct="1"/>
            <a:r>
              <a:rPr kumimoji="1" lang="zh-CN" altLang="en-US" sz="2100" b="0" dirty="0">
                <a:latin typeface="Verdana" panose="020B0604030504040204" pitchFamily="34" charset="0"/>
                <a:ea typeface="黑体" panose="02010609060101010101" charset="-122"/>
              </a:rPr>
              <a:t>作用：重复执行命令集</a:t>
            </a:r>
            <a:r>
              <a:rPr kumimoji="1" lang="en-US" altLang="zh-CN" sz="2100" b="0" dirty="0">
                <a:latin typeface="Verdana" panose="020B0604030504040204" pitchFamily="34" charset="0"/>
                <a:ea typeface="黑体" panose="02010609060101010101" charset="-122"/>
              </a:rPr>
              <a:t>commands.</a:t>
            </a:r>
            <a:endParaRPr kumimoji="1" lang="en-US" altLang="zh-CN" sz="2100" b="0" dirty="0">
              <a:latin typeface="Verdana" panose="020B0604030504040204" pitchFamily="34" charset="0"/>
              <a:ea typeface="黑体" panose="02010609060101010101" charset="-122"/>
            </a:endParaRPr>
          </a:p>
        </p:txBody>
      </p:sp>
      <p:sp>
        <p:nvSpPr>
          <p:cNvPr id="71687" name="Rectangle 8"/>
          <p:cNvSpPr>
            <a:spLocks noChangeArrowheads="1"/>
          </p:cNvSpPr>
          <p:nvPr/>
        </p:nvSpPr>
        <p:spPr bwMode="auto">
          <a:xfrm>
            <a:off x="567820" y="2230287"/>
            <a:ext cx="303911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0" dirty="0">
                <a:latin typeface="Verdana" panose="020B0604030504040204" pitchFamily="34" charset="0"/>
                <a:ea typeface="黑体" panose="02010609060101010101" charset="-122"/>
              </a:rPr>
              <a:t>循环控制</a:t>
            </a:r>
            <a:r>
              <a:rPr kumimoji="1" lang="zh-CN" altLang="en-US" sz="2100" dirty="0">
                <a:latin typeface="Verdana" panose="020B0604030504040204" pitchFamily="34" charset="0"/>
                <a:ea typeface="黑体" panose="02010609060101010101" charset="-122"/>
              </a:rPr>
              <a:t>命令</a:t>
            </a:r>
            <a:r>
              <a:rPr kumimoji="1" lang="en-US" altLang="zh-CN" sz="2100" dirty="0">
                <a:latin typeface="Verdana" panose="020B0604030504040204" pitchFamily="34" charset="0"/>
                <a:ea typeface="黑体" panose="02010609060101010101" charset="-122"/>
              </a:rPr>
              <a:t>(for</a:t>
            </a:r>
            <a:r>
              <a:rPr kumimoji="1" lang="zh-CN" altLang="en-US" sz="2100" dirty="0">
                <a:latin typeface="Verdana" panose="020B0604030504040204" pitchFamily="34" charset="0"/>
                <a:ea typeface="黑体" panose="02010609060101010101" charset="-122"/>
              </a:rPr>
              <a:t>命令</a:t>
            </a:r>
            <a:r>
              <a:rPr kumimoji="1" lang="en-US" altLang="zh-CN" sz="2100" dirty="0">
                <a:latin typeface="Verdana" panose="020B0604030504040204" pitchFamily="34" charset="0"/>
                <a:ea typeface="黑体" panose="02010609060101010101" charset="-122"/>
              </a:rPr>
              <a:t>)</a:t>
            </a:r>
            <a:endParaRPr kumimoji="1" lang="zh-CN" altLang="en-US" sz="2100" dirty="0">
              <a:latin typeface="Verdana" panose="020B0604030504040204" pitchFamily="34" charset="0"/>
              <a:ea typeface="黑体" panose="02010609060101010101" charset="-122"/>
            </a:endParaRPr>
          </a:p>
        </p:txBody>
      </p:sp>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3"/>
            </p:custDataLst>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
        <p:nvSpPr>
          <p:cNvPr id="3" name="文本框 2"/>
          <p:cNvSpPr txBox="1"/>
          <p:nvPr/>
        </p:nvSpPr>
        <p:spPr>
          <a:xfrm>
            <a:off x="1990725" y="748665"/>
            <a:ext cx="4572000" cy="553085"/>
          </a:xfrm>
          <a:prstGeom prst="rect">
            <a:avLst/>
          </a:prstGeom>
          <a:noFill/>
        </p:spPr>
        <p:txBody>
          <a:bodyPr wrap="square" rtlCol="0" anchor="t">
            <a:spAutoFit/>
          </a:bodyPr>
          <a:p>
            <a:pPr indent="0" algn="ctr" fontAlgn="auto">
              <a:lnSpc>
                <a:spcPct val="125000"/>
              </a:lnSpc>
            </a:pPr>
            <a:r>
              <a:rPr lang="zh-CN" altLang="en-US" sz="2400" b="1">
                <a:uFillTx/>
                <a:latin typeface="Times New Roman" panose="02020603050405020304" charset="0"/>
                <a:ea typeface="黑体" panose="02010609060101010101" charset="-122"/>
                <a:sym typeface="+mn-ea"/>
              </a:rPr>
              <a:t>六、</a:t>
            </a:r>
            <a:r>
              <a:rPr lang="en-US" altLang="zh-CN" sz="2400" b="1">
                <a:uFillTx/>
                <a:latin typeface="Times New Roman" panose="02020603050405020304" charset="0"/>
                <a:ea typeface="黑体" panose="02010609060101010101" charset="-122"/>
                <a:sym typeface="+mn-ea"/>
              </a:rPr>
              <a:t>MATLAB</a:t>
            </a:r>
            <a:r>
              <a:rPr lang="zh-CN" altLang="en-US" sz="2400" b="1">
                <a:uFillTx/>
                <a:latin typeface="Times New Roman" panose="02020603050405020304" charset="0"/>
                <a:ea typeface="黑体" panose="02010609060101010101" charset="-122"/>
                <a:sym typeface="+mn-ea"/>
              </a:rPr>
              <a:t>编程基础</a:t>
            </a:r>
            <a:r>
              <a:rPr lang="en-US" altLang="zh-CN" sz="2400">
                <a:uFillTx/>
                <a:latin typeface="Times New Roman" panose="02020603050405020304" charset="0"/>
                <a:ea typeface="黑体" panose="02010609060101010101" charset="-122"/>
                <a:sym typeface="+mn-ea"/>
              </a:rPr>
              <a:t> </a:t>
            </a:r>
            <a:endParaRPr lang="en-US" altLang="zh-CN" sz="2400">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3"/>
          <p:cNvSpPr txBox="1">
            <a:spLocks noChangeArrowheads="1"/>
          </p:cNvSpPr>
          <p:nvPr/>
        </p:nvSpPr>
        <p:spPr bwMode="auto">
          <a:xfrm>
            <a:off x="545336" y="1211198"/>
            <a:ext cx="6835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微软雅黑" panose="020B0503020204020204" charset="-122"/>
              </a:rPr>
              <a:t> </a:t>
            </a:r>
            <a:r>
              <a:rPr lang="zh-CN" altLang="en-US" sz="2400" dirty="0">
                <a:ea typeface="微软雅黑" panose="020B0503020204020204" charset="-122"/>
              </a:rPr>
              <a:t>程序结构控制		</a:t>
            </a:r>
            <a:r>
              <a:rPr lang="en-US" altLang="zh-CN" sz="2400" dirty="0">
                <a:ea typeface="微软雅黑" panose="020B0503020204020204" charset="-122"/>
              </a:rPr>
              <a:t>while</a:t>
            </a:r>
            <a:r>
              <a:rPr lang="zh-CN" altLang="en-US" sz="2400" dirty="0">
                <a:ea typeface="微软雅黑" panose="020B0503020204020204" charset="-122"/>
              </a:rPr>
              <a:t>循环</a:t>
            </a:r>
            <a:endParaRPr lang="zh-CN" altLang="en-US" sz="2400" dirty="0">
              <a:ea typeface="微软雅黑" panose="020B0503020204020204" charset="-122"/>
            </a:endParaRPr>
          </a:p>
        </p:txBody>
      </p:sp>
      <p:sp>
        <p:nvSpPr>
          <p:cNvPr id="75781" name="Rectangle 4"/>
          <p:cNvSpPr>
            <a:spLocks noChangeArrowheads="1"/>
          </p:cNvSpPr>
          <p:nvPr/>
        </p:nvSpPr>
        <p:spPr bwMode="auto">
          <a:xfrm>
            <a:off x="558433" y="1726738"/>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Verdana" panose="020B0604030504040204" pitchFamily="34" charset="0"/>
                <a:ea typeface="微软雅黑" panose="020B0503020204020204" charset="-122"/>
              </a:rPr>
              <a:t>while	</a:t>
            </a:r>
            <a:r>
              <a:rPr lang="zh-CN" altLang="en-US" sz="2400" dirty="0">
                <a:latin typeface="Verdana" panose="020B0604030504040204" pitchFamily="34" charset="0"/>
                <a:ea typeface="微软雅黑" panose="020B0503020204020204" charset="-122"/>
              </a:rPr>
              <a:t>条件循环命令 </a:t>
            </a:r>
            <a:endParaRPr lang="zh-CN" altLang="en-US" sz="2400" dirty="0">
              <a:ea typeface="微软雅黑" panose="020B0503020204020204" charset="-122"/>
            </a:endParaRPr>
          </a:p>
        </p:txBody>
      </p:sp>
      <p:sp>
        <p:nvSpPr>
          <p:cNvPr id="75782" name="Rectangle 11"/>
          <p:cNvSpPr>
            <a:spLocks noChangeArrowheads="1"/>
          </p:cNvSpPr>
          <p:nvPr/>
        </p:nvSpPr>
        <p:spPr bwMode="auto">
          <a:xfrm>
            <a:off x="887357" y="2127547"/>
            <a:ext cx="38842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0">
                <a:latin typeface="Verdana" panose="020B0604030504040204" pitchFamily="34" charset="0"/>
                <a:ea typeface="黑体" panose="02010609060101010101" charset="-122"/>
              </a:rPr>
              <a:t>条件循环</a:t>
            </a:r>
            <a:r>
              <a:rPr kumimoji="1" lang="zh-CN" altLang="en-US" sz="2400">
                <a:latin typeface="Verdana" panose="020B0604030504040204" pitchFamily="34" charset="0"/>
                <a:ea typeface="黑体" panose="02010609060101010101" charset="-122"/>
              </a:rPr>
              <a:t>命令</a:t>
            </a:r>
            <a:r>
              <a:rPr kumimoji="1" lang="en-US" altLang="zh-CN" sz="2400">
                <a:latin typeface="Verdana" panose="020B0604030504040204" pitchFamily="34" charset="0"/>
                <a:ea typeface="黑体" panose="02010609060101010101" charset="-122"/>
              </a:rPr>
              <a:t>(while</a:t>
            </a:r>
            <a:r>
              <a:rPr kumimoji="1" lang="zh-CN" altLang="en-US" sz="2400">
                <a:latin typeface="Verdana" panose="020B0604030504040204" pitchFamily="34" charset="0"/>
                <a:ea typeface="黑体" panose="02010609060101010101" charset="-122"/>
              </a:rPr>
              <a:t>命令</a:t>
            </a:r>
            <a:r>
              <a:rPr kumimoji="1" lang="en-US" altLang="zh-CN" sz="2400">
                <a:latin typeface="Verdana" panose="020B0604030504040204" pitchFamily="34" charset="0"/>
                <a:ea typeface="黑体" panose="02010609060101010101" charset="-122"/>
              </a:rPr>
              <a:t>)</a:t>
            </a:r>
            <a:endParaRPr kumimoji="1" lang="zh-CN" altLang="en-US" sz="2400">
              <a:latin typeface="Verdana" panose="020B0604030504040204" pitchFamily="34" charset="0"/>
              <a:ea typeface="黑体" panose="02010609060101010101" charset="-122"/>
            </a:endParaRPr>
          </a:p>
        </p:txBody>
      </p:sp>
      <p:sp>
        <p:nvSpPr>
          <p:cNvPr id="75783" name="Rectangle 12"/>
          <p:cNvSpPr>
            <a:spLocks noChangeArrowheads="1"/>
          </p:cNvSpPr>
          <p:nvPr/>
        </p:nvSpPr>
        <p:spPr bwMode="auto">
          <a:xfrm>
            <a:off x="1238590" y="2726431"/>
            <a:ext cx="66192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0" dirty="0">
                <a:latin typeface="Verdana" panose="020B0604030504040204" pitchFamily="34" charset="0"/>
                <a:ea typeface="黑体" panose="02010609060101010101" charset="-122"/>
              </a:rPr>
              <a:t>格式：   </a:t>
            </a:r>
            <a:r>
              <a:rPr kumimoji="1" lang="en-US" altLang="zh-CN" sz="2400" dirty="0">
                <a:latin typeface="Verdana" panose="020B0604030504040204" pitchFamily="34" charset="0"/>
                <a:ea typeface="黑体" panose="02010609060101010101" charset="-122"/>
              </a:rPr>
              <a:t>while (condition is true)</a:t>
            </a:r>
            <a:endParaRPr kumimoji="1" lang="en-US" altLang="zh-CN" sz="2400" dirty="0">
              <a:latin typeface="Verdana" panose="020B0604030504040204" pitchFamily="34" charset="0"/>
              <a:ea typeface="黑体" panose="02010609060101010101" charset="-122"/>
            </a:endParaRPr>
          </a:p>
          <a:p>
            <a:pPr eaLnBrk="1" hangingPunct="1"/>
            <a:r>
              <a:rPr kumimoji="1" lang="en-US" altLang="zh-CN" sz="2400" dirty="0">
                <a:latin typeface="Verdana" panose="020B0604030504040204" pitchFamily="34" charset="0"/>
                <a:ea typeface="黑体" panose="02010609060101010101" charset="-122"/>
              </a:rPr>
              <a:t>           	       commands; </a:t>
            </a:r>
            <a:endParaRPr kumimoji="1" lang="en-US" altLang="zh-CN" sz="2400" dirty="0">
              <a:latin typeface="Verdana" panose="020B0604030504040204" pitchFamily="34" charset="0"/>
              <a:ea typeface="黑体" panose="02010609060101010101" charset="-122"/>
            </a:endParaRPr>
          </a:p>
          <a:p>
            <a:pPr eaLnBrk="1" hangingPunct="1"/>
            <a:r>
              <a:rPr kumimoji="1" lang="en-US" altLang="zh-CN" sz="2400" dirty="0">
                <a:latin typeface="Verdana" panose="020B0604030504040204" pitchFamily="34" charset="0"/>
                <a:ea typeface="黑体" panose="02010609060101010101" charset="-122"/>
              </a:rPr>
              <a:t>            end </a:t>
            </a:r>
            <a:br>
              <a:rPr kumimoji="1" lang="en-US" altLang="zh-CN" sz="2400" dirty="0">
                <a:latin typeface="Verdana" panose="020B0604030504040204" pitchFamily="34" charset="0"/>
                <a:ea typeface="黑体" panose="02010609060101010101" charset="-122"/>
              </a:rPr>
            </a:br>
            <a:endParaRPr kumimoji="1" lang="en-US" altLang="zh-CN" sz="2400" dirty="0">
              <a:latin typeface="Verdana" panose="020B0604030504040204" pitchFamily="34" charset="0"/>
              <a:ea typeface="黑体" panose="02010609060101010101" charset="-122"/>
            </a:endParaRPr>
          </a:p>
          <a:p>
            <a:pPr eaLnBrk="1" hangingPunct="1"/>
            <a:r>
              <a:rPr kumimoji="1" lang="zh-CN" altLang="en-US" sz="2400" b="0" dirty="0">
                <a:latin typeface="Verdana" panose="020B0604030504040204" pitchFamily="34" charset="0"/>
                <a:ea typeface="黑体" panose="02010609060101010101" charset="-122"/>
              </a:rPr>
              <a:t>作用：重复执行命令集</a:t>
            </a:r>
            <a:r>
              <a:rPr kumimoji="1" lang="en-US" altLang="zh-CN" sz="2400" b="0" dirty="0">
                <a:latin typeface="Verdana" panose="020B0604030504040204" pitchFamily="34" charset="0"/>
                <a:ea typeface="黑体" panose="02010609060101010101" charset="-122"/>
              </a:rPr>
              <a:t>commands.</a:t>
            </a:r>
            <a:endParaRPr kumimoji="1" lang="en-US" altLang="zh-CN" sz="2400" b="0" dirty="0">
              <a:latin typeface="Verdana" panose="020B0604030504040204" pitchFamily="34" charset="0"/>
              <a:ea typeface="黑体" panose="02010609060101010101" charset="-122"/>
            </a:endParaRPr>
          </a:p>
        </p:txBody>
      </p:sp>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3"/>
            </p:custDataLst>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3"/>
          <p:cNvSpPr txBox="1">
            <a:spLocks noChangeArrowheads="1"/>
          </p:cNvSpPr>
          <p:nvPr/>
        </p:nvSpPr>
        <p:spPr bwMode="auto">
          <a:xfrm>
            <a:off x="835287" y="1024216"/>
            <a:ext cx="438336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微软雅黑" panose="020B0503020204020204" charset="-122"/>
              </a:rPr>
              <a:t> </a:t>
            </a:r>
            <a:r>
              <a:rPr lang="zh-CN" altLang="en-US" sz="2400" dirty="0">
                <a:ea typeface="微软雅黑" panose="020B0503020204020204" charset="-122"/>
              </a:rPr>
              <a:t>程序结构控制		</a:t>
            </a:r>
            <a:r>
              <a:rPr lang="en-US" altLang="zh-CN" sz="2400" dirty="0">
                <a:ea typeface="微软雅黑" panose="020B0503020204020204" charset="-122"/>
              </a:rPr>
              <a:t>if</a:t>
            </a:r>
            <a:r>
              <a:rPr lang="zh-CN" altLang="en-US" sz="2400" dirty="0">
                <a:ea typeface="微软雅黑" panose="020B0503020204020204" charset="-122"/>
              </a:rPr>
              <a:t>控制</a:t>
            </a:r>
            <a:endParaRPr lang="zh-CN" altLang="en-US" sz="2400" dirty="0">
              <a:ea typeface="微软雅黑" panose="020B0503020204020204" charset="-122"/>
            </a:endParaRPr>
          </a:p>
        </p:txBody>
      </p:sp>
      <p:sp>
        <p:nvSpPr>
          <p:cNvPr id="77829" name="Rectangle 4"/>
          <p:cNvSpPr>
            <a:spLocks noChangeArrowheads="1"/>
          </p:cNvSpPr>
          <p:nvPr/>
        </p:nvSpPr>
        <p:spPr bwMode="auto">
          <a:xfrm>
            <a:off x="934679" y="1510248"/>
            <a:ext cx="599479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Verdana" panose="020B0604030504040204" pitchFamily="34" charset="0"/>
                <a:ea typeface="微软雅黑" panose="020B0503020204020204" charset="-122"/>
              </a:rPr>
              <a:t>if	</a:t>
            </a:r>
            <a:r>
              <a:rPr lang="zh-CN" altLang="en-US" sz="2400" dirty="0">
                <a:latin typeface="Verdana" panose="020B0604030504040204" pitchFamily="34" charset="0"/>
                <a:ea typeface="微软雅黑" panose="020B0503020204020204" charset="-122"/>
              </a:rPr>
              <a:t>选择控制命令 </a:t>
            </a:r>
            <a:endParaRPr lang="zh-CN" altLang="en-US" sz="2400" dirty="0">
              <a:ea typeface="微软雅黑" panose="020B0503020204020204" charset="-122"/>
            </a:endParaRPr>
          </a:p>
        </p:txBody>
      </p:sp>
      <p:sp>
        <p:nvSpPr>
          <p:cNvPr id="77830" name="Rectangle 8"/>
          <p:cNvSpPr>
            <a:spLocks noChangeArrowheads="1"/>
          </p:cNvSpPr>
          <p:nvPr/>
        </p:nvSpPr>
        <p:spPr bwMode="auto">
          <a:xfrm>
            <a:off x="1215109" y="1976799"/>
            <a:ext cx="652808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Verdana" panose="020B0604030504040204" pitchFamily="34" charset="0"/>
                <a:ea typeface="黑体" panose="02010609060101010101" charset="-122"/>
              </a:rPr>
              <a:t>单项选择控制</a:t>
            </a:r>
            <a:endParaRPr kumimoji="1" lang="zh-CN" altLang="en-US" sz="2400" dirty="0">
              <a:latin typeface="Verdana" panose="020B0604030504040204" pitchFamily="34" charset="0"/>
              <a:ea typeface="黑体" panose="02010609060101010101" charset="-122"/>
            </a:endParaRPr>
          </a:p>
          <a:p>
            <a:pPr eaLnBrk="1" hangingPunct="1"/>
            <a:endParaRPr kumimoji="1" lang="zh-CN" altLang="en-US" sz="2400" dirty="0">
              <a:solidFill>
                <a:srgbClr val="70C4CF"/>
              </a:solidFill>
              <a:latin typeface="Verdana" panose="020B0604030504040204" pitchFamily="34" charset="0"/>
              <a:ea typeface="黑体" panose="02010609060101010101" charset="-122"/>
            </a:endParaRPr>
          </a:p>
          <a:p>
            <a:pPr eaLnBrk="1" hangingPunct="1"/>
            <a:r>
              <a:rPr kumimoji="1" lang="zh-CN" altLang="en-US" sz="2400" b="0" dirty="0">
                <a:latin typeface="Verdana" panose="020B0604030504040204" pitchFamily="34" charset="0"/>
                <a:ea typeface="黑体" panose="02010609060101010101" charset="-122"/>
              </a:rPr>
              <a:t>格式：   </a:t>
            </a:r>
            <a:r>
              <a:rPr kumimoji="1" lang="en-US" altLang="zh-CN" sz="2400" dirty="0">
                <a:latin typeface="Verdana" panose="020B0604030504040204" pitchFamily="34" charset="0"/>
                <a:ea typeface="黑体" panose="02010609060101010101" charset="-122"/>
              </a:rPr>
              <a:t>if (condition is true)</a:t>
            </a:r>
            <a:endParaRPr kumimoji="1" lang="en-US" altLang="zh-CN" sz="2400" dirty="0">
              <a:latin typeface="Verdana" panose="020B0604030504040204" pitchFamily="34" charset="0"/>
              <a:ea typeface="黑体" panose="02010609060101010101" charset="-122"/>
            </a:endParaRPr>
          </a:p>
          <a:p>
            <a:pPr eaLnBrk="1" hangingPunct="1"/>
            <a:r>
              <a:rPr kumimoji="1" lang="en-US" altLang="zh-CN" sz="2400" dirty="0">
                <a:latin typeface="Verdana" panose="020B0604030504040204" pitchFamily="34" charset="0"/>
                <a:ea typeface="黑体" panose="02010609060101010101" charset="-122"/>
              </a:rPr>
              <a:t>           	      commands; </a:t>
            </a:r>
            <a:endParaRPr kumimoji="1" lang="en-US" altLang="zh-CN" sz="2400" dirty="0">
              <a:latin typeface="Verdana" panose="020B0604030504040204" pitchFamily="34" charset="0"/>
              <a:ea typeface="黑体" panose="02010609060101010101" charset="-122"/>
            </a:endParaRPr>
          </a:p>
          <a:p>
            <a:pPr eaLnBrk="1" hangingPunct="1"/>
            <a:r>
              <a:rPr kumimoji="1" lang="en-US" altLang="zh-CN" sz="2400" dirty="0">
                <a:latin typeface="Verdana" panose="020B0604030504040204" pitchFamily="34" charset="0"/>
                <a:ea typeface="黑体" panose="02010609060101010101" charset="-122"/>
              </a:rPr>
              <a:t>            end </a:t>
            </a:r>
            <a:br>
              <a:rPr kumimoji="1" lang="en-US" altLang="zh-CN" sz="2400" dirty="0">
                <a:latin typeface="Verdana" panose="020B0604030504040204" pitchFamily="34" charset="0"/>
                <a:ea typeface="黑体" panose="02010609060101010101" charset="-122"/>
              </a:rPr>
            </a:br>
            <a:endParaRPr kumimoji="1" lang="en-US" altLang="zh-CN" sz="2400" dirty="0">
              <a:latin typeface="Verdana" panose="020B0604030504040204" pitchFamily="34" charset="0"/>
              <a:ea typeface="黑体" panose="02010609060101010101" charset="-122"/>
            </a:endParaRPr>
          </a:p>
          <a:p>
            <a:pPr eaLnBrk="1" hangingPunct="1"/>
            <a:r>
              <a:rPr kumimoji="1" lang="zh-CN" altLang="en-US" sz="2400" b="0" dirty="0">
                <a:latin typeface="Verdana" panose="020B0604030504040204" pitchFamily="34" charset="0"/>
                <a:ea typeface="黑体" panose="02010609060101010101" charset="-122"/>
              </a:rPr>
              <a:t>作用：若条件成立，则执行命令集 </a:t>
            </a:r>
            <a:r>
              <a:rPr kumimoji="1" lang="en-US" altLang="zh-CN" sz="2400" b="0" dirty="0">
                <a:latin typeface="Verdana" panose="020B0604030504040204" pitchFamily="34" charset="0"/>
                <a:ea typeface="黑体" panose="02010609060101010101" charset="-122"/>
              </a:rPr>
              <a:t>commands. </a:t>
            </a:r>
            <a:br>
              <a:rPr kumimoji="1" lang="en-US" altLang="zh-CN" sz="2400" b="0" dirty="0">
                <a:latin typeface="Verdana" panose="020B0604030504040204" pitchFamily="34" charset="0"/>
                <a:ea typeface="黑体" panose="02010609060101010101" charset="-122"/>
              </a:rPr>
            </a:br>
            <a:r>
              <a:rPr kumimoji="1" lang="en-US" altLang="zh-CN" sz="2400" b="0" dirty="0">
                <a:latin typeface="Verdana" panose="020B0604030504040204" pitchFamily="34" charset="0"/>
                <a:ea typeface="黑体" panose="02010609060101010101" charset="-122"/>
              </a:rPr>
              <a:t>        </a:t>
            </a:r>
            <a:r>
              <a:rPr kumimoji="1" lang="zh-CN" altLang="en-US" sz="2400" b="0" dirty="0">
                <a:latin typeface="Verdana" panose="020B0604030504040204" pitchFamily="34" charset="0"/>
                <a:ea typeface="黑体" panose="02010609060101010101" charset="-122"/>
              </a:rPr>
              <a:t>否则，不执行。</a:t>
            </a:r>
            <a:endParaRPr kumimoji="1" lang="zh-CN" altLang="en-US" sz="2400" b="0" dirty="0">
              <a:latin typeface="Verdana" panose="020B0604030504040204" pitchFamily="34" charset="0"/>
              <a:ea typeface="黑体" panose="02010609060101010101" charset="-122"/>
            </a:endParaRPr>
          </a:p>
        </p:txBody>
      </p:sp>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3"/>
            </p:custDataLst>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3"/>
          <p:cNvSpPr txBox="1">
            <a:spLocks noChangeArrowheads="1"/>
          </p:cNvSpPr>
          <p:nvPr/>
        </p:nvSpPr>
        <p:spPr bwMode="auto">
          <a:xfrm>
            <a:off x="918677" y="858329"/>
            <a:ext cx="416142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ea typeface="微软雅黑" panose="020B0503020204020204" charset="-122"/>
              </a:rPr>
              <a:t>程序结构控制		</a:t>
            </a:r>
            <a:r>
              <a:rPr lang="en-US" altLang="zh-CN" sz="2400" dirty="0">
                <a:ea typeface="微软雅黑" panose="020B0503020204020204" charset="-122"/>
              </a:rPr>
              <a:t>if</a:t>
            </a:r>
            <a:r>
              <a:rPr lang="zh-CN" altLang="en-US" sz="2400" dirty="0">
                <a:ea typeface="微软雅黑" panose="020B0503020204020204" charset="-122"/>
              </a:rPr>
              <a:t>控制</a:t>
            </a:r>
            <a:endParaRPr lang="zh-CN" altLang="en-US" sz="2400" dirty="0">
              <a:ea typeface="微软雅黑" panose="020B0503020204020204" charset="-122"/>
            </a:endParaRPr>
          </a:p>
        </p:txBody>
      </p:sp>
      <p:sp>
        <p:nvSpPr>
          <p:cNvPr id="79877" name="Rectangle 4"/>
          <p:cNvSpPr>
            <a:spLocks noChangeArrowheads="1"/>
          </p:cNvSpPr>
          <p:nvPr/>
        </p:nvSpPr>
        <p:spPr bwMode="auto">
          <a:xfrm>
            <a:off x="918677" y="1363504"/>
            <a:ext cx="737254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Verdana" panose="020B0604030504040204" pitchFamily="34" charset="0"/>
                <a:ea typeface="微软雅黑" panose="020B0503020204020204" charset="-122"/>
              </a:rPr>
              <a:t>if	</a:t>
            </a:r>
            <a:r>
              <a:rPr lang="zh-CN" altLang="en-US" sz="2400" dirty="0">
                <a:latin typeface="Verdana" panose="020B0604030504040204" pitchFamily="34" charset="0"/>
                <a:ea typeface="微软雅黑" panose="020B0503020204020204" charset="-122"/>
              </a:rPr>
              <a:t>选择控制命令 </a:t>
            </a:r>
            <a:endParaRPr lang="zh-CN" altLang="en-US" sz="2400" dirty="0">
              <a:ea typeface="微软雅黑" panose="020B0503020204020204" charset="-122"/>
            </a:endParaRPr>
          </a:p>
        </p:txBody>
      </p:sp>
      <p:sp>
        <p:nvSpPr>
          <p:cNvPr id="79878" name="Rectangle 6"/>
          <p:cNvSpPr>
            <a:spLocks noChangeArrowheads="1"/>
          </p:cNvSpPr>
          <p:nvPr/>
        </p:nvSpPr>
        <p:spPr bwMode="auto">
          <a:xfrm>
            <a:off x="993571" y="1740384"/>
            <a:ext cx="7532049"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dirty="0">
                <a:latin typeface="Verdana" panose="020B0604030504040204" pitchFamily="34" charset="0"/>
                <a:ea typeface="黑体" panose="02010609060101010101" charset="-122"/>
              </a:rPr>
              <a:t>多项选择控制</a:t>
            </a:r>
            <a:endParaRPr kumimoji="1" lang="zh-CN" altLang="en-US" sz="2100" u="sng" dirty="0">
              <a:solidFill>
                <a:srgbClr val="FF0000"/>
              </a:solidFill>
              <a:latin typeface="Verdana" panose="020B0604030504040204" pitchFamily="34" charset="0"/>
              <a:ea typeface="黑体" panose="02010609060101010101" charset="-122"/>
            </a:endParaRPr>
          </a:p>
          <a:p>
            <a:pPr eaLnBrk="1" hangingPunct="1"/>
            <a:r>
              <a:rPr kumimoji="1" lang="zh-CN" altLang="en-US" sz="2100" b="0" dirty="0">
                <a:latin typeface="Verdana" panose="020B0604030504040204" pitchFamily="34" charset="0"/>
                <a:ea typeface="黑体" panose="02010609060101010101" charset="-122"/>
              </a:rPr>
              <a:t>格式：   </a:t>
            </a:r>
            <a:r>
              <a:rPr kumimoji="1" lang="en-US" altLang="zh-CN" sz="2100" dirty="0">
                <a:latin typeface="Verdana" panose="020B0604030504040204" pitchFamily="34" charset="0"/>
                <a:ea typeface="黑体" panose="02010609060101010101" charset="-122"/>
              </a:rPr>
              <a:t>if (condition is true)</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commands; </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elseif (condition is true)</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commands; </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else </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commands;</a:t>
            </a:r>
            <a:endParaRPr kumimoji="1" lang="en-US" altLang="zh-CN" sz="2100" dirty="0">
              <a:latin typeface="Verdana" panose="020B0604030504040204" pitchFamily="34" charset="0"/>
              <a:ea typeface="黑体" panose="02010609060101010101" charset="-122"/>
            </a:endParaRPr>
          </a:p>
          <a:p>
            <a:pPr eaLnBrk="1" hangingPunct="1"/>
            <a:r>
              <a:rPr kumimoji="1" lang="en-US" altLang="zh-CN" sz="2100" dirty="0">
                <a:latin typeface="Verdana" panose="020B0604030504040204" pitchFamily="34" charset="0"/>
                <a:ea typeface="黑体" panose="02010609060101010101" charset="-122"/>
              </a:rPr>
              <a:t>            end </a:t>
            </a:r>
            <a:br>
              <a:rPr kumimoji="1" lang="en-US" altLang="zh-CN" sz="2100" dirty="0">
                <a:latin typeface="Verdana" panose="020B0604030504040204" pitchFamily="34" charset="0"/>
                <a:ea typeface="黑体" panose="02010609060101010101" charset="-122"/>
              </a:rPr>
            </a:br>
            <a:endParaRPr kumimoji="1" lang="en-US" altLang="zh-CN" sz="2100" b="0" dirty="0">
              <a:latin typeface="Verdana" panose="020B0604030504040204" pitchFamily="34" charset="0"/>
              <a:ea typeface="黑体" panose="02010609060101010101" charset="-122"/>
            </a:endParaRPr>
          </a:p>
          <a:p>
            <a:pPr eaLnBrk="1" hangingPunct="1"/>
            <a:r>
              <a:rPr kumimoji="1" lang="zh-CN" altLang="en-US" sz="2100" b="0" dirty="0">
                <a:latin typeface="Verdana" panose="020B0604030504040204" pitchFamily="34" charset="0"/>
                <a:ea typeface="黑体" panose="02010609060101010101" charset="-122"/>
              </a:rPr>
              <a:t>作用：若条件成立，则执行命令集</a:t>
            </a:r>
            <a:r>
              <a:rPr kumimoji="1" lang="en-US" altLang="zh-CN" sz="2100" b="0" dirty="0">
                <a:latin typeface="Verdana" panose="020B0604030504040204" pitchFamily="34" charset="0"/>
                <a:ea typeface="黑体" panose="02010609060101010101" charset="-122"/>
              </a:rPr>
              <a:t>commands. </a:t>
            </a:r>
            <a:r>
              <a:rPr kumimoji="1" lang="zh-CN" altLang="en-US" sz="2100" b="0" dirty="0">
                <a:latin typeface="Verdana" panose="020B0604030504040204" pitchFamily="34" charset="0"/>
                <a:ea typeface="黑体" panose="02010609060101010101" charset="-122"/>
              </a:rPr>
              <a:t>否则，不执行。</a:t>
            </a:r>
            <a:endParaRPr kumimoji="1" lang="zh-CN" altLang="en-US" sz="2400" b="0" dirty="0">
              <a:latin typeface="Verdana" panose="020B0604030504040204" pitchFamily="34" charset="0"/>
              <a:ea typeface="黑体" panose="02010609060101010101" charset="-122"/>
            </a:endParaRPr>
          </a:p>
        </p:txBody>
      </p:sp>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4" name="矩形 3"/>
          <p:cNvSpPr/>
          <p:nvPr>
            <p:custDataLst>
              <p:tags r:id="rId3"/>
            </p:custDataLst>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892810"/>
            <a:ext cx="7569835" cy="3246120"/>
          </a:xfrm>
          <a:prstGeom prst="rect">
            <a:avLst/>
          </a:prstGeom>
          <a:noFill/>
        </p:spPr>
        <p:txBody>
          <a:bodyPr wrap="square" rtlCol="0">
            <a:spAutoFit/>
          </a:bodyPr>
          <a:p>
            <a:pPr indent="0" algn="ctr" fontAlgn="auto">
              <a:lnSpc>
                <a:spcPct val="125000"/>
              </a:lnSpc>
            </a:pPr>
            <a:r>
              <a:rPr lang="zh-CN" altLang="en-US" sz="2400" b="1">
                <a:solidFill>
                  <a:schemeClr val="tx1"/>
                </a:solidFill>
                <a:uFillTx/>
                <a:latin typeface="Times New Roman" panose="02020603050405020304" charset="0"/>
                <a:ea typeface="黑体" panose="02010609060101010101" charset="-122"/>
              </a:rPr>
              <a:t>六、</a:t>
            </a:r>
            <a:r>
              <a:rPr lang="en-US" altLang="zh-CN" sz="2400" b="1">
                <a:solidFill>
                  <a:schemeClr val="tx1"/>
                </a:solidFill>
                <a:uFillTx/>
                <a:latin typeface="Times New Roman" panose="02020603050405020304" charset="0"/>
                <a:ea typeface="黑体" panose="02010609060101010101" charset="-122"/>
              </a:rPr>
              <a:t>MATLAB</a:t>
            </a:r>
            <a:r>
              <a:rPr lang="zh-CN" altLang="en-US" sz="2400" b="1">
                <a:solidFill>
                  <a:schemeClr val="tx1"/>
                </a:solidFill>
                <a:uFillTx/>
                <a:latin typeface="Times New Roman" panose="02020603050405020304" charset="0"/>
                <a:ea typeface="黑体" panose="02010609060101010101" charset="-122"/>
              </a:rPr>
              <a:t>编程基础</a:t>
            </a:r>
            <a:r>
              <a:rPr lang="en-US" altLang="zh-CN" sz="2400">
                <a:solidFill>
                  <a:schemeClr val="tx1"/>
                </a:solidFill>
                <a:uFillTx/>
                <a:latin typeface="Times New Roman" panose="02020603050405020304" charset="0"/>
                <a:ea typeface="黑体" panose="02010609060101010101" charset="-122"/>
              </a:rPr>
              <a:t> </a:t>
            </a:r>
            <a:endParaRPr lang="en-US" altLang="zh-CN" sz="2400">
              <a:solidFill>
                <a:schemeClr val="tx1"/>
              </a:solidFill>
              <a:uFillTx/>
              <a:latin typeface="Times New Roman" panose="02020603050405020304" charset="0"/>
              <a:ea typeface="黑体" panose="02010609060101010101" charset="-122"/>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Matlab的M文件有两类：脚本文件和函数文件。</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en-US" sz="2000">
                <a:solidFill>
                  <a:schemeClr val="tx2"/>
                </a:solidFill>
                <a:uFillTx/>
                <a:latin typeface="Times New Roman" panose="02020603050405020304" charset="0"/>
                <a:ea typeface="黑体" panose="02010609060101010101" charset="-122"/>
                <a:sym typeface="+mn-ea"/>
              </a:rPr>
              <a:t>1.</a:t>
            </a:r>
            <a:r>
              <a:rPr lang="zh-CN" altLang="en-US" sz="2000">
                <a:solidFill>
                  <a:schemeClr val="tx2"/>
                </a:solidFill>
                <a:uFillTx/>
                <a:latin typeface="Times New Roman" panose="02020603050405020304" charset="0"/>
                <a:ea typeface="黑体" panose="02010609060101010101" charset="-122"/>
                <a:sym typeface="+mn-ea"/>
              </a:rPr>
              <a:t>脚本文件</a:t>
            </a:r>
            <a:endParaRPr lang="zh-CN" altLang="en-US" sz="2000">
              <a:solidFill>
                <a:schemeClr val="tx2"/>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 我们将原来在Matlab命令窗口中直接输入的语句，放在一个以“.m”为后缀的文件中，这一文件称为脚本文件。</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 有了脚本文件，可以直接在Matlab中输入脚本文件名（不含后缀），这时Matlab会打开这一脚本文件，并依次执行脚本文件中的每一条语句，这与在Matlab中直接输入这些语句的结果完全一致。</a:t>
            </a:r>
            <a:endParaRPr lang="zh-CN" altLang="en-US"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892810"/>
            <a:ext cx="7569835" cy="3553460"/>
          </a:xfrm>
          <a:prstGeom prst="rect">
            <a:avLst/>
          </a:prstGeom>
          <a:noFill/>
        </p:spPr>
        <p:txBody>
          <a:bodyPr wrap="square" rtlCol="0">
            <a:spAutoFit/>
          </a:bodyPr>
          <a:p>
            <a:pPr indent="457200" fontAlgn="auto">
              <a:lnSpc>
                <a:spcPct val="125000"/>
              </a:lnSpc>
            </a:pPr>
            <a:r>
              <a:rPr lang="en-US" sz="2000">
                <a:solidFill>
                  <a:schemeClr val="tx2"/>
                </a:solidFill>
                <a:uFillTx/>
                <a:latin typeface="Times New Roman" panose="02020603050405020304" charset="0"/>
                <a:ea typeface="黑体" panose="02010609060101010101" charset="-122"/>
                <a:sym typeface="+mn-ea"/>
              </a:rPr>
              <a:t>2.</a:t>
            </a:r>
            <a:r>
              <a:rPr lang="zh-CN" altLang="en-US" sz="2000">
                <a:solidFill>
                  <a:schemeClr val="tx2"/>
                </a:solidFill>
                <a:uFillTx/>
                <a:latin typeface="Times New Roman" panose="02020603050405020304" charset="0"/>
                <a:ea typeface="黑体" panose="02010609060101010101" charset="-122"/>
                <a:sym typeface="+mn-ea"/>
              </a:rPr>
              <a:t>函数文件</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 另一类M文件是函数文件，它的第一个可执行语句以</a:t>
            </a:r>
            <a:r>
              <a:rPr lang="en-US" altLang="zh-CN" sz="2000">
                <a:solidFill>
                  <a:schemeClr val="tx1"/>
                </a:solidFill>
                <a:uFillTx/>
                <a:latin typeface="Times New Roman" panose="02020603050405020304" charset="0"/>
                <a:ea typeface="黑体" panose="02010609060101010101" charset="-122"/>
                <a:sym typeface="+mn-ea"/>
              </a:rPr>
              <a:t>function</a:t>
            </a:r>
            <a:r>
              <a:rPr lang="zh-CN" altLang="en-US" sz="2000">
                <a:solidFill>
                  <a:schemeClr val="tx1"/>
                </a:solidFill>
                <a:uFillTx/>
                <a:latin typeface="Times New Roman" panose="02020603050405020304" charset="0"/>
                <a:ea typeface="黑体" panose="02010609060101010101" charset="-122"/>
                <a:sym typeface="+mn-ea"/>
              </a:rPr>
              <a:t>开始，是函数定义行。</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 函数文件由5部分构成：</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函数定义行</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H1行</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函数帮助文本</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函数体</a:t>
            </a:r>
            <a:endParaRPr lang="zh-CN" altLang="en-US"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lang="zh-CN" altLang="en-US" sz="2000">
                <a:solidFill>
                  <a:schemeClr val="tx1"/>
                </a:solidFill>
                <a:uFillTx/>
                <a:latin typeface="Times New Roman" panose="02020603050405020304" charset="0"/>
                <a:ea typeface="黑体" panose="02010609060101010101" charset="-122"/>
                <a:sym typeface="+mn-ea"/>
              </a:rPr>
              <a:t>注释</a:t>
            </a:r>
            <a:endParaRPr lang="zh-CN" altLang="en-US"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2070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918845" y="519430"/>
            <a:ext cx="7745095" cy="5015865"/>
          </a:xfrm>
          <a:prstGeom prst="rect">
            <a:avLst/>
          </a:prstGeom>
          <a:noFill/>
        </p:spPr>
        <p:txBody>
          <a:bodyPr wrap="square" rtlCol="0">
            <a:spAutoFit/>
          </a:bodyPr>
          <a:p>
            <a:pPr algn="l">
              <a:spcBef>
                <a:spcPct val="50000"/>
              </a:spcBef>
              <a:buClrTx/>
              <a:buSzTx/>
              <a:buFontTx/>
            </a:pPr>
            <a:r>
              <a:rPr lang="en-US" altLang="zh-CN" sz="2000" b="1" dirty="0">
                <a:solidFill>
                  <a:schemeClr val="tx2"/>
                </a:solidFill>
                <a:latin typeface="Times New Roman" panose="02020603050405020304" charset="0"/>
                <a:sym typeface="+mn-ea"/>
              </a:rPr>
              <a:t>2.2  标点符号运算符</a:t>
            </a:r>
            <a:endParaRPr lang="en-US" altLang="zh-CN" sz="2000" b="1" dirty="0">
              <a:solidFill>
                <a:schemeClr val="tx2"/>
              </a:solidFill>
              <a:latin typeface="Times New Roman" panose="02020603050405020304" charset="0"/>
              <a:sym typeface="+mn-ea"/>
            </a:endParaRPr>
          </a:p>
          <a:p>
            <a:pPr>
              <a:spcBef>
                <a:spcPct val="50000"/>
              </a:spcBef>
            </a:pPr>
            <a:r>
              <a:rPr lang="zh-CN" altLang="en-US" sz="2000" dirty="0">
                <a:solidFill>
                  <a:schemeClr val="tx1"/>
                </a:solidFill>
                <a:latin typeface="Times New Roman" panose="02020603050405020304" charset="0"/>
                <a:sym typeface="+mn-ea"/>
              </a:rPr>
              <a:t>； 分号（不显示结果）</a:t>
            </a:r>
            <a:r>
              <a:rPr lang="en-US" altLang="zh-CN" sz="2000" dirty="0">
                <a:solidFill>
                  <a:schemeClr val="tx1"/>
                </a:solidFill>
                <a:latin typeface="Times New Roman" panose="02020603050405020304" charset="0"/>
                <a:sym typeface="+mn-ea"/>
              </a:rPr>
              <a:t>       </a:t>
            </a:r>
            <a:r>
              <a:rPr lang="zh-CN" altLang="en-US" sz="2000" dirty="0">
                <a:solidFill>
                  <a:schemeClr val="tx1"/>
                </a:solidFill>
                <a:latin typeface="Times New Roman" panose="02020603050405020304" charset="0"/>
                <a:sym typeface="+mn-ea"/>
              </a:rPr>
              <a:t>％  注释符</a:t>
            </a:r>
            <a:endParaRPr lang="en-US" altLang="zh-CN" sz="2000" dirty="0">
              <a:solidFill>
                <a:schemeClr val="tx1"/>
              </a:solidFill>
              <a:latin typeface="Times New Roman" panose="02020603050405020304" charset="0"/>
              <a:sym typeface="+mn-ea"/>
            </a:endParaRPr>
          </a:p>
          <a:p>
            <a:pPr>
              <a:spcBef>
                <a:spcPct val="50000"/>
              </a:spcBef>
            </a:pPr>
            <a:r>
              <a:rPr lang="en-US" altLang="zh-CN" sz="2000" b="1" dirty="0">
                <a:solidFill>
                  <a:schemeClr val="tx2"/>
                </a:solidFill>
                <a:latin typeface="Times New Roman" panose="02020603050405020304" charset="0"/>
                <a:sym typeface="+mn-ea"/>
              </a:rPr>
              <a:t>2.3 </a:t>
            </a:r>
            <a:r>
              <a:rPr lang="zh-CN" altLang="en-US" sz="2000" b="1" dirty="0">
                <a:solidFill>
                  <a:schemeClr val="tx2"/>
                </a:solidFill>
                <a:latin typeface="Times New Roman" panose="02020603050405020304" charset="0"/>
                <a:sym typeface="+mn-ea"/>
              </a:rPr>
              <a:t>逻辑运算符</a:t>
            </a:r>
            <a:endParaRPr lang="zh-CN" altLang="en-US" sz="2000" b="1" dirty="0">
              <a:solidFill>
                <a:schemeClr val="tx2"/>
              </a:solidFill>
              <a:latin typeface="Times New Roman" panose="02020603050405020304" charset="0"/>
              <a:sym typeface="+mn-ea"/>
            </a:endParaRPr>
          </a:p>
          <a:p>
            <a:pPr>
              <a:spcBef>
                <a:spcPct val="50000"/>
              </a:spcBef>
            </a:pPr>
            <a:r>
              <a:rPr lang="en-US" altLang="zh-CN" sz="2000" dirty="0">
                <a:latin typeface="Times New Roman" panose="02020603050405020304" charset="0"/>
                <a:sym typeface="+mn-ea"/>
              </a:rPr>
              <a:t>&amp;   </a:t>
            </a:r>
            <a:r>
              <a:rPr lang="zh-CN" altLang="en-US" sz="2000" dirty="0">
                <a:latin typeface="Times New Roman" panose="02020603050405020304" charset="0"/>
                <a:sym typeface="+mn-ea"/>
              </a:rPr>
              <a:t>逻辑与</a:t>
            </a:r>
            <a:r>
              <a:rPr lang="en-US" altLang="zh-CN" sz="2000" dirty="0">
                <a:latin typeface="Times New Roman" panose="02020603050405020304" charset="0"/>
                <a:sym typeface="+mn-ea"/>
              </a:rPr>
              <a:t>    </a:t>
            </a:r>
            <a:r>
              <a:rPr lang="zh-CN" altLang="en-US" sz="2000" dirty="0">
                <a:latin typeface="Times New Roman" panose="02020603050405020304" charset="0"/>
                <a:sym typeface="+mn-ea"/>
              </a:rPr>
              <a:t>   </a:t>
            </a:r>
            <a:r>
              <a:rPr lang="en-US" altLang="zh-CN" sz="2000" dirty="0">
                <a:latin typeface="Times New Roman" panose="02020603050405020304" charset="0"/>
                <a:sym typeface="+mn-ea"/>
              </a:rPr>
              <a:t>|   </a:t>
            </a:r>
            <a:r>
              <a:rPr lang="zh-CN" altLang="en-US" sz="2000" dirty="0">
                <a:latin typeface="Times New Roman" panose="02020603050405020304" charset="0"/>
                <a:sym typeface="+mn-ea"/>
              </a:rPr>
              <a:t>逻辑或  </a:t>
            </a:r>
            <a:r>
              <a:rPr lang="en-US" altLang="zh-CN" sz="2000" dirty="0">
                <a:latin typeface="Times New Roman" panose="02020603050405020304" charset="0"/>
                <a:sym typeface="+mn-ea"/>
              </a:rPr>
              <a:t>    </a:t>
            </a:r>
            <a:r>
              <a:rPr lang="zh-CN" altLang="en-US" sz="2000" dirty="0">
                <a:latin typeface="Times New Roman" panose="02020603050405020304" charset="0"/>
                <a:sym typeface="+mn-ea"/>
              </a:rPr>
              <a:t>  </a:t>
            </a:r>
            <a:r>
              <a:rPr lang="en-US" altLang="zh-CN" sz="2000" dirty="0">
                <a:latin typeface="Times New Roman" panose="02020603050405020304" charset="0"/>
                <a:sym typeface="+mn-ea"/>
              </a:rPr>
              <a:t>~   </a:t>
            </a:r>
            <a:r>
              <a:rPr lang="zh-CN" altLang="en-US" sz="2000" dirty="0">
                <a:latin typeface="Times New Roman" panose="02020603050405020304" charset="0"/>
                <a:sym typeface="+mn-ea"/>
              </a:rPr>
              <a:t>逻辑非</a:t>
            </a:r>
            <a:endParaRPr lang="zh-CN" altLang="en-US" sz="2000" b="1" dirty="0">
              <a:solidFill>
                <a:schemeClr val="tx2"/>
              </a:solidFill>
              <a:latin typeface="Times New Roman" panose="02020603050405020304" charset="0"/>
              <a:sym typeface="+mn-ea"/>
            </a:endParaRPr>
          </a:p>
          <a:p>
            <a:pPr>
              <a:spcBef>
                <a:spcPct val="50000"/>
              </a:spcBef>
            </a:pPr>
            <a:r>
              <a:rPr lang="en-US" altLang="zh-CN" sz="2000" b="1" dirty="0">
                <a:solidFill>
                  <a:schemeClr val="tx2"/>
                </a:solidFill>
                <a:latin typeface="Times New Roman" panose="02020603050405020304" charset="0"/>
                <a:sym typeface="+mn-ea"/>
              </a:rPr>
              <a:t>2.4 关系运算符</a:t>
            </a:r>
            <a:endParaRPr lang="en-US" altLang="zh-CN" sz="2000" b="1" dirty="0">
              <a:solidFill>
                <a:schemeClr val="tx2"/>
              </a:solidFill>
              <a:latin typeface="Times New Roman" panose="02020603050405020304" charset="0"/>
            </a:endParaRPr>
          </a:p>
          <a:p>
            <a:pPr>
              <a:spcBef>
                <a:spcPct val="50000"/>
              </a:spcBef>
            </a:pPr>
            <a:r>
              <a:rPr lang="en-US" altLang="zh-CN" sz="2000" dirty="0">
                <a:latin typeface="Times New Roman" panose="02020603050405020304" charset="0"/>
                <a:sym typeface="+mn-ea"/>
              </a:rPr>
              <a:t>&lt;         &lt;=        &gt;         &gt;=        </a:t>
            </a:r>
            <a:r>
              <a:rPr lang="en-US" altLang="zh-CN" sz="2000" dirty="0">
                <a:solidFill>
                  <a:schemeClr val="tx1"/>
                </a:solidFill>
                <a:latin typeface="Times New Roman" panose="02020603050405020304" charset="0"/>
                <a:sym typeface="+mn-ea"/>
              </a:rPr>
              <a:t> </a:t>
            </a:r>
            <a:r>
              <a:rPr lang="en-US" altLang="zh-CN" sz="2000" b="1" dirty="0">
                <a:solidFill>
                  <a:schemeClr val="tx2"/>
                </a:solidFill>
                <a:latin typeface="Times New Roman" panose="02020603050405020304" charset="0"/>
                <a:sym typeface="+mn-ea"/>
              </a:rPr>
              <a:t>==  (</a:t>
            </a:r>
            <a:r>
              <a:rPr lang="zh-CN" altLang="en-US" sz="2000" b="1" dirty="0">
                <a:solidFill>
                  <a:schemeClr val="tx2"/>
                </a:solidFill>
                <a:latin typeface="Times New Roman" panose="02020603050405020304" charset="0"/>
                <a:sym typeface="+mn-ea"/>
              </a:rPr>
              <a:t>等于</a:t>
            </a:r>
            <a:r>
              <a:rPr lang="en-US" altLang="zh-CN" sz="2000" b="1" dirty="0">
                <a:solidFill>
                  <a:schemeClr val="tx2"/>
                </a:solidFill>
                <a:latin typeface="Times New Roman" panose="02020603050405020304" charset="0"/>
                <a:sym typeface="+mn-ea"/>
              </a:rPr>
              <a:t>)</a:t>
            </a:r>
            <a:r>
              <a:rPr lang="en-US" altLang="zh-CN" sz="2000" dirty="0">
                <a:latin typeface="Times New Roman" panose="02020603050405020304" charset="0"/>
                <a:sym typeface="+mn-ea"/>
              </a:rPr>
              <a:t>      </a:t>
            </a:r>
            <a:r>
              <a:rPr lang="en-US" altLang="zh-CN" sz="2000" dirty="0">
                <a:solidFill>
                  <a:schemeClr val="tx1"/>
                </a:solidFill>
                <a:latin typeface="Times New Roman" panose="02020603050405020304" charset="0"/>
                <a:sym typeface="+mn-ea"/>
              </a:rPr>
              <a:t> </a:t>
            </a:r>
            <a:r>
              <a:rPr lang="en-US" altLang="zh-CN" sz="2000" b="1" dirty="0">
                <a:solidFill>
                  <a:schemeClr val="tx1"/>
                </a:solidFill>
                <a:latin typeface="Times New Roman" panose="02020603050405020304" charset="0"/>
                <a:sym typeface="+mn-ea"/>
              </a:rPr>
              <a:t>~=</a:t>
            </a:r>
            <a:r>
              <a:rPr lang="en-US" altLang="zh-CN" sz="2000" dirty="0">
                <a:solidFill>
                  <a:schemeClr val="tx1"/>
                </a:solidFill>
                <a:latin typeface="Times New Roman" panose="02020603050405020304" charset="0"/>
                <a:sym typeface="+mn-ea"/>
              </a:rPr>
              <a:t> </a:t>
            </a:r>
            <a:r>
              <a:rPr lang="en-US" altLang="zh-CN" sz="2000" dirty="0">
                <a:latin typeface="Times New Roman" panose="02020603050405020304" charset="0"/>
                <a:sym typeface="+mn-ea"/>
              </a:rPr>
              <a:t>  (</a:t>
            </a:r>
            <a:r>
              <a:rPr lang="zh-CN" altLang="en-US" sz="2000" dirty="0">
                <a:latin typeface="Times New Roman" panose="02020603050405020304" charset="0"/>
                <a:sym typeface="+mn-ea"/>
              </a:rPr>
              <a:t>不等于</a:t>
            </a:r>
            <a:r>
              <a:rPr lang="en-US" altLang="zh-CN" sz="2000" dirty="0">
                <a:latin typeface="Times New Roman" panose="02020603050405020304" charset="0"/>
                <a:sym typeface="+mn-ea"/>
              </a:rPr>
              <a:t>)</a:t>
            </a:r>
            <a:endParaRPr lang="en-US" altLang="zh-CN" sz="2000" dirty="0">
              <a:latin typeface="Times New Roman" panose="02020603050405020304" charset="0"/>
            </a:endParaRPr>
          </a:p>
          <a:p>
            <a:pPr>
              <a:spcBef>
                <a:spcPct val="50000"/>
              </a:spcBef>
            </a:pPr>
            <a:r>
              <a:rPr lang="en-US" altLang="zh-CN" sz="2000" b="1" dirty="0">
                <a:solidFill>
                  <a:schemeClr val="tx2"/>
                </a:solidFill>
                <a:latin typeface="Times New Roman" panose="02020603050405020304" charset="0"/>
                <a:sym typeface="+mn-ea"/>
              </a:rPr>
              <a:t>3 </a:t>
            </a:r>
            <a:r>
              <a:rPr lang="zh-CN" altLang="en-US" sz="2000" b="1" dirty="0">
                <a:solidFill>
                  <a:schemeClr val="tx2"/>
                </a:solidFill>
                <a:latin typeface="Times New Roman" panose="02020603050405020304" charset="0"/>
                <a:sym typeface="+mn-ea"/>
              </a:rPr>
              <a:t>表达式</a:t>
            </a:r>
            <a:endParaRPr lang="zh-CN" altLang="en-US" sz="2000" b="1" dirty="0">
              <a:solidFill>
                <a:schemeClr val="tx2"/>
              </a:solidFill>
              <a:latin typeface="Times New Roman" panose="02020603050405020304" charset="0"/>
              <a:sym typeface="+mn-ea"/>
            </a:endParaRPr>
          </a:p>
          <a:p>
            <a:pPr>
              <a:spcBef>
                <a:spcPct val="50000"/>
              </a:spcBef>
            </a:pPr>
            <a:r>
              <a:rPr lang="zh-CN" altLang="en-US" sz="2000" dirty="0">
                <a:latin typeface="Times New Roman" panose="02020603050405020304" charset="0"/>
                <a:sym typeface="+mn-ea"/>
              </a:rPr>
              <a:t>算术表达式  </a:t>
            </a:r>
            <a:r>
              <a:rPr lang="en-US" altLang="zh-CN" sz="2000" dirty="0">
                <a:latin typeface="Times New Roman" panose="02020603050405020304" charset="0"/>
                <a:sym typeface="+mn-ea"/>
              </a:rPr>
              <a:t>3*x^2+y-5  </a:t>
            </a:r>
            <a:r>
              <a:rPr lang="zh-CN" altLang="en-US" sz="2000" dirty="0">
                <a:latin typeface="Times New Roman" panose="02020603050405020304" charset="0"/>
                <a:sym typeface="+mn-ea"/>
              </a:rPr>
              <a:t>表示</a:t>
            </a:r>
            <a:endParaRPr lang="zh-CN" altLang="en-US" sz="2000" b="1" dirty="0">
              <a:solidFill>
                <a:schemeClr val="tx2"/>
              </a:solidFill>
              <a:latin typeface="Times New Roman" panose="02020603050405020304" charset="0"/>
              <a:sym typeface="+mn-ea"/>
            </a:endParaRPr>
          </a:p>
          <a:p>
            <a:pPr>
              <a:spcBef>
                <a:spcPct val="50000"/>
              </a:spcBef>
            </a:pPr>
            <a:r>
              <a:rPr lang="zh-CN" altLang="en-US" sz="2000" dirty="0">
                <a:latin typeface="Times New Roman" panose="02020603050405020304" charset="0"/>
                <a:sym typeface="+mn-ea"/>
              </a:rPr>
              <a:t>关系表达式  </a:t>
            </a:r>
            <a:r>
              <a:rPr lang="en-US" altLang="zh-CN" sz="2000" dirty="0">
                <a:latin typeface="Times New Roman" panose="02020603050405020304" charset="0"/>
                <a:sym typeface="+mn-ea"/>
              </a:rPr>
              <a:t>x&gt;y   </a:t>
            </a:r>
            <a:r>
              <a:rPr lang="zh-CN" altLang="en-US" sz="2000" dirty="0">
                <a:latin typeface="Times New Roman" panose="02020603050405020304" charset="0"/>
                <a:sym typeface="+mn-ea"/>
              </a:rPr>
              <a:t>表示 </a:t>
            </a:r>
            <a:r>
              <a:rPr lang="en-US" altLang="zh-CN" sz="2000" dirty="0">
                <a:latin typeface="Times New Roman" panose="02020603050405020304" charset="0"/>
                <a:sym typeface="+mn-ea"/>
              </a:rPr>
              <a:t>x</a:t>
            </a:r>
            <a:r>
              <a:rPr lang="zh-CN" altLang="en-US" sz="2000" dirty="0">
                <a:latin typeface="Times New Roman" panose="02020603050405020304" charset="0"/>
                <a:sym typeface="+mn-ea"/>
              </a:rPr>
              <a:t>大于</a:t>
            </a:r>
            <a:r>
              <a:rPr lang="en-US" altLang="zh-CN" sz="2000" dirty="0">
                <a:latin typeface="Times New Roman" panose="02020603050405020304" charset="0"/>
                <a:sym typeface="+mn-ea"/>
              </a:rPr>
              <a:t>y </a:t>
            </a:r>
            <a:endParaRPr lang="en-US" altLang="zh-CN" sz="2000" dirty="0">
              <a:latin typeface="Times New Roman" panose="02020603050405020304" charset="0"/>
            </a:endParaRPr>
          </a:p>
          <a:p>
            <a:pPr>
              <a:spcBef>
                <a:spcPct val="50000"/>
              </a:spcBef>
            </a:pPr>
            <a:r>
              <a:rPr lang="zh-CN" altLang="en-US" sz="2000" dirty="0">
                <a:latin typeface="Times New Roman" panose="02020603050405020304" charset="0"/>
                <a:sym typeface="+mn-ea"/>
              </a:rPr>
              <a:t>函数表达式  </a:t>
            </a:r>
            <a:r>
              <a:rPr lang="en-US" altLang="zh-CN" sz="2000" dirty="0">
                <a:latin typeface="Times New Roman" panose="02020603050405020304" charset="0"/>
                <a:sym typeface="+mn-ea"/>
              </a:rPr>
              <a:t>3*sin(x)                    </a:t>
            </a:r>
            <a:r>
              <a:rPr lang="zh-CN" altLang="en-US" sz="2000" dirty="0">
                <a:latin typeface="Times New Roman" panose="02020603050405020304" charset="0"/>
                <a:sym typeface="+mn-ea"/>
              </a:rPr>
              <a:t>逻辑表达式   </a:t>
            </a:r>
            <a:r>
              <a:rPr lang="en-US" altLang="zh-CN" sz="2000" dirty="0">
                <a:latin typeface="Times New Roman" panose="02020603050405020304" charset="0"/>
                <a:sym typeface="+mn-ea"/>
              </a:rPr>
              <a:t>x&amp;(y^2-y+4) </a:t>
            </a:r>
            <a:endParaRPr lang="zh-CN" altLang="en-US" sz="2000" b="1" dirty="0">
              <a:solidFill>
                <a:schemeClr val="tx2"/>
              </a:solidFill>
              <a:latin typeface="Times New Roman" panose="02020603050405020304" charset="0"/>
              <a:sym typeface="+mn-ea"/>
            </a:endParaRPr>
          </a:p>
          <a:p>
            <a:pPr>
              <a:spcBef>
                <a:spcPct val="50000"/>
              </a:spcBef>
            </a:pPr>
            <a:endParaRPr lang="zh-CN" altLang="en-US" sz="2000" b="1" dirty="0">
              <a:solidFill>
                <a:schemeClr val="tx2"/>
              </a:solidFill>
              <a:uFillTx/>
              <a:latin typeface="Times New Roman" panose="02020603050405020304" charset="0"/>
              <a:ea typeface="黑体" panose="02010609060101010101" charset="-122"/>
              <a:sym typeface="+mn-ea"/>
            </a:endParaRPr>
          </a:p>
        </p:txBody>
      </p:sp>
      <p:graphicFrame>
        <p:nvGraphicFramePr>
          <p:cNvPr id="3074" name="Object 9"/>
          <p:cNvGraphicFramePr/>
          <p:nvPr/>
        </p:nvGraphicFramePr>
        <p:xfrm>
          <a:off x="4171315" y="3729990"/>
          <a:ext cx="1430655" cy="374650"/>
        </p:xfrm>
        <a:graphic>
          <a:graphicData uri="http://schemas.openxmlformats.org/presentationml/2006/ole">
            <mc:AlternateContent xmlns:mc="http://schemas.openxmlformats.org/markup-compatibility/2006">
              <mc:Choice xmlns:v="urn:schemas-microsoft-com:vml" Requires="v">
                <p:oleObj spid="_x0000_s4" name="" r:id="rId2" imgW="711200" imgH="228600" progId="Equation.3">
                  <p:embed/>
                </p:oleObj>
              </mc:Choice>
              <mc:Fallback>
                <p:oleObj name="" r:id="rId2" imgW="711200" imgH="228600" progId="Equation.3">
                  <p:embed/>
                  <p:pic>
                    <p:nvPicPr>
                      <p:cNvPr id="0" name="图片 2"/>
                      <p:cNvPicPr/>
                      <p:nvPr/>
                    </p:nvPicPr>
                    <p:blipFill>
                      <a:blip r:embed="rId3"/>
                      <a:stretch>
                        <a:fillRect/>
                      </a:stretch>
                    </p:blipFill>
                    <p:spPr>
                      <a:xfrm>
                        <a:off x="4171315" y="3729990"/>
                        <a:ext cx="1430655" cy="3746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892810"/>
            <a:ext cx="7569835" cy="3938270"/>
          </a:xfrm>
          <a:prstGeom prst="rect">
            <a:avLst/>
          </a:prstGeom>
          <a:noFill/>
        </p:spPr>
        <p:txBody>
          <a:bodyPr wrap="square" rtlCol="0">
            <a:spAutoFit/>
          </a:bodyPr>
          <a:p>
            <a:pPr indent="457200" algn="ctr" fontAlgn="auto">
              <a:lnSpc>
                <a:spcPct val="125000"/>
              </a:lnSpc>
            </a:pPr>
            <a:r>
              <a:rPr sz="2000" b="1">
                <a:solidFill>
                  <a:schemeClr val="tx2"/>
                </a:solidFill>
                <a:uFillTx/>
                <a:latin typeface="Times New Roman" panose="02020603050405020304" charset="0"/>
                <a:ea typeface="黑体" panose="02010609060101010101" charset="-122"/>
                <a:sym typeface="+mn-ea"/>
              </a:rPr>
              <a:t>函数定义</a:t>
            </a:r>
            <a:endParaRPr sz="2000" b="1">
              <a:solidFill>
                <a:schemeClr val="tx2"/>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函数定义：</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function y=f1(x)</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function [x, y, z] = f2(a, b, c)</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function f3(x)</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所有在函数中使用和生成的变量都是局部变量（除非利用global语句定义），函数调用返回时局部变量被全部清除。</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H1行是帮助文本的第一行，概括函数功能。</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help 函数名 显示帮助文本</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 开始一行注释</a:t>
            </a:r>
            <a:endParaRPr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625475" y="766445"/>
            <a:ext cx="7569835" cy="4323080"/>
          </a:xfrm>
          <a:prstGeom prst="rect">
            <a:avLst/>
          </a:prstGeom>
          <a:noFill/>
        </p:spPr>
        <p:txBody>
          <a:bodyPr wrap="square" rtlCol="0">
            <a:spAutoFit/>
          </a:bodyPr>
          <a:p>
            <a:pPr indent="0" algn="ctr" fontAlgn="auto">
              <a:lnSpc>
                <a:spcPct val="125000"/>
              </a:lnSpc>
            </a:pPr>
            <a:r>
              <a:rPr sz="2000" b="1">
                <a:solidFill>
                  <a:schemeClr val="tx2"/>
                </a:solidFill>
                <a:uFillTx/>
                <a:latin typeface="Times New Roman" panose="02020603050405020304" charset="0"/>
                <a:ea typeface="黑体" panose="02010609060101010101" charset="-122"/>
                <a:sym typeface="+mn-ea"/>
              </a:rPr>
              <a:t>函数工作空间</a:t>
            </a:r>
            <a:endParaRPr sz="2000" b="1">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对于每个函数文件，系统都会分配一块存储区域用于存储工作变量。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它与Matlab的基本工作空间不同，这块区域称为函数工作空间。</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每个函数都有自己的工作空间，其中保存着在函数中使用的局部变量。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在调用函数时，变量值只有通过参数传递给函数，才能在函数中使用，它们来自于被调用函数所在的基本工作空间或函数工作空间。</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函数返回的结果传递给调用者的工作空间</a:t>
            </a:r>
            <a:endParaRPr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892810"/>
            <a:ext cx="7569835" cy="3553460"/>
          </a:xfrm>
          <a:prstGeom prst="rect">
            <a:avLst/>
          </a:prstGeom>
          <a:noFill/>
        </p:spPr>
        <p:txBody>
          <a:bodyPr wrap="square" rtlCol="0">
            <a:spAutoFit/>
          </a:bodyPr>
          <a:p>
            <a:pPr indent="457200" algn="ctr" fontAlgn="auto">
              <a:lnSpc>
                <a:spcPct val="125000"/>
              </a:lnSpc>
            </a:pPr>
            <a:r>
              <a:rPr sz="2000" b="1">
                <a:solidFill>
                  <a:schemeClr val="tx2"/>
                </a:solidFill>
                <a:uFillTx/>
                <a:latin typeface="Times New Roman" panose="02020603050405020304" charset="0"/>
                <a:ea typeface="黑体" panose="02010609060101010101" charset="-122"/>
                <a:sym typeface="+mn-ea"/>
              </a:rPr>
              <a:t>局部变量与全局变量</a:t>
            </a:r>
            <a:endParaRPr sz="2000" b="1">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在函数工作空间中，变量有三类：</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有调用函数传递输入和输出数据的变量；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在函数内临时产生的变量（局部变量）；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由调用函数空间、基本工作空间提供的全局变量。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有些参数可以通过全局变量来传递，但这影响到函数的模块性。</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 使用global关键字声明全局变量</a:t>
            </a:r>
            <a:endParaRPr sz="2000">
              <a:solidFill>
                <a:schemeClr val="tx1"/>
              </a:solidFill>
              <a:uFillTx/>
              <a:latin typeface="Times New Roman" panose="02020603050405020304" charset="0"/>
              <a:ea typeface="黑体" panose="02010609060101010101" charset="-122"/>
              <a:sym typeface="+mn-ea"/>
            </a:endParaRPr>
          </a:p>
          <a:p>
            <a:pPr indent="457200" fontAlgn="auto">
              <a:lnSpc>
                <a:spcPct val="125000"/>
              </a:lnSpc>
            </a:pPr>
            <a:r>
              <a:rPr sz="2000">
                <a:solidFill>
                  <a:schemeClr val="tx1"/>
                </a:solidFill>
                <a:uFillTx/>
                <a:latin typeface="Times New Roman" panose="02020603050405020304" charset="0"/>
                <a:ea typeface="黑体" panose="02010609060101010101" charset="-122"/>
                <a:sym typeface="+mn-ea"/>
              </a:rPr>
              <a:t>global x y</a:t>
            </a:r>
            <a:endParaRPr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217805"/>
            <a:ext cx="7569835" cy="4707890"/>
          </a:xfrm>
          <a:prstGeom prst="rect">
            <a:avLst/>
          </a:prstGeom>
          <a:noFill/>
        </p:spPr>
        <p:txBody>
          <a:bodyPr wrap="square" rtlCol="0">
            <a:spAutoFit/>
          </a:bodyPr>
          <a:p>
            <a:pPr indent="457200" algn="ctr" fontAlgn="auto">
              <a:lnSpc>
                <a:spcPct val="125000"/>
              </a:lnSpc>
            </a:pPr>
            <a:r>
              <a:rPr sz="2000" b="1">
                <a:solidFill>
                  <a:schemeClr val="tx2"/>
                </a:solidFill>
                <a:uFillTx/>
                <a:latin typeface="Times New Roman" panose="02020603050405020304" charset="0"/>
                <a:ea typeface="黑体" panose="02010609060101010101" charset="-122"/>
                <a:sym typeface="+mn-ea"/>
              </a:rPr>
              <a:t>提高Matlab程序性能</a:t>
            </a:r>
            <a:endParaRPr sz="2000" b="1">
              <a:solidFill>
                <a:schemeClr val="tx2"/>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循环的向量化</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Matlab是以矩阵为基础的算法，它特别适用于矩阵处理。在实际运用中，有些循环可直接转换成向量操作，这样可大大提高程序的执行速度，这种技术称为循环的向量化。</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阵列预分配</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如果不对阵列预分配存储单元，则阵列每次都会动态增大，从而大大降低计算效率。通过阵列预分配，可免去每次增大阵列操作，从而大大减少计算时间。</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管理内存使用</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合理的使用内存资源是非常重要的。用户可以使用clear、save、load等命令管理变量占用的内存资源。</a:t>
            </a:r>
            <a:endParaRPr sz="200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55625" y="815975"/>
            <a:ext cx="7569835" cy="4323080"/>
          </a:xfrm>
          <a:prstGeom prst="rect">
            <a:avLst/>
          </a:prstGeom>
          <a:noFill/>
        </p:spPr>
        <p:txBody>
          <a:bodyPr wrap="square" rtlCol="0">
            <a:spAutoFit/>
          </a:bodyPr>
          <a:p>
            <a:pPr indent="457200" algn="ctr" fontAlgn="auto">
              <a:lnSpc>
                <a:spcPct val="125000"/>
              </a:lnSpc>
            </a:pPr>
            <a:r>
              <a:rPr sz="2000" b="1">
                <a:solidFill>
                  <a:schemeClr val="tx2"/>
                </a:solidFill>
                <a:uFillTx/>
                <a:latin typeface="Times New Roman" panose="02020603050405020304" charset="0"/>
                <a:ea typeface="黑体" panose="02010609060101010101" charset="-122"/>
                <a:sym typeface="+mn-ea"/>
              </a:rPr>
              <a:t>Matlab程序调试</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Matlab的调试器可以帮助用户找出Mablab编程中的错误，使用调试器可在执行中随时显示出工作空间的内容，查看函数调用的栈关系，并且可以单步执行M文件代码。</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设置断点</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光标移至要设置断点的行，然后点击工具栏上的断点图标。</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 启动调试</a:t>
            </a:r>
            <a:endParaRPr sz="2000">
              <a:solidFill>
                <a:schemeClr val="tx1"/>
              </a:solidFill>
              <a:uFillTx/>
              <a:latin typeface="Times New Roman" panose="02020603050405020304" charset="0"/>
              <a:ea typeface="黑体" panose="02010609060101010101" charset="-122"/>
              <a:sym typeface="+mn-ea"/>
            </a:endParaRPr>
          </a:p>
          <a:p>
            <a:pPr indent="457200" algn="l" fontAlgn="auto">
              <a:lnSpc>
                <a:spcPct val="125000"/>
              </a:lnSpc>
            </a:pPr>
            <a:r>
              <a:rPr sz="2000">
                <a:solidFill>
                  <a:schemeClr val="tx1"/>
                </a:solidFill>
                <a:uFillTx/>
                <a:latin typeface="Times New Roman" panose="02020603050405020304" charset="0"/>
                <a:ea typeface="黑体" panose="02010609060101010101" charset="-122"/>
                <a:sym typeface="+mn-ea"/>
              </a:rPr>
              <a:t>启动调试后，程序会在断点处暂停，这时在断点行有一个向右的绿色箭头。这时可以在函数工作空间中检查变量的内容，为此选中要查看的变量，点鼠标右键，在弹出菜单中选择Evaluate Selection。</a:t>
            </a:r>
            <a:endParaRPr sz="2000">
              <a:solidFill>
                <a:schemeClr val="tx1"/>
              </a:solidFill>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586105" y="1003300"/>
            <a:ext cx="7569835" cy="2861310"/>
          </a:xfrm>
          <a:prstGeom prst="rect">
            <a:avLst/>
          </a:prstGeom>
          <a:noFill/>
        </p:spPr>
        <p:txBody>
          <a:bodyPr wrap="square" rtlCol="0">
            <a:spAutoFit/>
          </a:bodyPr>
          <a:p>
            <a:pPr indent="0" fontAlgn="auto">
              <a:lnSpc>
                <a:spcPct val="125000"/>
              </a:lnSpc>
            </a:pPr>
            <a:r>
              <a:rPr lang="zh-CN" altLang="en-US" sz="1800">
                <a:uFillTx/>
                <a:latin typeface="Times New Roman" panose="02020603050405020304" charset="0"/>
                <a:ea typeface="黑体" panose="02010609060101010101" charset="-122"/>
              </a:rPr>
              <a:t>【例</a:t>
            </a:r>
            <a:r>
              <a:rPr lang="en-US" altLang="zh-CN" sz="1800">
                <a:uFillTx/>
                <a:latin typeface="Times New Roman" panose="02020603050405020304" charset="0"/>
                <a:ea typeface="黑体" panose="02010609060101010101" charset="-122"/>
              </a:rPr>
              <a:t>16</a:t>
            </a:r>
            <a:r>
              <a:rPr lang="zh-CN" altLang="en-US" sz="1800">
                <a:uFillTx/>
                <a:latin typeface="Times New Roman" panose="02020603050405020304" charset="0"/>
                <a:ea typeface="黑体" panose="02010609060101010101" charset="-122"/>
              </a:rPr>
              <a:t>】利用</a:t>
            </a:r>
            <a:r>
              <a:rPr lang="en-US" altLang="zh-CN" sz="1800">
                <a:uFillTx/>
                <a:latin typeface="Times New Roman" panose="02020603050405020304" charset="0"/>
                <a:ea typeface="黑体" panose="02010609060101010101" charset="-122"/>
              </a:rPr>
              <a:t>MATLAB</a:t>
            </a:r>
            <a:r>
              <a:rPr lang="zh-CN" altLang="en-US" sz="1800">
                <a:uFillTx/>
                <a:latin typeface="Times New Roman" panose="02020603050405020304" charset="0"/>
                <a:ea typeface="黑体" panose="02010609060101010101" charset="-122"/>
              </a:rPr>
              <a:t>编写函数文件，满足输入参数</a:t>
            </a:r>
            <a:r>
              <a:rPr lang="en-US" altLang="zh-CN" sz="1800">
                <a:uFillTx/>
                <a:latin typeface="Times New Roman" panose="02020603050405020304" charset="0"/>
                <a:ea typeface="黑体" panose="02010609060101010101" charset="-122"/>
              </a:rPr>
              <a:t>a,b</a:t>
            </a:r>
            <a:r>
              <a:rPr lang="zh-CN" altLang="en-US" sz="1800">
                <a:uFillTx/>
                <a:latin typeface="Times New Roman" panose="02020603050405020304" charset="0"/>
                <a:ea typeface="黑体" panose="02010609060101010101" charset="-122"/>
              </a:rPr>
              <a:t>，返回三个值</a:t>
            </a:r>
            <a:r>
              <a:rPr lang="en-US" altLang="zh-CN" sz="1800">
                <a:uFillTx/>
                <a:latin typeface="Times New Roman" panose="02020603050405020304" charset="0"/>
                <a:ea typeface="黑体" panose="02010609060101010101" charset="-122"/>
              </a:rPr>
              <a:t>              </a:t>
            </a:r>
            <a:endParaRPr lang="zh-CN" altLang="en-US" sz="1800">
              <a:uFillTx/>
              <a:latin typeface="Times New Roman" panose="02020603050405020304" charset="0"/>
              <a:ea typeface="黑体" panose="02010609060101010101" charset="-122"/>
            </a:endParaRPr>
          </a:p>
          <a:p>
            <a:pPr algn="l">
              <a:lnSpc>
                <a:spcPct val="125000"/>
              </a:lnSpc>
              <a:buClrTx/>
              <a:buSzTx/>
              <a:buNone/>
            </a:pP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rPr>
              <a:t>【解】：建立函数</a:t>
            </a:r>
            <a:r>
              <a:rPr lang="zh-CN" altLang="en-US" sz="1800">
                <a:uFillTx/>
                <a:latin typeface="Times New Roman" panose="02020603050405020304" charset="0"/>
                <a:ea typeface="黑体" panose="02010609060101010101" charset="-122"/>
              </a:rPr>
              <a:t>文件</a:t>
            </a:r>
            <a:endParaRPr lang="zh-CN" altLang="en-US" sz="1800">
              <a:uFillTx/>
              <a:latin typeface="Times New Roman" panose="02020603050405020304" charset="0"/>
              <a:ea typeface="黑体" panose="02010609060101010101" charset="-122"/>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function [x,y,z]=f1(a,b)</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x=2*a+1;</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y=exp(b+a);</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z=x+y;</a:t>
            </a:r>
            <a:endParaRPr lang="zh-CN" altLang="en-US" sz="1800">
              <a:uFillTx/>
              <a:latin typeface="Times New Roman" panose="02020603050405020304" charset="0"/>
              <a:ea typeface="黑体" panose="02010609060101010101" charset="-122"/>
              <a:sym typeface="+mn-ea"/>
            </a:endParaRPr>
          </a:p>
          <a:p>
            <a:pPr algn="l">
              <a:lnSpc>
                <a:spcPct val="125000"/>
              </a:lnSpc>
              <a:buClrTx/>
              <a:buSzTx/>
              <a:buNone/>
            </a:pPr>
            <a:r>
              <a:rPr lang="zh-CN" altLang="en-US" sz="1800">
                <a:uFillTx/>
                <a:latin typeface="Times New Roman" panose="02020603050405020304" charset="0"/>
                <a:ea typeface="黑体" panose="02010609060101010101" charset="-122"/>
                <a:sym typeface="+mn-ea"/>
              </a:rPr>
              <a:t>执行命令：</a:t>
            </a:r>
            <a:r>
              <a:rPr lang="en-US" altLang="zh-CN" sz="1800">
                <a:uFillTx/>
                <a:latin typeface="Times New Roman" panose="02020603050405020304" charset="0"/>
                <a:ea typeface="黑体" panose="02010609060101010101" charset="-122"/>
                <a:sym typeface="+mn-ea"/>
              </a:rPr>
              <a:t>[x,y,z]=f1(1,2)</a:t>
            </a:r>
            <a:endParaRPr lang="en-US" altLang="zh-CN" sz="1800">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graphicFrame>
        <p:nvGraphicFramePr>
          <p:cNvPr id="5" name="对象 4">
            <a:hlinkClick r:id="" action="ppaction://ole?verb="/>
          </p:cNvPr>
          <p:cNvGraphicFramePr>
            <a:graphicFrameLocks noChangeAspect="1"/>
          </p:cNvGraphicFramePr>
          <p:nvPr/>
        </p:nvGraphicFramePr>
        <p:xfrm>
          <a:off x="2832100" y="1443990"/>
          <a:ext cx="2580640" cy="339090"/>
        </p:xfrm>
        <a:graphic>
          <a:graphicData uri="http://schemas.openxmlformats.org/presentationml/2006/ole">
            <mc:AlternateContent xmlns:mc="http://schemas.openxmlformats.org/markup-compatibility/2006">
              <mc:Choice xmlns:v="urn:schemas-microsoft-com:vml" Requires="v">
                <p:oleObj spid="_x0000_s1025" name="" r:id="rId2" imgW="1739900" imgH="228600" progId="Equation.KSEE3">
                  <p:embed/>
                </p:oleObj>
              </mc:Choice>
              <mc:Fallback>
                <p:oleObj name="" r:id="rId2" imgW="1739900" imgH="228600" progId="Equation.KSEE3">
                  <p:embed/>
                  <p:pic>
                    <p:nvPicPr>
                      <p:cNvPr id="0" name="图片 1024"/>
                      <p:cNvPicPr/>
                      <p:nvPr/>
                    </p:nvPicPr>
                    <p:blipFill>
                      <a:blip r:embed="rId3"/>
                      <a:stretch>
                        <a:fillRect/>
                      </a:stretch>
                    </p:blipFill>
                    <p:spPr>
                      <a:xfrm>
                        <a:off x="2832100" y="1443990"/>
                        <a:ext cx="2580640" cy="3390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671195" y="1497330"/>
            <a:ext cx="7373620" cy="860425"/>
          </a:xfrm>
          <a:prstGeom prst="rect">
            <a:avLst/>
          </a:prstGeom>
          <a:noFill/>
        </p:spPr>
        <p:txBody>
          <a:bodyPr wrap="square" rtlCol="0">
            <a:spAutoFit/>
          </a:bodyPr>
          <a:p>
            <a:pPr indent="0" fontAlgn="auto">
              <a:lnSpc>
                <a:spcPct val="125000"/>
              </a:lnSpc>
            </a:pPr>
            <a:r>
              <a:rPr lang="zh-CN" altLang="en-US" sz="2000">
                <a:uFillTx/>
                <a:latin typeface="Times New Roman" panose="02020603050405020304" charset="0"/>
                <a:ea typeface="黑体" panose="02010609060101010101" charset="-122"/>
              </a:rPr>
              <a:t>【练习】利用</a:t>
            </a:r>
            <a:r>
              <a:rPr lang="en-US" altLang="zh-CN" sz="2000">
                <a:uFillTx/>
                <a:latin typeface="Times New Roman" panose="02020603050405020304" charset="0"/>
                <a:ea typeface="黑体" panose="02010609060101010101" charset="-122"/>
              </a:rPr>
              <a:t>MATLAB</a:t>
            </a:r>
            <a:r>
              <a:rPr lang="zh-CN" altLang="en-US" sz="2000">
                <a:uFillTx/>
                <a:latin typeface="Times New Roman" panose="02020603050405020304" charset="0"/>
                <a:ea typeface="黑体" panose="02010609060101010101" charset="-122"/>
              </a:rPr>
              <a:t>编写函数</a:t>
            </a:r>
            <a:r>
              <a:rPr lang="en-US" altLang="zh-CN" sz="2000">
                <a:uFillTx/>
                <a:latin typeface="Times New Roman" panose="02020603050405020304" charset="0"/>
                <a:ea typeface="黑体" panose="02010609060101010101" charset="-122"/>
              </a:rPr>
              <a:t>prime_pd</a:t>
            </a:r>
            <a:r>
              <a:rPr lang="zh-CN" altLang="en-US" sz="2000">
                <a:uFillTx/>
                <a:latin typeface="Times New Roman" panose="02020603050405020304" charset="0"/>
                <a:ea typeface="黑体" panose="02010609060101010101" charset="-122"/>
              </a:rPr>
              <a:t>，满足输入一个数，判断该数是否为质数</a:t>
            </a:r>
            <a:r>
              <a:rPr lang="zh-CN" sz="2000">
                <a:uFillTx/>
                <a:latin typeface="Times New Roman" panose="02020603050405020304" charset="0"/>
                <a:ea typeface="黑体" panose="02010609060101010101" charset="-122"/>
              </a:rPr>
              <a:t>，函数调用示例：p=prime_pd(101)</a:t>
            </a:r>
            <a:endParaRPr lang="zh-CN" sz="2000">
              <a:uFillTx/>
              <a:latin typeface="Times New Roman" panose="02020603050405020304" charset="0"/>
              <a:ea typeface="黑体" panose="02010609060101010101" charset="-122"/>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1028700" y="815340"/>
            <a:ext cx="7373620" cy="3938270"/>
          </a:xfrm>
          <a:prstGeom prst="rect">
            <a:avLst/>
          </a:prstGeom>
          <a:noFill/>
        </p:spPr>
        <p:txBody>
          <a:bodyPr wrap="square" rtlCol="0">
            <a:spAutoFit/>
          </a:bodyPr>
          <a:p>
            <a:pPr indent="0" fontAlgn="auto">
              <a:lnSpc>
                <a:spcPct val="125000"/>
              </a:lnSpc>
            </a:pPr>
            <a:r>
              <a:rPr lang="zh-CN" sz="2000">
                <a:uFillTx/>
                <a:latin typeface="Times New Roman" panose="02020603050405020304" charset="0"/>
                <a:ea typeface="黑体" panose="02010609060101010101" charset="-122"/>
              </a:rPr>
              <a:t>【解】建立</a:t>
            </a:r>
            <a:r>
              <a:rPr sz="2000">
                <a:uFillTx/>
                <a:latin typeface="Times New Roman" panose="02020603050405020304" charset="0"/>
                <a:ea typeface="黑体" panose="02010609060101010101" charset="-122"/>
              </a:rPr>
              <a:t>函数</a:t>
            </a:r>
            <a:r>
              <a:rPr lang="zh-CN" sz="2000">
                <a:uFillTx/>
                <a:latin typeface="Times New Roman" panose="02020603050405020304" charset="0"/>
                <a:ea typeface="黑体" panose="02010609060101010101" charset="-122"/>
              </a:rPr>
              <a:t>文本</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function [count]=fun(a)</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length=size(a(:));</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count=0;</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for i=1:length</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    if a(i)&gt;0</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        count=count+a(i);</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rPr>
              <a:t>    end</a:t>
            </a:r>
            <a:endParaRPr sz="2000">
              <a:uFillTx/>
              <a:latin typeface="Times New Roman" panose="02020603050405020304" charset="0"/>
              <a:ea typeface="黑体" panose="02010609060101010101" charset="-122"/>
            </a:endParaRPr>
          </a:p>
          <a:p>
            <a:pPr indent="0" fontAlgn="auto">
              <a:lnSpc>
                <a:spcPct val="125000"/>
              </a:lnSpc>
            </a:pPr>
            <a:r>
              <a:rPr lang="en-US" sz="2000">
                <a:uFillTx/>
                <a:latin typeface="Times New Roman" panose="02020603050405020304" charset="0"/>
                <a:ea typeface="黑体" panose="02010609060101010101" charset="-122"/>
              </a:rPr>
              <a:t>e</a:t>
            </a:r>
            <a:r>
              <a:rPr sz="2000">
                <a:uFillTx/>
                <a:latin typeface="Times New Roman" panose="02020603050405020304" charset="0"/>
                <a:ea typeface="黑体" panose="02010609060101010101" charset="-122"/>
              </a:rPr>
              <a:t>nd</a:t>
            </a:r>
            <a:endParaRPr sz="2000">
              <a:uFillTx/>
              <a:latin typeface="Times New Roman" panose="02020603050405020304" charset="0"/>
              <a:ea typeface="黑体" panose="02010609060101010101" charset="-122"/>
            </a:endParaRPr>
          </a:p>
          <a:p>
            <a:pPr indent="0" fontAlgn="auto">
              <a:lnSpc>
                <a:spcPct val="125000"/>
              </a:lnSpc>
            </a:pPr>
            <a:r>
              <a:rPr sz="2000">
                <a:uFillTx/>
                <a:latin typeface="Times New Roman" panose="02020603050405020304" charset="0"/>
                <a:ea typeface="黑体" panose="02010609060101010101" charset="-122"/>
                <a:sym typeface="+mn-ea"/>
              </a:rPr>
              <a:t>调用示例：s=fun([-1, 0, 2, 3, -5, 4])</a:t>
            </a:r>
            <a:endParaRPr sz="2000">
              <a:uFillTx/>
              <a:latin typeface="Times New Roman" panose="02020603050405020304" charset="0"/>
              <a:ea typeface="黑体" panose="02010609060101010101" charset="-122"/>
              <a:sym typeface="+mn-ea"/>
            </a:endParaRPr>
          </a:p>
        </p:txBody>
      </p:sp>
      <p:sp>
        <p:nvSpPr>
          <p:cNvPr id="4" name="矩形 3"/>
          <p:cNvSpPr/>
          <p:nvPr/>
        </p:nvSpPr>
        <p:spPr>
          <a:xfrm>
            <a:off x="808132" y="270586"/>
            <a:ext cx="2709545" cy="622300"/>
          </a:xfrm>
          <a:prstGeom prst="rect">
            <a:avLst/>
          </a:prstGeom>
        </p:spPr>
        <p:txBody>
          <a:bodyPr wrap="none" lIns="68580" tIns="34290" rIns="68580" bIns="34290">
            <a:spAutoFit/>
            <a:scene3d>
              <a:camera prst="orthographicFront"/>
              <a:lightRig rig="threePt" dir="t"/>
            </a:scene3d>
            <a:sp3d contourW="12700"/>
          </a:bodyPr>
          <a:p>
            <a:pPr algn="l" fontAlgn="auto">
              <a:lnSpc>
                <a:spcPct val="150000"/>
              </a:lnSpc>
            </a:pPr>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692523" y="2117457"/>
            <a:ext cx="2814320" cy="807085"/>
          </a:xfrm>
          <a:prstGeom prst="rect">
            <a:avLst/>
          </a:prstGeom>
        </p:spPr>
        <p:txBody>
          <a:bodyPr wrap="none" lIns="68580" tIns="34290" rIns="68580" bIns="34290">
            <a:spAutoFit/>
            <a:scene3d>
              <a:camera prst="orthographicFront"/>
              <a:lightRig rig="threePt" dir="t"/>
            </a:scene3d>
            <a:sp3d contourW="12700"/>
          </a:bodyPr>
          <a:lstStyle/>
          <a:p>
            <a:pPr algn="ctr"/>
            <a:r>
              <a:rPr lang="en-US" altLang="zh-CN" sz="4800" b="1" spc="300" dirty="0">
                <a:solidFill>
                  <a:schemeClr val="tx2"/>
                </a:solidFill>
                <a:latin typeface="Times New Roman" panose="02020603050405020304" charset="0"/>
                <a:cs typeface="Times New Roman" panose="02020603050405020304" charset="0"/>
                <a:sym typeface="+mn-lt"/>
              </a:rPr>
              <a:t>Thanks!!</a:t>
            </a:r>
            <a:endParaRPr lang="en-US" altLang="zh-CN" sz="4800" b="1" spc="300" dirty="0">
              <a:solidFill>
                <a:schemeClr val="tx2"/>
              </a:solidFill>
              <a:latin typeface="Times New Roman" panose="02020603050405020304" charset="0"/>
              <a:cs typeface="Times New Roman" panose="02020603050405020304" charset="0"/>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1508" y="315497"/>
            <a:ext cx="1586844" cy="1526963"/>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4483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1134745" y="1030605"/>
            <a:ext cx="7374255" cy="3304540"/>
          </a:xfrm>
          <a:prstGeom prst="rect">
            <a:avLst/>
          </a:prstGeom>
          <a:noFill/>
        </p:spPr>
        <p:txBody>
          <a:bodyPr wrap="square" rtlCol="0">
            <a:spAutoFit/>
          </a:bodyPr>
          <a:p>
            <a:pPr indent="0" fontAlgn="auto">
              <a:lnSpc>
                <a:spcPct val="120000"/>
              </a:lnSpc>
              <a:spcBef>
                <a:spcPct val="50000"/>
              </a:spcBef>
            </a:pPr>
            <a:r>
              <a:rPr lang="en-US" altLang="zh-CN" sz="2400" b="1" dirty="0">
                <a:solidFill>
                  <a:schemeClr val="tx2"/>
                </a:solidFill>
                <a:latin typeface="Times New Roman" panose="02020603050405020304" charset="0"/>
                <a:sym typeface="+mn-ea"/>
              </a:rPr>
              <a:t>4 </a:t>
            </a:r>
            <a:r>
              <a:rPr lang="zh-CN" altLang="en-US" sz="2400" b="1" dirty="0">
                <a:solidFill>
                  <a:schemeClr val="tx2"/>
                </a:solidFill>
                <a:latin typeface="Times New Roman" panose="02020603050405020304" charset="0"/>
                <a:sym typeface="+mn-ea"/>
              </a:rPr>
              <a:t>常用函数</a:t>
            </a:r>
            <a:endParaRPr lang="zh-CN" altLang="en-US" sz="2400" b="1" dirty="0">
              <a:solidFill>
                <a:schemeClr val="tx2"/>
              </a:solidFill>
              <a:latin typeface="Times New Roman" panose="02020603050405020304" charset="0"/>
              <a:sym typeface="+mn-ea"/>
            </a:endParaRPr>
          </a:p>
          <a:p>
            <a:pPr marL="609600" indent="0" fontAlgn="auto">
              <a:lnSpc>
                <a:spcPct val="150000"/>
              </a:lnSpc>
            </a:pPr>
            <a:r>
              <a:rPr lang="en-US" altLang="zh-CN" sz="2400" dirty="0">
                <a:solidFill>
                  <a:schemeClr val="tx1"/>
                </a:solidFill>
                <a:uFillTx/>
                <a:latin typeface="Times New Roman" panose="02020603050405020304" charset="0"/>
                <a:ea typeface="黑体" panose="02010609060101010101" charset="-122"/>
                <a:sym typeface="+mn-ea"/>
              </a:rPr>
              <a:t>abs(x)  </a:t>
            </a:r>
            <a:r>
              <a:rPr lang="zh-CN" altLang="en-US" sz="2400" dirty="0">
                <a:solidFill>
                  <a:schemeClr val="tx1"/>
                </a:solidFill>
                <a:uFillTx/>
                <a:latin typeface="Times New Roman" panose="02020603050405020304" charset="0"/>
                <a:ea typeface="黑体" panose="02010609060101010101" charset="-122"/>
                <a:sym typeface="+mn-ea"/>
              </a:rPr>
              <a:t>绝对值   </a:t>
            </a:r>
            <a:r>
              <a:rPr lang="en-US" altLang="zh-CN" sz="2400" dirty="0">
                <a:solidFill>
                  <a:schemeClr val="tx1"/>
                </a:solidFill>
                <a:uFillTx/>
                <a:latin typeface="Times New Roman" panose="02020603050405020304" charset="0"/>
                <a:ea typeface="黑体" panose="02010609060101010101" charset="-122"/>
                <a:sym typeface="+mn-ea"/>
              </a:rPr>
              <a:t>|x|             sqrt(x) </a:t>
            </a:r>
            <a:r>
              <a:rPr lang="zh-CN" altLang="en-US" sz="2400" dirty="0">
                <a:solidFill>
                  <a:schemeClr val="tx1"/>
                </a:solidFill>
                <a:uFillTx/>
                <a:latin typeface="Times New Roman" panose="02020603050405020304" charset="0"/>
                <a:ea typeface="黑体" panose="02010609060101010101" charset="-122"/>
                <a:sym typeface="+mn-ea"/>
              </a:rPr>
              <a:t>开平方根  </a:t>
            </a:r>
            <a:endParaRPr lang="zh-CN" altLang="en-US" sz="2400" dirty="0">
              <a:solidFill>
                <a:schemeClr val="tx1"/>
              </a:solidFill>
              <a:uFillTx/>
              <a:latin typeface="Times New Roman" panose="02020603050405020304" charset="0"/>
              <a:ea typeface="黑体" panose="02010609060101010101" charset="-122"/>
            </a:endParaRPr>
          </a:p>
          <a:p>
            <a:pPr marL="609600" indent="0" fontAlgn="auto">
              <a:lnSpc>
                <a:spcPct val="150000"/>
              </a:lnSpc>
            </a:pPr>
            <a:r>
              <a:rPr lang="en-US" altLang="zh-CN" sz="2400" dirty="0">
                <a:solidFill>
                  <a:schemeClr val="tx1"/>
                </a:solidFill>
                <a:uFillTx/>
                <a:latin typeface="Times New Roman" panose="02020603050405020304" charset="0"/>
                <a:ea typeface="黑体" panose="02010609060101010101" charset="-122"/>
                <a:sym typeface="+mn-ea"/>
              </a:rPr>
              <a:t>cos(x)  </a:t>
            </a:r>
            <a:r>
              <a:rPr lang="zh-CN" altLang="en-US" sz="2400" dirty="0">
                <a:solidFill>
                  <a:schemeClr val="tx1"/>
                </a:solidFill>
                <a:uFillTx/>
                <a:latin typeface="Times New Roman" panose="02020603050405020304" charset="0"/>
                <a:ea typeface="黑体" panose="02010609060101010101" charset="-122"/>
                <a:sym typeface="+mn-ea"/>
              </a:rPr>
              <a:t>余弦                        </a:t>
            </a:r>
            <a:r>
              <a:rPr lang="en-US" altLang="zh-CN" sz="2400" dirty="0">
                <a:solidFill>
                  <a:schemeClr val="tx1"/>
                </a:solidFill>
                <a:uFillTx/>
                <a:latin typeface="Times New Roman" panose="02020603050405020304" charset="0"/>
                <a:ea typeface="黑体" panose="02010609060101010101" charset="-122"/>
                <a:sym typeface="+mn-ea"/>
              </a:rPr>
              <a:t>sin(x)  </a:t>
            </a:r>
            <a:r>
              <a:rPr lang="zh-CN" altLang="en-US" sz="2400" dirty="0">
                <a:solidFill>
                  <a:schemeClr val="tx1"/>
                </a:solidFill>
                <a:uFillTx/>
                <a:latin typeface="Times New Roman" panose="02020603050405020304" charset="0"/>
                <a:ea typeface="黑体" panose="02010609060101010101" charset="-122"/>
                <a:sym typeface="+mn-ea"/>
              </a:rPr>
              <a:t>正弦               </a:t>
            </a:r>
            <a:endParaRPr lang="zh-CN" altLang="en-US" sz="2400" dirty="0">
              <a:solidFill>
                <a:schemeClr val="tx1"/>
              </a:solidFill>
              <a:uFillTx/>
              <a:latin typeface="Times New Roman" panose="02020603050405020304" charset="0"/>
              <a:ea typeface="黑体" panose="02010609060101010101" charset="-122"/>
            </a:endParaRPr>
          </a:p>
          <a:p>
            <a:pPr marL="609600" indent="0" fontAlgn="auto">
              <a:lnSpc>
                <a:spcPct val="150000"/>
              </a:lnSpc>
            </a:pPr>
            <a:r>
              <a:rPr lang="en-US" altLang="zh-CN" sz="2400" dirty="0">
                <a:solidFill>
                  <a:schemeClr val="tx1"/>
                </a:solidFill>
                <a:uFillTx/>
                <a:latin typeface="Times New Roman" panose="02020603050405020304" charset="0"/>
                <a:ea typeface="黑体" panose="02010609060101010101" charset="-122"/>
                <a:sym typeface="+mn-ea"/>
              </a:rPr>
              <a:t>exp(x)  </a:t>
            </a:r>
            <a:r>
              <a:rPr lang="zh-CN" altLang="en-US" sz="2400" dirty="0">
                <a:solidFill>
                  <a:schemeClr val="tx1"/>
                </a:solidFill>
                <a:uFillTx/>
                <a:latin typeface="Times New Roman" panose="02020603050405020304" charset="0"/>
                <a:ea typeface="黑体" panose="02010609060101010101" charset="-122"/>
                <a:sym typeface="+mn-ea"/>
              </a:rPr>
              <a:t>指数函数                </a:t>
            </a:r>
            <a:r>
              <a:rPr lang="en-US" altLang="zh-CN" sz="2400" dirty="0">
                <a:solidFill>
                  <a:schemeClr val="tx1"/>
                </a:solidFill>
                <a:uFillTx/>
                <a:latin typeface="Times New Roman" panose="02020603050405020304" charset="0"/>
                <a:ea typeface="黑体" panose="02010609060101010101" charset="-122"/>
                <a:sym typeface="+mn-ea"/>
              </a:rPr>
              <a:t>tan(x)  </a:t>
            </a:r>
            <a:r>
              <a:rPr lang="zh-CN" altLang="en-US" sz="2400" dirty="0">
                <a:solidFill>
                  <a:schemeClr val="tx1"/>
                </a:solidFill>
                <a:uFillTx/>
                <a:latin typeface="Times New Roman" panose="02020603050405020304" charset="0"/>
                <a:ea typeface="黑体" panose="02010609060101010101" charset="-122"/>
                <a:sym typeface="+mn-ea"/>
              </a:rPr>
              <a:t>正切</a:t>
            </a:r>
            <a:endParaRPr lang="zh-CN" altLang="en-US" sz="2400" dirty="0">
              <a:solidFill>
                <a:schemeClr val="tx1"/>
              </a:solidFill>
              <a:uFillTx/>
              <a:latin typeface="Times New Roman" panose="02020603050405020304" charset="0"/>
              <a:ea typeface="黑体" panose="02010609060101010101" charset="-122"/>
            </a:endParaRPr>
          </a:p>
          <a:p>
            <a:pPr marL="609600" indent="0" fontAlgn="auto">
              <a:lnSpc>
                <a:spcPct val="150000"/>
              </a:lnSpc>
            </a:pPr>
            <a:r>
              <a:rPr lang="en-US" altLang="zh-CN" sz="2400" dirty="0">
                <a:solidFill>
                  <a:schemeClr val="tx1"/>
                </a:solidFill>
                <a:uFillTx/>
                <a:latin typeface="Times New Roman" panose="02020603050405020304" charset="0"/>
                <a:ea typeface="黑体" panose="02010609060101010101" charset="-122"/>
                <a:sym typeface="+mn-ea"/>
              </a:rPr>
              <a:t>log(x)  </a:t>
            </a:r>
            <a:r>
              <a:rPr lang="zh-CN" altLang="en-US" sz="2400" dirty="0">
                <a:solidFill>
                  <a:schemeClr val="tx1"/>
                </a:solidFill>
                <a:uFillTx/>
                <a:latin typeface="Times New Roman" panose="02020603050405020304" charset="0"/>
                <a:ea typeface="黑体" panose="02010609060101010101" charset="-122"/>
                <a:sym typeface="+mn-ea"/>
              </a:rPr>
              <a:t>自然对数 </a:t>
            </a:r>
            <a:r>
              <a:rPr lang="en-US" altLang="zh-CN" sz="2400" dirty="0">
                <a:solidFill>
                  <a:schemeClr val="tx1"/>
                </a:solidFill>
                <a:uFillTx/>
                <a:latin typeface="Times New Roman" panose="02020603050405020304" charset="0"/>
                <a:ea typeface="黑体" panose="02010609060101010101" charset="-122"/>
                <a:sym typeface="+mn-ea"/>
              </a:rPr>
              <a:t>ln(x)         log10(x)  </a:t>
            </a:r>
            <a:r>
              <a:rPr lang="zh-CN" altLang="en-US" sz="2400" dirty="0">
                <a:solidFill>
                  <a:schemeClr val="tx1"/>
                </a:solidFill>
                <a:uFillTx/>
                <a:latin typeface="Times New Roman" panose="02020603050405020304" charset="0"/>
                <a:ea typeface="黑体" panose="02010609060101010101" charset="-122"/>
                <a:sym typeface="+mn-ea"/>
              </a:rPr>
              <a:t>常用对数  </a:t>
            </a:r>
            <a:r>
              <a:rPr lang="en-US" altLang="zh-CN" sz="2400" dirty="0">
                <a:solidFill>
                  <a:schemeClr val="tx1"/>
                </a:solidFill>
                <a:uFillTx/>
                <a:latin typeface="Times New Roman" panose="02020603050405020304" charset="0"/>
                <a:ea typeface="黑体" panose="02010609060101010101" charset="-122"/>
                <a:sym typeface="+mn-ea"/>
              </a:rPr>
              <a:t>lg(x)</a:t>
            </a:r>
            <a:endParaRPr lang="en-US" altLang="zh-CN" sz="2400" dirty="0">
              <a:solidFill>
                <a:schemeClr val="tx1"/>
              </a:solidFill>
              <a:uFillTx/>
              <a:latin typeface="Times New Roman" panose="02020603050405020304" charset="0"/>
              <a:ea typeface="黑体" panose="02010609060101010101" charset="-122"/>
            </a:endParaRPr>
          </a:p>
          <a:p>
            <a:pPr>
              <a:spcBef>
                <a:spcPct val="50000"/>
              </a:spcBef>
            </a:pPr>
            <a:endParaRPr lang="en-US" altLang="zh-CN" sz="2400" b="1"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18622" y="448386"/>
            <a:ext cx="2709545" cy="437515"/>
          </a:xfrm>
          <a:prstGeom prst="rect">
            <a:avLst/>
          </a:prstGeom>
        </p:spPr>
        <p:txBody>
          <a:bodyPr wrap="none" lIns="68580" tIns="34290" rIns="68580" bIns="34290">
            <a:spAutoFit/>
            <a:scene3d>
              <a:camera prst="orthographicFront"/>
              <a:lightRig rig="threePt" dir="t"/>
            </a:scene3d>
            <a:sp3d contourW="12700"/>
          </a:bodyPr>
          <a:lstStyle/>
          <a:p>
            <a:r>
              <a:rPr lang="en-US" altLang="zh-CN" sz="2400" b="1" dirty="0">
                <a:solidFill>
                  <a:schemeClr val="tx2"/>
                </a:solidFill>
                <a:latin typeface="方正粗黑宋简体" panose="02000000000000000000" charset="-122"/>
                <a:ea typeface="方正粗黑宋简体" panose="02000000000000000000" charset="-122"/>
                <a:cs typeface="+mn-ea"/>
                <a:sym typeface="+mn-lt"/>
              </a:rPr>
              <a:t>MATLAB</a:t>
            </a:r>
            <a:r>
              <a:rPr lang="zh-CN" altLang="en-US" sz="2400" b="1" dirty="0">
                <a:solidFill>
                  <a:schemeClr val="tx2"/>
                </a:solidFill>
                <a:latin typeface="方正粗黑宋简体" panose="02000000000000000000" charset="-122"/>
                <a:ea typeface="方正粗黑宋简体" panose="02000000000000000000" charset="-122"/>
                <a:cs typeface="+mn-ea"/>
                <a:sym typeface="+mn-lt"/>
              </a:rPr>
              <a:t>基本操作</a:t>
            </a:r>
            <a:endParaRPr lang="zh-CN" altLang="en-US" sz="2400" b="1" dirty="0">
              <a:solidFill>
                <a:schemeClr val="tx2"/>
              </a:solidFill>
              <a:latin typeface="方正粗黑宋简体" panose="02000000000000000000" charset="-122"/>
              <a:ea typeface="方正粗黑宋简体" panose="02000000000000000000" charset="-122"/>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3" name="文本框 2"/>
          <p:cNvSpPr txBox="1"/>
          <p:nvPr/>
        </p:nvSpPr>
        <p:spPr>
          <a:xfrm>
            <a:off x="1057910" y="885825"/>
            <a:ext cx="7374255" cy="1162050"/>
          </a:xfrm>
          <a:prstGeom prst="rect">
            <a:avLst/>
          </a:prstGeom>
          <a:noFill/>
        </p:spPr>
        <p:txBody>
          <a:bodyPr wrap="square" rtlCol="0">
            <a:spAutoFit/>
          </a:bodyPr>
          <a:p>
            <a:pPr indent="0" fontAlgn="auto">
              <a:lnSpc>
                <a:spcPct val="120000"/>
              </a:lnSpc>
              <a:spcBef>
                <a:spcPct val="50000"/>
              </a:spcBef>
            </a:pPr>
            <a:r>
              <a:rPr lang="en-US" altLang="zh-CN" sz="2400" b="1" dirty="0">
                <a:solidFill>
                  <a:schemeClr val="tx2"/>
                </a:solidFill>
                <a:latin typeface="Times New Roman" panose="02020603050405020304" charset="0"/>
                <a:sym typeface="+mn-ea"/>
              </a:rPr>
              <a:t>5 </a:t>
            </a:r>
            <a:r>
              <a:rPr lang="zh-CN" altLang="en-US" sz="2400" b="1" dirty="0">
                <a:solidFill>
                  <a:schemeClr val="tx2"/>
                </a:solidFill>
                <a:latin typeface="Times New Roman" panose="02020603050405020304" charset="0"/>
                <a:sym typeface="+mn-ea"/>
              </a:rPr>
              <a:t>其他</a:t>
            </a:r>
            <a:endParaRPr lang="zh-CN" altLang="en-US" sz="2400" b="1" dirty="0">
              <a:solidFill>
                <a:schemeClr val="tx2"/>
              </a:solidFill>
              <a:latin typeface="Times New Roman" panose="02020603050405020304" charset="0"/>
              <a:sym typeface="+mn-ea"/>
            </a:endParaRPr>
          </a:p>
          <a:p>
            <a:pPr indent="0" fontAlgn="auto">
              <a:lnSpc>
                <a:spcPct val="120000"/>
              </a:lnSpc>
              <a:spcBef>
                <a:spcPct val="50000"/>
              </a:spcBef>
            </a:pPr>
            <a:r>
              <a:rPr lang="zh-CN" altLang="en-US" sz="2400" dirty="0">
                <a:solidFill>
                  <a:schemeClr val="tx1"/>
                </a:solidFill>
                <a:uFillTx/>
                <a:latin typeface="Times New Roman" panose="02020603050405020304" charset="0"/>
                <a:sym typeface="+mn-ea"/>
              </a:rPr>
              <a:t>    </a:t>
            </a:r>
            <a:endParaRPr lang="zh-CN" altLang="en-US" sz="2400" b="1" dirty="0">
              <a:solidFill>
                <a:schemeClr val="tx1"/>
              </a:solidFill>
              <a:uFillTx/>
              <a:latin typeface="Times New Roman" panose="02020603050405020304" charset="0"/>
              <a:ea typeface="黑体" panose="02010609060101010101" charset="-122"/>
              <a:sym typeface="+mn-ea"/>
            </a:endParaRPr>
          </a:p>
        </p:txBody>
      </p:sp>
      <p:graphicFrame>
        <p:nvGraphicFramePr>
          <p:cNvPr id="125094" name="Group 166"/>
          <p:cNvGraphicFramePr>
            <a:graphicFrameLocks noGrp="1"/>
          </p:cNvGraphicFramePr>
          <p:nvPr>
            <p:custDataLst>
              <p:tags r:id="rId2"/>
            </p:custDataLst>
          </p:nvPr>
        </p:nvGraphicFramePr>
        <p:xfrm>
          <a:off x="1457067" y="1378197"/>
          <a:ext cx="7034825" cy="3430905"/>
        </p:xfrm>
        <a:graphic>
          <a:graphicData uri="http://schemas.openxmlformats.org/drawingml/2006/table">
            <a:tbl>
              <a:tblPr/>
              <a:tblGrid>
                <a:gridCol w="938825"/>
                <a:gridCol w="6096000"/>
              </a:tblGrid>
              <a:tr h="484505">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a:ln>
                            <a:noFill/>
                          </a:ln>
                          <a:solidFill>
                            <a:schemeClr val="tx1"/>
                          </a:solidFill>
                          <a:effectLst/>
                          <a:uFillTx/>
                          <a:latin typeface="Times New Roman" panose="02020603050405020304" charset="0"/>
                          <a:ea typeface="黑体" panose="02010609060101010101" charset="-122"/>
                        </a:rPr>
                        <a:t>help </a:t>
                      </a:r>
                      <a:endParaRPr kumimoji="1" lang="en-US" altLang="zh-CN"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帮助查询</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cap="fla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err="1">
                          <a:ln>
                            <a:noFill/>
                          </a:ln>
                          <a:solidFill>
                            <a:schemeClr val="tx1"/>
                          </a:solidFill>
                          <a:effectLst/>
                          <a:uFillTx/>
                          <a:latin typeface="Times New Roman" panose="02020603050405020304" charset="0"/>
                          <a:ea typeface="黑体" panose="02010609060101010101" charset="-122"/>
                        </a:rPr>
                        <a:t>clc</a:t>
                      </a:r>
                      <a:endParaRPr kumimoji="1" lang="en-US" altLang="zh-CN" sz="2000" b="1" i="0" baseline="0" dirty="0" err="1">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删除命令窗口的内容（已使用过的命令）</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a:ln>
                            <a:noFill/>
                          </a:ln>
                          <a:solidFill>
                            <a:schemeClr val="tx1"/>
                          </a:solidFill>
                          <a:effectLst/>
                          <a:uFillTx/>
                          <a:latin typeface="Times New Roman" panose="02020603050405020304" charset="0"/>
                          <a:ea typeface="黑体" panose="02010609060101010101" charset="-122"/>
                        </a:rPr>
                        <a:t>clear</a:t>
                      </a:r>
                      <a:endParaRPr kumimoji="1" lang="en-US" altLang="zh-CN"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删除内存中的变量（数据）</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err="1">
                          <a:ln>
                            <a:noFill/>
                          </a:ln>
                          <a:solidFill>
                            <a:schemeClr val="tx1"/>
                          </a:solidFill>
                          <a:effectLst/>
                          <a:uFillTx/>
                          <a:latin typeface="Times New Roman" panose="02020603050405020304" charset="0"/>
                          <a:ea typeface="黑体" panose="02010609060101010101" charset="-122"/>
                        </a:rPr>
                        <a:t>clf</a:t>
                      </a:r>
                      <a:endParaRPr kumimoji="1" lang="en-US" altLang="zh-CN" sz="2000" b="1" i="0" baseline="0" dirty="0" err="1">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删除图形窗口的内容</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a:ln>
                            <a:noFill/>
                          </a:ln>
                          <a:solidFill>
                            <a:schemeClr val="tx1"/>
                          </a:solidFill>
                          <a:effectLst/>
                          <a:uFillTx/>
                          <a:latin typeface="Times New Roman" panose="02020603050405020304" charset="0"/>
                          <a:ea typeface="黑体" panose="02010609060101010101" charset="-122"/>
                        </a:rPr>
                        <a:t>who</a:t>
                      </a:r>
                      <a:endParaRPr kumimoji="1" lang="en-US" altLang="zh-CN"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列出在</a:t>
                      </a:r>
                      <a:r>
                        <a:rPr kumimoji="1" lang="en-US" altLang="zh-CN" sz="2000" b="0" i="0" baseline="0" dirty="0">
                          <a:ln>
                            <a:noFill/>
                          </a:ln>
                          <a:solidFill>
                            <a:schemeClr val="tx1"/>
                          </a:solidFill>
                          <a:effectLst/>
                          <a:uFillTx/>
                          <a:latin typeface="Times New Roman" panose="02020603050405020304" charset="0"/>
                          <a:ea typeface="黑体" panose="02010609060101010101" charset="-122"/>
                        </a:rPr>
                        <a:t>MATLAB</a:t>
                      </a:r>
                      <a:r>
                        <a:rPr kumimoji="1" lang="zh-CN" altLang="en-US" sz="2000" b="0" i="0" baseline="0" dirty="0">
                          <a:ln>
                            <a:noFill/>
                          </a:ln>
                          <a:solidFill>
                            <a:schemeClr val="tx1"/>
                          </a:solidFill>
                          <a:effectLst/>
                          <a:uFillTx/>
                          <a:latin typeface="Times New Roman" panose="02020603050405020304" charset="0"/>
                          <a:ea typeface="黑体" panose="02010609060101010101" charset="-122"/>
                        </a:rPr>
                        <a:t>工作空间中已有的变量</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err="1">
                          <a:ln>
                            <a:noFill/>
                          </a:ln>
                          <a:solidFill>
                            <a:schemeClr val="tx1"/>
                          </a:solidFill>
                          <a:effectLst/>
                          <a:uFillTx/>
                          <a:latin typeface="Times New Roman" panose="02020603050405020304" charset="0"/>
                          <a:ea typeface="黑体" panose="02010609060101010101" charset="-122"/>
                        </a:rPr>
                        <a:t>whos</a:t>
                      </a:r>
                      <a:endParaRPr kumimoji="1" lang="en-US" altLang="zh-CN" sz="2000" b="1" i="0" baseline="0" dirty="0" err="1">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列出驻留变量的同时</a:t>
                      </a:r>
                      <a:r>
                        <a:rPr kumimoji="1" lang="en-US" altLang="zh-CN" sz="2000" b="0" i="0" baseline="0" dirty="0">
                          <a:ln>
                            <a:noFill/>
                          </a:ln>
                          <a:solidFill>
                            <a:schemeClr val="tx1"/>
                          </a:solidFill>
                          <a:effectLst/>
                          <a:uFillTx/>
                          <a:latin typeface="Times New Roman" panose="02020603050405020304" charset="0"/>
                          <a:ea typeface="黑体" panose="02010609060101010101" charset="-122"/>
                        </a:rPr>
                        <a:t>,</a:t>
                      </a:r>
                      <a:r>
                        <a:rPr kumimoji="1" lang="zh-CN" altLang="en-US" sz="2000" b="0" i="0" baseline="0" dirty="0">
                          <a:ln>
                            <a:noFill/>
                          </a:ln>
                          <a:solidFill>
                            <a:schemeClr val="tx1"/>
                          </a:solidFill>
                          <a:effectLst/>
                          <a:uFillTx/>
                          <a:latin typeface="Times New Roman" panose="02020603050405020304" charset="0"/>
                          <a:ea typeface="黑体" panose="02010609060101010101" charset="-122"/>
                        </a:rPr>
                        <a:t>还给出维数及性质</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a:ln>
                            <a:noFill/>
                          </a:ln>
                          <a:solidFill>
                            <a:schemeClr val="tx1"/>
                          </a:solidFill>
                          <a:effectLst/>
                          <a:uFillTx/>
                          <a:latin typeface="Times New Roman" panose="02020603050405020304" charset="0"/>
                          <a:ea typeface="黑体" panose="02010609060101010101" charset="-122"/>
                        </a:rPr>
                        <a:t>home</a:t>
                      </a:r>
                      <a:endParaRPr kumimoji="1" lang="en-US" altLang="zh-CN"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光标移到命令窗口的左上角</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1" i="0" baseline="0" dirty="0">
                          <a:ln>
                            <a:noFill/>
                          </a:ln>
                          <a:solidFill>
                            <a:schemeClr val="tx1"/>
                          </a:solidFill>
                          <a:effectLst/>
                          <a:uFillTx/>
                          <a:latin typeface="Times New Roman" panose="02020603050405020304" charset="0"/>
                          <a:ea typeface="黑体" panose="02010609060101010101" charset="-122"/>
                        </a:rPr>
                        <a:t>↑</a:t>
                      </a:r>
                      <a:endParaRPr kumimoji="1" lang="zh-CN" altLang="en-US"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调出刚才使用过的命令</a:t>
                      </a:r>
                      <a:endParaRPr kumimoji="1" lang="zh-CN" altLang="en-US"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r h="367940">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en-US" altLang="zh-CN" sz="2000" b="1" i="0" baseline="0" dirty="0">
                          <a:ln>
                            <a:noFill/>
                          </a:ln>
                          <a:solidFill>
                            <a:schemeClr val="tx1"/>
                          </a:solidFill>
                          <a:effectLst/>
                          <a:uFillTx/>
                          <a:latin typeface="Times New Roman" panose="02020603050405020304" charset="0"/>
                          <a:ea typeface="黑体" panose="02010609060101010101" charset="-122"/>
                        </a:rPr>
                        <a:t>quit</a:t>
                      </a:r>
                      <a:endParaRPr kumimoji="1" lang="en-US" altLang="zh-CN" sz="2000" b="1"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pPr>
                      <a:r>
                        <a:rPr kumimoji="1" lang="zh-CN" altLang="en-US" sz="2000" b="0" i="0" baseline="0" dirty="0">
                          <a:ln>
                            <a:noFill/>
                          </a:ln>
                          <a:solidFill>
                            <a:schemeClr val="tx1"/>
                          </a:solidFill>
                          <a:effectLst/>
                          <a:uFillTx/>
                          <a:latin typeface="Times New Roman" panose="02020603050405020304" charset="0"/>
                          <a:ea typeface="黑体" panose="02010609060101010101" charset="-122"/>
                        </a:rPr>
                        <a:t>退出</a:t>
                      </a:r>
                      <a:r>
                        <a:rPr kumimoji="1" lang="en-US" altLang="zh-CN" sz="2000" b="0" i="0" baseline="0" dirty="0">
                          <a:ln>
                            <a:noFill/>
                          </a:ln>
                          <a:solidFill>
                            <a:schemeClr val="tx1"/>
                          </a:solidFill>
                          <a:effectLst/>
                          <a:uFillTx/>
                          <a:latin typeface="Times New Roman" panose="02020603050405020304" charset="0"/>
                          <a:ea typeface="黑体" panose="02010609060101010101" charset="-122"/>
                        </a:rPr>
                        <a:t>MATLAB</a:t>
                      </a:r>
                      <a:endParaRPr kumimoji="1" lang="en-US" altLang="zh-CN" sz="2000" b="0" i="0" baseline="0" dirty="0">
                        <a:ln>
                          <a:noFill/>
                        </a:ln>
                        <a:solidFill>
                          <a:schemeClr val="tx1"/>
                        </a:solidFill>
                        <a:effectLst/>
                        <a:uFillTx/>
                        <a:latin typeface="Times New Roman" panose="02020603050405020304" charset="0"/>
                        <a:ea typeface="黑体" panose="02010609060101010101" charset="-122"/>
                      </a:endParaRPr>
                    </a:p>
                  </a:txBody>
                  <a:tcPr marL="90000" marR="90000" marT="46802" marB="46802" anchor="ctr" horzOverflow="overflow">
                    <a:lnL>
                      <a:noFill/>
                    </a:lnL>
                    <a:lnR cap="flat">
                      <a:noFill/>
                    </a:lnR>
                    <a:lnT>
                      <a:noFill/>
                    </a:lnT>
                    <a:lnB>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10" y="207052"/>
            <a:ext cx="956474" cy="920381"/>
          </a:xfrm>
          <a:prstGeom prst="rect">
            <a:avLst/>
          </a:prstGeom>
        </p:spPr>
      </p:pic>
      <p:sp>
        <p:nvSpPr>
          <p:cNvPr id="5" name="文本框 4"/>
          <p:cNvSpPr txBox="1"/>
          <p:nvPr/>
        </p:nvSpPr>
        <p:spPr>
          <a:xfrm>
            <a:off x="918845" y="217805"/>
            <a:ext cx="7374255" cy="4338320"/>
          </a:xfrm>
          <a:prstGeom prst="rect">
            <a:avLst/>
          </a:prstGeom>
          <a:noFill/>
        </p:spPr>
        <p:txBody>
          <a:bodyPr wrap="square" rtlCol="0">
            <a:spAutoFit/>
          </a:bodyPr>
          <a:p>
            <a:pPr indent="0" algn="ctr" fontAlgn="auto">
              <a:lnSpc>
                <a:spcPct val="150000"/>
              </a:lnSpc>
            </a:pPr>
            <a:r>
              <a:rPr lang="zh-CN" altLang="en-US" sz="2400" b="1">
                <a:solidFill>
                  <a:schemeClr val="tx1"/>
                </a:solidFill>
                <a:uFillTx/>
                <a:latin typeface="Times New Roman" panose="02020603050405020304" charset="0"/>
                <a:ea typeface="黑体" panose="02010609060101010101" charset="-122"/>
              </a:rPr>
              <a:t>二、数组和函数</a:t>
            </a:r>
            <a:endParaRPr lang="zh-CN" altLang="en-US" sz="2400" b="1">
              <a:solidFill>
                <a:schemeClr val="tx1"/>
              </a:solidFill>
              <a:uFillTx/>
              <a:latin typeface="Times New Roman" panose="02020603050405020304" charset="0"/>
              <a:ea typeface="黑体" panose="02010609060101010101" charset="-122"/>
            </a:endParaRPr>
          </a:p>
          <a:p>
            <a:pPr indent="0">
              <a:spcBef>
                <a:spcPct val="50000"/>
              </a:spcBef>
              <a:buNone/>
            </a:pPr>
            <a:r>
              <a:rPr lang="en-US" altLang="zh-CN" sz="2000" b="1" dirty="0">
                <a:solidFill>
                  <a:schemeClr val="tx2"/>
                </a:solidFill>
                <a:latin typeface="Times New Roman" panose="02020603050405020304" charset="0"/>
                <a:sym typeface="+mn-ea"/>
              </a:rPr>
              <a:t>1. </a:t>
            </a:r>
            <a:r>
              <a:rPr lang="zh-CN" altLang="en-US" sz="2000" b="1" dirty="0">
                <a:solidFill>
                  <a:schemeClr val="tx2"/>
                </a:solidFill>
                <a:latin typeface="Times New Roman" panose="02020603050405020304" charset="0"/>
                <a:sym typeface="+mn-ea"/>
              </a:rPr>
              <a:t>数组</a:t>
            </a:r>
            <a:endParaRPr lang="zh-CN" altLang="en-US" sz="2000" b="1" dirty="0">
              <a:solidFill>
                <a:schemeClr val="tx2"/>
              </a:solidFill>
              <a:latin typeface="Times New Roman" panose="02020603050405020304" charset="0"/>
              <a:sym typeface="+mn-ea"/>
            </a:endParaRPr>
          </a:p>
          <a:p>
            <a:pPr indent="0">
              <a:spcBef>
                <a:spcPct val="50000"/>
              </a:spcBef>
              <a:buNone/>
            </a:pPr>
            <a:r>
              <a:rPr lang="en-US" altLang="zh-CN" sz="2000" b="1" dirty="0">
                <a:solidFill>
                  <a:schemeClr val="tx2"/>
                </a:solidFill>
                <a:latin typeface="Times New Roman" panose="02020603050405020304" charset="0"/>
                <a:sym typeface="+mn-ea"/>
              </a:rPr>
              <a:t>1.1 </a:t>
            </a:r>
            <a:r>
              <a:rPr lang="zh-CN" altLang="en-US" sz="2000" b="1" dirty="0">
                <a:solidFill>
                  <a:schemeClr val="tx2"/>
                </a:solidFill>
                <a:latin typeface="Times New Roman" panose="02020603050405020304" charset="0"/>
                <a:sym typeface="+mn-ea"/>
              </a:rPr>
              <a:t>数组的构造</a:t>
            </a:r>
            <a:endParaRPr lang="zh-CN" altLang="en-US" sz="2000" b="1" dirty="0">
              <a:solidFill>
                <a:schemeClr val="tx2"/>
              </a:solidFill>
              <a:latin typeface="Times New Roman" panose="02020603050405020304" charset="0"/>
              <a:sym typeface="+mn-ea"/>
            </a:endParaRPr>
          </a:p>
          <a:p>
            <a:pPr indent="0">
              <a:spcBef>
                <a:spcPct val="50000"/>
              </a:spcBef>
              <a:buNone/>
            </a:pPr>
            <a:r>
              <a:rPr lang="zh-CN" altLang="en-US" sz="2000" dirty="0">
                <a:solidFill>
                  <a:schemeClr val="tx1"/>
                </a:solidFill>
                <a:latin typeface="Times New Roman" panose="02020603050405020304" charset="0"/>
                <a:sym typeface="+mn-ea"/>
              </a:rPr>
              <a:t>法</a:t>
            </a:r>
            <a:r>
              <a:rPr lang="en-US" altLang="zh-CN" sz="2000" dirty="0">
                <a:solidFill>
                  <a:schemeClr val="tx1"/>
                </a:solidFill>
                <a:latin typeface="Times New Roman" panose="02020603050405020304" charset="0"/>
                <a:sym typeface="+mn-ea"/>
              </a:rPr>
              <a:t>1</a:t>
            </a:r>
            <a:r>
              <a:rPr lang="zh-CN" altLang="en-US" sz="2000" dirty="0">
                <a:solidFill>
                  <a:schemeClr val="tx1"/>
                </a:solidFill>
                <a:latin typeface="Times New Roman" panose="02020603050405020304" charset="0"/>
                <a:sym typeface="+mn-ea"/>
              </a:rPr>
              <a:t>（手动法）：</a:t>
            </a:r>
            <a:r>
              <a:rPr lang="zh-CN" altLang="en-US" sz="2000" dirty="0">
                <a:latin typeface="Times New Roman" panose="02020603050405020304" charset="0"/>
                <a:sym typeface="+mn-ea"/>
              </a:rPr>
              <a:t>数组用中括号，以</a:t>
            </a:r>
            <a:r>
              <a:rPr lang="zh-CN" altLang="en-US" sz="2000" dirty="0">
                <a:latin typeface="Times New Roman" panose="02020603050405020304" charset="0"/>
                <a:ea typeface="黑体" panose="02010609060101010101" charset="-122"/>
                <a:sym typeface="+mn-ea"/>
              </a:rPr>
              <a:t>空格</a:t>
            </a:r>
            <a:r>
              <a:rPr lang="zh-CN" altLang="en-US" sz="2000" dirty="0">
                <a:latin typeface="Times New Roman" panose="02020603050405020304" charset="0"/>
                <a:sym typeface="+mn-ea"/>
              </a:rPr>
              <a:t>或</a:t>
            </a:r>
            <a:r>
              <a:rPr lang="zh-CN" altLang="en-US" sz="2000" dirty="0">
                <a:latin typeface="Times New Roman" panose="02020603050405020304" charset="0"/>
                <a:ea typeface="黑体" panose="02010609060101010101" charset="-122"/>
                <a:sym typeface="+mn-ea"/>
              </a:rPr>
              <a:t>逗号</a:t>
            </a:r>
            <a:r>
              <a:rPr lang="zh-CN" altLang="en-US" sz="2000" dirty="0">
                <a:latin typeface="Times New Roman" panose="02020603050405020304" charset="0"/>
                <a:sym typeface="+mn-ea"/>
              </a:rPr>
              <a:t>为间隔输入元素</a:t>
            </a:r>
            <a:endParaRPr lang="zh-CN" altLang="en-US" sz="2000" dirty="0">
              <a:latin typeface="Times New Roman" panose="02020603050405020304" charset="0"/>
              <a:sym typeface="+mn-ea"/>
            </a:endParaRPr>
          </a:p>
          <a:p>
            <a:pPr indent="0">
              <a:spcBef>
                <a:spcPct val="50000"/>
              </a:spcBef>
              <a:buNone/>
            </a:pPr>
            <a:r>
              <a:rPr lang="zh-CN" altLang="en-US" sz="2000">
                <a:latin typeface="Times New Roman" panose="02020603050405020304" charset="0"/>
                <a:ea typeface="黑体" panose="02010609060101010101" charset="-122"/>
                <a:sym typeface="+mn-ea"/>
              </a:rPr>
              <a:t>如：</a:t>
            </a:r>
            <a:r>
              <a:rPr lang="en-US" altLang="zh-CN" sz="2000">
                <a:latin typeface="Times New Roman" panose="02020603050405020304" charset="0"/>
                <a:ea typeface="黑体" panose="02010609060101010101" charset="-122"/>
                <a:sym typeface="+mn-ea"/>
              </a:rPr>
              <a:t>x=[</a:t>
            </a:r>
            <a:r>
              <a:rPr lang="en-US" altLang="zh-CN" sz="2000" dirty="0">
                <a:latin typeface="Times New Roman" panose="02020603050405020304" charset="0"/>
                <a:ea typeface="黑体" panose="02010609060101010101" charset="-122"/>
                <a:sym typeface="+mn-ea"/>
              </a:rPr>
              <a:t>0 1 3 5 7 9 10] </a:t>
            </a:r>
            <a:endParaRPr lang="en-US" altLang="zh-CN" sz="2000" b="0" dirty="0">
              <a:latin typeface="Times New Roman" panose="02020603050405020304" charset="0"/>
              <a:ea typeface="黑体" panose="02010609060101010101" charset="-122"/>
            </a:endParaRPr>
          </a:p>
          <a:p>
            <a:pPr indent="0">
              <a:spcBef>
                <a:spcPct val="50000"/>
              </a:spcBef>
              <a:buNone/>
            </a:pPr>
            <a:r>
              <a:rPr lang="zh-CN" altLang="en-US" sz="2000" dirty="0">
                <a:solidFill>
                  <a:schemeClr val="tx1"/>
                </a:solidFill>
                <a:latin typeface="Times New Roman" panose="02020603050405020304" charset="0"/>
                <a:sym typeface="+mn-ea"/>
              </a:rPr>
              <a:t>法</a:t>
            </a:r>
            <a:r>
              <a:rPr lang="en-US" altLang="zh-CN" sz="2000" dirty="0">
                <a:solidFill>
                  <a:schemeClr val="tx1"/>
                </a:solidFill>
                <a:latin typeface="Times New Roman" panose="02020603050405020304" charset="0"/>
                <a:sym typeface="+mn-ea"/>
              </a:rPr>
              <a:t>2</a:t>
            </a:r>
            <a:r>
              <a:rPr lang="zh-CN" altLang="en-US" sz="2000" dirty="0">
                <a:solidFill>
                  <a:schemeClr val="tx1"/>
                </a:solidFill>
                <a:latin typeface="Times New Roman" panose="02020603050405020304" charset="0"/>
                <a:sym typeface="+mn-ea"/>
              </a:rPr>
              <a:t>（冒号法）：a:步长:b  或  a:b   （默认步长=1）</a:t>
            </a:r>
            <a:endParaRPr lang="zh-CN" altLang="en-US" sz="2000" dirty="0">
              <a:solidFill>
                <a:schemeClr val="tx1"/>
              </a:solidFill>
              <a:latin typeface="Times New Roman" panose="02020603050405020304" charset="0"/>
              <a:sym typeface="+mn-ea"/>
            </a:endParaRPr>
          </a:p>
          <a:p>
            <a:pPr indent="0">
              <a:spcBef>
                <a:spcPct val="50000"/>
              </a:spcBef>
              <a:buNone/>
            </a:pPr>
            <a:r>
              <a:rPr lang="zh-CN" altLang="en-US" sz="2000" dirty="0">
                <a:solidFill>
                  <a:schemeClr val="tx1"/>
                </a:solidFill>
                <a:latin typeface="Times New Roman" panose="02020603050405020304" charset="0"/>
                <a:sym typeface="+mn-ea"/>
              </a:rPr>
              <a:t>如：</a:t>
            </a:r>
            <a:r>
              <a:rPr lang="en-US" altLang="zh-CN" sz="2000">
                <a:solidFill>
                  <a:schemeClr val="tx1"/>
                </a:solidFill>
                <a:latin typeface="Times New Roman" panose="02020603050405020304" charset="0"/>
                <a:ea typeface="黑体" panose="02010609060101010101" charset="-122"/>
                <a:sym typeface="+mn-ea"/>
              </a:rPr>
              <a:t>x=[</a:t>
            </a:r>
            <a:r>
              <a:rPr lang="en-US" altLang="zh-CN" sz="2000" dirty="0">
                <a:solidFill>
                  <a:schemeClr val="tx1"/>
                </a:solidFill>
                <a:latin typeface="Times New Roman" panose="02020603050405020304" charset="0"/>
                <a:ea typeface="黑体" panose="02010609060101010101" charset="-122"/>
                <a:sym typeface="+mn-ea"/>
              </a:rPr>
              <a:t>0:0.5:2] y=[0:5]</a:t>
            </a:r>
            <a:endParaRPr lang="en-US" altLang="zh-CN" sz="2000" dirty="0">
              <a:solidFill>
                <a:schemeClr val="tx1"/>
              </a:solidFill>
              <a:latin typeface="Times New Roman" panose="02020603050405020304" charset="0"/>
              <a:ea typeface="黑体" panose="02010609060101010101" charset="-122"/>
            </a:endParaRPr>
          </a:p>
          <a:p>
            <a:pPr eaLnBrk="1" hangingPunct="1">
              <a:spcBef>
                <a:spcPct val="50000"/>
              </a:spcBef>
            </a:pPr>
            <a:r>
              <a:rPr lang="en-US" altLang="zh-CN" sz="2000">
                <a:solidFill>
                  <a:schemeClr val="tx1"/>
                </a:solidFill>
                <a:latin typeface="Times New Roman" panose="02020603050405020304" charset="0"/>
                <a:ea typeface="黑体" panose="02010609060101010101" charset="-122"/>
                <a:sym typeface="+mn-ea"/>
              </a:rPr>
              <a:t>x=</a:t>
            </a:r>
            <a:r>
              <a:rPr lang="en-US" altLang="zh-CN" sz="2000" dirty="0">
                <a:solidFill>
                  <a:schemeClr val="tx1"/>
                </a:solidFill>
                <a:latin typeface="Times New Roman" panose="02020603050405020304" charset="0"/>
                <a:ea typeface="黑体" panose="02010609060101010101" charset="-122"/>
                <a:sym typeface="+mn-ea"/>
              </a:rPr>
              <a:t>  0   0.5000   1.0000   1.5000   2.0000</a:t>
            </a:r>
            <a:endParaRPr lang="en-US" altLang="zh-CN" sz="2000" dirty="0">
              <a:solidFill>
                <a:schemeClr val="tx1"/>
              </a:solidFill>
              <a:latin typeface="Times New Roman" panose="02020603050405020304" charset="0"/>
              <a:ea typeface="黑体" panose="02010609060101010101" charset="-122"/>
            </a:endParaRPr>
          </a:p>
          <a:p>
            <a:pPr eaLnBrk="1" hangingPunct="1">
              <a:spcBef>
                <a:spcPct val="50000"/>
              </a:spcBef>
            </a:pPr>
            <a:r>
              <a:rPr lang="en-US" altLang="zh-CN" sz="2000">
                <a:solidFill>
                  <a:schemeClr val="tx1"/>
                </a:solidFill>
                <a:latin typeface="Times New Roman" panose="02020603050405020304" charset="0"/>
                <a:ea typeface="黑体" panose="02010609060101010101" charset="-122"/>
                <a:sym typeface="+mn-ea"/>
              </a:rPr>
              <a:t>y=  0   1.0000   2.0000   3.0000   4.0000   5.0000</a:t>
            </a:r>
            <a:endParaRPr lang="en-US" altLang="zh-CN" sz="2000" dirty="0">
              <a:solidFill>
                <a:schemeClr val="tx1"/>
              </a:solidFill>
              <a:uFillTx/>
              <a:latin typeface="Times New Roman" panose="02020603050405020304" charset="0"/>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419d6055-7a23-4638-be03-f1aba05009df}"/>
  <p:tag name="TABLE_ENDDRAG_ORIGIN_RECT" val="382*150"/>
  <p:tag name="TABLE_ENDDRAG_RECT" val="231*206*382*15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ISPRING_PRESENTATION_TITLE" val="简约大气商业融资创业项目计划书PPT背景"/>
  <p:tag name="KSO_WPP_MARK_KEY" val="dddcf947-1e95-4fab-8297-02fc6f7ca428"/>
  <p:tag name="COMMONDATA" val="eyJoZGlkIjoiZTA4NzIyN2MxYTlmMzQ1NGE2MjU5NWRkMjhlOGMxYTAifQ=="/>
</p:tagLst>
</file>

<file path=ppt/tags/tag3.xml><?xml version="1.0" encoding="utf-8"?>
<p:tagLst xmlns:p="http://schemas.openxmlformats.org/presentationml/2006/main">
  <p:tag name="KSO_WM_UNIT_TABLE_BEAUTIFY" val="smartTable{828c15ad-13b6-41e1-9c60-ed4976896743}"/>
</p:tagLst>
</file>

<file path=ppt/tags/tag4.xml><?xml version="1.0" encoding="utf-8"?>
<p:tagLst xmlns:p="http://schemas.openxmlformats.org/presentationml/2006/main">
  <p:tag name="KSO_WM_UNIT_TABLE_BEAUTIFY" val="smartTable{8c56c66a-86bc-47b6-b52a-461f73a51518}"/>
  <p:tag name="TABLE_ENDDRAG_ORIGIN_RECT" val="273*237"/>
  <p:tag name="TABLE_ENDDRAG_RECT" val="152*134*273*237"/>
</p:tagLst>
</file>

<file path=ppt/tags/tag5.xml><?xml version="1.0" encoding="utf-8"?>
<p:tagLst xmlns:p="http://schemas.openxmlformats.org/presentationml/2006/main">
  <p:tag name="KSO_WM_UNIT_TABLE_BEAUTIFY" val="smartTable{a2217585-93dc-4844-95db-0e0db8471a65}"/>
  <p:tag name="TABLE_ENDDRAG_ORIGIN_RECT" val="580*214"/>
  <p:tag name="TABLE_ENDDRAG_RECT" val="95*114*580*214"/>
</p:tagLst>
</file>

<file path=ppt/tags/tag6.xml><?xml version="1.0" encoding="utf-8"?>
<p:tagLst xmlns:p="http://schemas.openxmlformats.org/presentationml/2006/main">
  <p:tag name="KSO_WM_UNIT_TABLE_BEAUTIFY" val="smartTable{9a2d5f8e-6daa-49f9-a44c-b163abc38938}"/>
  <p:tag name="TABLE_ENDDRAG_ORIGIN_RECT" val="550*299"/>
  <p:tag name="TABLE_ENDDRAG_RECT" val="85*105*550*299"/>
</p:tagLst>
</file>

<file path=ppt/tags/tag7.xml><?xml version="1.0" encoding="utf-8"?>
<p:tagLst xmlns:p="http://schemas.openxmlformats.org/presentationml/2006/main">
  <p:tag name="KSO_WM_UNIT_TABLE_BEAUTIFY" val="smartTable{1fc4e887-60f9-4398-bb57-0be45ac7d3e6}"/>
  <p:tag name="TABLE_ENDDRAG_ORIGIN_RECT" val="558*200"/>
  <p:tag name="TABLE_ENDDRAG_RECT" val="79*88*558*200"/>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包图主题2">
  <a:themeElements>
    <a:clrScheme name="自定义 25">
      <a:dk1>
        <a:sysClr val="windowText" lastClr="000000"/>
      </a:dk1>
      <a:lt1>
        <a:sysClr val="window" lastClr="FFFFFF"/>
      </a:lt1>
      <a:dk2>
        <a:srgbClr val="44546A"/>
      </a:dk2>
      <a:lt2>
        <a:srgbClr val="E7E6E6"/>
      </a:lt2>
      <a:accent1>
        <a:srgbClr val="FFC000"/>
      </a:accent1>
      <a:accent2>
        <a:srgbClr val="3D3D3D"/>
      </a:accent2>
      <a:accent3>
        <a:srgbClr val="FFC000"/>
      </a:accent3>
      <a:accent4>
        <a:srgbClr val="3D3D3D"/>
      </a:accent4>
      <a:accent5>
        <a:srgbClr val="FFC000"/>
      </a:accent5>
      <a:accent6>
        <a:srgbClr val="3D3D3D"/>
      </a:accent6>
      <a:hlink>
        <a:srgbClr val="0563C1"/>
      </a:hlink>
      <a:folHlink>
        <a:srgbClr val="954F72"/>
      </a:folHlink>
    </a:clrScheme>
    <a:fontScheme name="suaia30i">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indent="0" fontAlgn="auto">
          <a:lnSpc>
            <a:spcPct val="150000"/>
          </a:lnSpc>
          <a:defRPr lang="zh-CN" sz="1800">
            <a:uFillTx/>
            <a:latin typeface="Times New Roman" panose="02020603050405020304" charset="0"/>
            <a:ea typeface="黑体" panose="02010609060101010101"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11415</Words>
  <Application>WPS 演示</Application>
  <PresentationFormat>全屏显示(16:9)</PresentationFormat>
  <Paragraphs>993</Paragraphs>
  <Slides>68</Slides>
  <Notes>24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29</vt:i4>
      </vt:variant>
      <vt:variant>
        <vt:lpstr>幻灯片标题</vt:lpstr>
      </vt:variant>
      <vt:variant>
        <vt:i4>68</vt:i4>
      </vt:variant>
    </vt:vector>
  </HeadingPairs>
  <TitlesOfParts>
    <vt:vector size="111" baseType="lpstr">
      <vt:lpstr>Arial</vt:lpstr>
      <vt:lpstr>宋体</vt:lpstr>
      <vt:lpstr>Wingdings</vt:lpstr>
      <vt:lpstr>Times New Roman</vt:lpstr>
      <vt:lpstr>黑体</vt:lpstr>
      <vt:lpstr>方正粗黑宋简体</vt:lpstr>
      <vt:lpstr>微软雅黑</vt:lpstr>
      <vt:lpstr>Arial Unicode MS</vt:lpstr>
      <vt:lpstr>字魂59号-创粗黑</vt:lpstr>
      <vt:lpstr>等线</vt:lpstr>
      <vt:lpstr>Verdana</vt:lpstr>
      <vt:lpstr>Symbol</vt:lpstr>
      <vt:lpstr>Calibri</vt:lpstr>
      <vt:lpstr>包图主题2</vt:lpstr>
      <vt:lpstr>Equation.3</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简约大气商业融资创业项目计划书PPT背景</dc:title>
  <dc:creator>EiTin</dc:creator>
  <cp:lastModifiedBy>= 五花肉 *</cp:lastModifiedBy>
  <cp:revision>151</cp:revision>
  <dcterms:created xsi:type="dcterms:W3CDTF">2017-09-03T01:32:00Z</dcterms:created>
  <dcterms:modified xsi:type="dcterms:W3CDTF">2023-08-01T01:35:03Z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DE1FF1E2F4104CAFA07B2A1FA63C341A_13</vt:lpwstr>
  </property>
</Properties>
</file>