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FFFD"/>
    <a:srgbClr val="CDFDFF"/>
    <a:srgbClr val="D9D9D9"/>
    <a:srgbClr val="E1F0DA"/>
    <a:srgbClr val="FCEADC"/>
    <a:srgbClr val="C4DEB2"/>
    <a:srgbClr val="C4E2B2"/>
    <a:srgbClr val="FFF2CD"/>
    <a:srgbClr val="5A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4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8035-A8F4-440D-AD33-3A8204FB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A5709-F6FB-4AEE-9A60-3EC31C9EE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7C004-4DD2-4F36-A2FA-D3A2037D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21A7E-C974-498D-B9C6-B95BBD73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3E62-39C7-4F44-9A6A-D1E0E929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4BD92-175E-4E62-BD4B-56FE1E42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4F761-67DB-44DE-BD83-43817A60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471E-5EE0-4C37-92CC-75117A01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3665C-50BE-4E20-8C0A-CA26BD6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C0AD-A2AA-402C-A538-930EFFB5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BE207A-8DFB-4A86-9ECA-69D31E22D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110F1-ECAF-4474-B181-21BC1785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904F2-7D21-4B67-8528-8EB1438E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DADB-693B-4215-87FD-F82C7DAB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607B-4A0B-4BBD-ABF9-0F08DC1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99F52-B0B5-43E6-B7D7-64522EC1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BED9F-8C9B-437A-B5EC-4FFA3270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30163-442F-4EB5-B4DF-DA56CCA0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677B7-5099-403A-B7A1-29656141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BCC00-879C-472A-8C5C-03CFECB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A6185-75A7-44FB-8BDB-5F7AA3FD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D669D-2431-4C00-8EB1-86806C2A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B7FE9-6B93-4D23-AEDB-696478AF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7F63E-3CA5-470D-8D20-BFB26866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F883B-FA93-4A4B-A689-E32BA87F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0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CE93-2115-42C8-99D4-2B5A329B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66D38-783E-4C67-9D6E-182BDD17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612E4-D2DD-4D3C-94D1-D5C7F093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B7B07-E68F-48CA-A4D6-443E9389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24C6E-EEAD-4E04-A8EA-52FDAB13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56CED-B601-43FE-BCE6-54EC7D9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F520-4435-4437-97A6-2348AD9A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C88EA-718E-4DEC-90CE-170CA0AF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61726-1228-49D8-B480-853DBB5C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348A63-CC0C-48CF-8BB8-EFE2FCF0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535A0-3CE1-4419-B4C4-9B358A5F0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8B3D9-D25B-4AC7-B7F3-E899403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76DB7-9099-41BF-BF3E-BDDC8322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AA470-C90A-41E6-9741-3E3F242C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E2D41-CB61-4B03-8E2B-E7ABE23F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9C7AE-6F43-450F-8781-B36C8AF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67A9CD-FE35-4248-B4B2-00F87E81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541C3-B3A3-4B6A-A5E2-E780A55F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8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0F836-105A-4AA8-967E-63453480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F02C9E-70F4-4B25-8D1F-4D2C6732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94983-D2BE-4DA8-B4E9-9615BB8B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9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76C45-76BB-4B95-B5CC-227E7C0A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2DFE0-2A3E-4264-957C-765D94A6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98FE9-2247-4E98-87D0-A52398E5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ECE1F-0D41-46F6-93B2-D78B0E4A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3F106-9D2D-418D-9B56-3A288061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4AE0E-DA58-4013-AD54-F7AC0B2C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6486-5C71-403D-B5B2-F6FEF4EA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0C7ECF-431D-46D4-AFA3-D3B727CE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BCBAC-7FEB-476E-8B7E-BF3A7CFD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AA72D-93D9-4478-90CA-BA2DD90B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98A17-1C44-45FF-8FA3-A1FC8A90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DE4BE-C2B2-4D02-BB49-07080876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A8910B-1724-4D80-BF98-2888E097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4970B-4E90-4655-AFC1-942C1561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0858-9C01-4E37-895F-992AE77BD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5214-50C4-4706-816D-EB3771669EDA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FCBFE-7A5F-40FC-8493-22E2F15FB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620F-3FBA-417F-8AFA-A28CC2A57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C690C-0D3F-4158-8630-6C3F68240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5BC0C7-B110-42F9-B94A-658688A9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1" y="614050"/>
            <a:ext cx="3223519" cy="17798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999B2-8806-4205-AB70-486060C58C63}"/>
              </a:ext>
            </a:extLst>
          </p:cNvPr>
          <p:cNvSpPr txBox="1"/>
          <p:nvPr/>
        </p:nvSpPr>
        <p:spPr>
          <a:xfrm>
            <a:off x="3451249" y="1169712"/>
            <a:ext cx="35076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lt1"/>
                </a:solidFill>
              </a:rPr>
              <a:t>TrueOlympic</a:t>
            </a:r>
            <a:r>
              <a:rPr lang="en-US" altLang="zh-CN" sz="1600" b="1" dirty="0">
                <a:solidFill>
                  <a:schemeClr val="lt1"/>
                </a:solidFill>
              </a:rPr>
              <a:t> Table Tennis MS label </a:t>
            </a:r>
          </a:p>
          <a:p>
            <a:r>
              <a:rPr lang="en-US" altLang="zh-CN" dirty="0"/>
              <a:t>Predicted label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205EC2-F136-4E26-8D29-48D73DFB465F}"/>
              </a:ext>
            </a:extLst>
          </p:cNvPr>
          <p:cNvSpPr txBox="1"/>
          <p:nvPr/>
        </p:nvSpPr>
        <p:spPr>
          <a:xfrm>
            <a:off x="6901384" y="754214"/>
            <a:ext cx="3708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 TP=364,FN=88,FP=64,TN=378%</a:t>
            </a:r>
          </a:p>
          <a:p>
            <a:r>
              <a:rPr lang="en-US" altLang="zh-CN" dirty="0"/>
              <a:t> TP=511,FN=202,FP=140,TN=501% </a:t>
            </a:r>
          </a:p>
          <a:p>
            <a:r>
              <a:rPr lang="en-US" altLang="zh-CN" dirty="0"/>
              <a:t>TP=83,FN=30,FP=32,TN=81</a:t>
            </a:r>
          </a:p>
          <a:p>
            <a:r>
              <a:rPr lang="en-US" altLang="zh-CN" dirty="0"/>
              <a:t>894,1354,226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F2E632-898B-4ACC-A486-E5117DAE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8844"/>
              </p:ext>
            </p:extLst>
          </p:nvPr>
        </p:nvGraphicFramePr>
        <p:xfrm>
          <a:off x="881028" y="2747674"/>
          <a:ext cx="3329909" cy="2225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4283">
                  <a:extLst>
                    <a:ext uri="{9D8B030D-6E8A-4147-A177-3AD203B41FA5}">
                      <a16:colId xmlns:a16="http://schemas.microsoft.com/office/drawing/2014/main" val="1784793845"/>
                    </a:ext>
                  </a:extLst>
                </a:gridCol>
                <a:gridCol w="1214750">
                  <a:extLst>
                    <a:ext uri="{9D8B030D-6E8A-4147-A177-3AD203B41FA5}">
                      <a16:colId xmlns:a16="http://schemas.microsoft.com/office/drawing/2014/main" val="2493349349"/>
                    </a:ext>
                  </a:extLst>
                </a:gridCol>
                <a:gridCol w="1300876">
                  <a:extLst>
                    <a:ext uri="{9D8B030D-6E8A-4147-A177-3AD203B41FA5}">
                      <a16:colId xmlns:a16="http://schemas.microsoft.com/office/drawing/2014/main" val="1541376514"/>
                    </a:ext>
                  </a:extLst>
                </a:gridCol>
              </a:tblGrid>
              <a:tr h="559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label</a:t>
                      </a:r>
                      <a:endParaRPr lang="zh-CN" altLang="zh-C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8650"/>
                  </a:ext>
                </a:extLst>
              </a:tr>
              <a:tr h="8329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lt1"/>
                          </a:solidFill>
                        </a:rPr>
                        <a:t>True label </a:t>
                      </a: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1765"/>
                  </a:ext>
                </a:extLst>
              </a:tr>
              <a:tr h="83298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424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19CD11F-FD88-4F83-8B90-F494CF5B8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5472"/>
              </p:ext>
            </p:extLst>
          </p:nvPr>
        </p:nvGraphicFramePr>
        <p:xfrm>
          <a:off x="3010823" y="4240140"/>
          <a:ext cx="4970242" cy="2306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3840">
                  <a:extLst>
                    <a:ext uri="{9D8B030D-6E8A-4147-A177-3AD203B41FA5}">
                      <a16:colId xmlns:a16="http://schemas.microsoft.com/office/drawing/2014/main" val="336143571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443411833"/>
                    </a:ext>
                  </a:extLst>
                </a:gridCol>
                <a:gridCol w="2097212">
                  <a:extLst>
                    <a:ext uri="{9D8B030D-6E8A-4147-A177-3AD203B41FA5}">
                      <a16:colId xmlns:a16="http://schemas.microsoft.com/office/drawing/2014/main" val="2468189580"/>
                    </a:ext>
                  </a:extLst>
                </a:gridCol>
              </a:tblGrid>
              <a:tr h="640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1354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C4D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3550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</a:t>
                      </a:r>
                      <a:r>
                        <a:rPr lang="en-US" altLang="zh-CN" sz="1400" dirty="0" err="1"/>
                        <a:t>outconme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positive</a:t>
                      </a:r>
                    </a:p>
                  </a:txBody>
                  <a:tcPr anchor="ctr">
                    <a:solidFill>
                      <a:srgbClr val="CD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9474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outconme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7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289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43588CB-1FB7-404C-8BA7-573DC4C1F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20635"/>
              </p:ext>
            </p:extLst>
          </p:nvPr>
        </p:nvGraphicFramePr>
        <p:xfrm>
          <a:off x="6958941" y="1802852"/>
          <a:ext cx="5784525" cy="28666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4283">
                  <a:extLst>
                    <a:ext uri="{9D8B030D-6E8A-4147-A177-3AD203B41FA5}">
                      <a16:colId xmlns:a16="http://schemas.microsoft.com/office/drawing/2014/main" val="4068415846"/>
                    </a:ext>
                  </a:extLst>
                </a:gridCol>
                <a:gridCol w="1033840">
                  <a:extLst>
                    <a:ext uri="{9D8B030D-6E8A-4147-A177-3AD203B41FA5}">
                      <a16:colId xmlns:a16="http://schemas.microsoft.com/office/drawing/2014/main" val="336143571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443411833"/>
                    </a:ext>
                  </a:extLst>
                </a:gridCol>
                <a:gridCol w="2097212">
                  <a:extLst>
                    <a:ext uri="{9D8B030D-6E8A-4147-A177-3AD203B41FA5}">
                      <a16:colId xmlns:a16="http://schemas.microsoft.com/office/drawing/2014/main" val="2468189580"/>
                    </a:ext>
                  </a:extLst>
                </a:gridCol>
              </a:tblGrid>
              <a:tr h="559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Condition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08944"/>
                  </a:ext>
                </a:extLst>
              </a:tr>
              <a:tr h="6407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C4D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3550"/>
                  </a:ext>
                </a:extLst>
              </a:tr>
              <a:tr h="83298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outcome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</a:t>
                      </a:r>
                      <a:r>
                        <a:rPr lang="en-US" altLang="zh-CN" sz="1400" dirty="0" err="1"/>
                        <a:t>outconme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positive</a:t>
                      </a:r>
                    </a:p>
                  </a:txBody>
                  <a:tcPr anchor="ctr">
                    <a:solidFill>
                      <a:srgbClr val="CD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9474"/>
                  </a:ext>
                </a:extLst>
              </a:tr>
              <a:tr h="83298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outconme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7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289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12EBFD7-FEF5-4C57-BF66-6945F40AF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98265"/>
              </p:ext>
            </p:extLst>
          </p:nvPr>
        </p:nvGraphicFramePr>
        <p:xfrm>
          <a:off x="3043062" y="979074"/>
          <a:ext cx="3329909" cy="2225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4283">
                  <a:extLst>
                    <a:ext uri="{9D8B030D-6E8A-4147-A177-3AD203B41FA5}">
                      <a16:colId xmlns:a16="http://schemas.microsoft.com/office/drawing/2014/main" val="1784793845"/>
                    </a:ext>
                  </a:extLst>
                </a:gridCol>
                <a:gridCol w="1214750">
                  <a:extLst>
                    <a:ext uri="{9D8B030D-6E8A-4147-A177-3AD203B41FA5}">
                      <a16:colId xmlns:a16="http://schemas.microsoft.com/office/drawing/2014/main" val="2493349349"/>
                    </a:ext>
                  </a:extLst>
                </a:gridCol>
                <a:gridCol w="1300876">
                  <a:extLst>
                    <a:ext uri="{9D8B030D-6E8A-4147-A177-3AD203B41FA5}">
                      <a16:colId xmlns:a16="http://schemas.microsoft.com/office/drawing/2014/main" val="1541376514"/>
                    </a:ext>
                  </a:extLst>
                </a:gridCol>
              </a:tblGrid>
              <a:tr h="559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label</a:t>
                      </a:r>
                      <a:endParaRPr lang="zh-CN" altLang="zh-C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8650"/>
                  </a:ext>
                </a:extLst>
              </a:tr>
              <a:tr h="8329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lt1"/>
                          </a:solidFill>
                        </a:rPr>
                        <a:t>True label </a:t>
                      </a: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1765"/>
                  </a:ext>
                </a:extLst>
              </a:tr>
              <a:tr h="83298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4241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877C50-EA9A-49F2-92BD-C6990ADE4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58617"/>
              </p:ext>
            </p:extLst>
          </p:nvPr>
        </p:nvGraphicFramePr>
        <p:xfrm>
          <a:off x="7192835" y="3429000"/>
          <a:ext cx="3329909" cy="2225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4283">
                  <a:extLst>
                    <a:ext uri="{9D8B030D-6E8A-4147-A177-3AD203B41FA5}">
                      <a16:colId xmlns:a16="http://schemas.microsoft.com/office/drawing/2014/main" val="1784793845"/>
                    </a:ext>
                  </a:extLst>
                </a:gridCol>
                <a:gridCol w="1214750">
                  <a:extLst>
                    <a:ext uri="{9D8B030D-6E8A-4147-A177-3AD203B41FA5}">
                      <a16:colId xmlns:a16="http://schemas.microsoft.com/office/drawing/2014/main" val="2493349349"/>
                    </a:ext>
                  </a:extLst>
                </a:gridCol>
                <a:gridCol w="1300876">
                  <a:extLst>
                    <a:ext uri="{9D8B030D-6E8A-4147-A177-3AD203B41FA5}">
                      <a16:colId xmlns:a16="http://schemas.microsoft.com/office/drawing/2014/main" val="1541376514"/>
                    </a:ext>
                  </a:extLst>
                </a:gridCol>
              </a:tblGrid>
              <a:tr h="559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label</a:t>
                      </a:r>
                      <a:endParaRPr lang="zh-CN" altLang="zh-C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8650"/>
                  </a:ext>
                </a:extLst>
              </a:tr>
              <a:tr h="8329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lt1"/>
                          </a:solidFill>
                        </a:rPr>
                        <a:t>True label </a:t>
                      </a: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51765"/>
                  </a:ext>
                </a:extLst>
              </a:tr>
              <a:tr h="83298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A9A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4241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FA52BFE-D9D4-4290-8549-C2AE8BC8C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43320"/>
              </p:ext>
            </p:extLst>
          </p:nvPr>
        </p:nvGraphicFramePr>
        <p:xfrm>
          <a:off x="234853" y="4551276"/>
          <a:ext cx="4970242" cy="2306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3840">
                  <a:extLst>
                    <a:ext uri="{9D8B030D-6E8A-4147-A177-3AD203B41FA5}">
                      <a16:colId xmlns:a16="http://schemas.microsoft.com/office/drawing/2014/main" val="336143571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443411833"/>
                    </a:ext>
                  </a:extLst>
                </a:gridCol>
                <a:gridCol w="2097212">
                  <a:extLst>
                    <a:ext uri="{9D8B030D-6E8A-4147-A177-3AD203B41FA5}">
                      <a16:colId xmlns:a16="http://schemas.microsoft.com/office/drawing/2014/main" val="2468189580"/>
                    </a:ext>
                  </a:extLst>
                </a:gridCol>
              </a:tblGrid>
              <a:tr h="640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894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C4D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3550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</a:t>
                      </a:r>
                      <a:r>
                        <a:rPr lang="en-US" altLang="zh-CN" sz="1400" dirty="0" err="1"/>
                        <a:t>outconme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positive</a:t>
                      </a:r>
                    </a:p>
                  </a:txBody>
                  <a:tcPr anchor="ctr">
                    <a:solidFill>
                      <a:srgbClr val="CD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9474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outconme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7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289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314A5A7-1C21-4DFD-8E0C-2C4EA2E1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80804"/>
              </p:ext>
            </p:extLst>
          </p:nvPr>
        </p:nvGraphicFramePr>
        <p:xfrm>
          <a:off x="6958941" y="5098919"/>
          <a:ext cx="4970242" cy="2306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3840">
                  <a:extLst>
                    <a:ext uri="{9D8B030D-6E8A-4147-A177-3AD203B41FA5}">
                      <a16:colId xmlns:a16="http://schemas.microsoft.com/office/drawing/2014/main" val="336143571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443411833"/>
                    </a:ext>
                  </a:extLst>
                </a:gridCol>
                <a:gridCol w="2097212">
                  <a:extLst>
                    <a:ext uri="{9D8B030D-6E8A-4147-A177-3AD203B41FA5}">
                      <a16:colId xmlns:a16="http://schemas.microsoft.com/office/drawing/2014/main" val="2468189580"/>
                    </a:ext>
                  </a:extLst>
                </a:gridCol>
              </a:tblGrid>
              <a:tr h="640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samples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C4D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3550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</a:t>
                      </a:r>
                      <a:r>
                        <a:rPr lang="en-US" altLang="zh-CN" sz="1400" dirty="0" err="1"/>
                        <a:t>outconme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positive</a:t>
                      </a:r>
                    </a:p>
                  </a:txBody>
                  <a:tcPr anchor="ctr">
                    <a:solidFill>
                      <a:srgbClr val="CD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9474"/>
                  </a:ext>
                </a:extLst>
              </a:tr>
              <a:tr h="8329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outconme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solidFill>
                      <a:srgbClr val="7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CE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1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148</Words>
  <Application>Microsoft Office PowerPoint</Application>
  <PresentationFormat>宽屏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ushop</dc:creator>
  <cp:lastModifiedBy>ushop</cp:lastModifiedBy>
  <cp:revision>8</cp:revision>
  <dcterms:created xsi:type="dcterms:W3CDTF">2024-02-05T10:17:20Z</dcterms:created>
  <dcterms:modified xsi:type="dcterms:W3CDTF">2024-02-06T00:17:51Z</dcterms:modified>
</cp:coreProperties>
</file>