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404" r:id="rId3"/>
    <p:sldId id="311" r:id="rId4"/>
    <p:sldId id="715" r:id="rId5"/>
    <p:sldId id="352" r:id="rId6"/>
    <p:sldId id="362" r:id="rId7"/>
    <p:sldId id="363" r:id="rId8"/>
    <p:sldId id="364" r:id="rId9"/>
    <p:sldId id="370" r:id="rId10"/>
    <p:sldId id="365" r:id="rId11"/>
    <p:sldId id="366" r:id="rId12"/>
    <p:sldId id="367" r:id="rId13"/>
    <p:sldId id="371" r:id="rId14"/>
    <p:sldId id="372" r:id="rId15"/>
    <p:sldId id="373" r:id="rId16"/>
    <p:sldId id="353" r:id="rId17"/>
    <p:sldId id="376" r:id="rId18"/>
    <p:sldId id="384" r:id="rId19"/>
    <p:sldId id="393" r:id="rId20"/>
    <p:sldId id="317" r:id="rId21"/>
    <p:sldId id="377" r:id="rId22"/>
    <p:sldId id="378" r:id="rId23"/>
    <p:sldId id="379" r:id="rId24"/>
    <p:sldId id="380" r:id="rId25"/>
    <p:sldId id="389" r:id="rId26"/>
    <p:sldId id="383" r:id="rId27"/>
    <p:sldId id="792" r:id="rId28"/>
    <p:sldId id="798" r:id="rId29"/>
    <p:sldId id="300" r:id="rId30"/>
    <p:sldId id="802" r:id="rId31"/>
    <p:sldId id="414" r:id="rId32"/>
    <p:sldId id="439" r:id="rId33"/>
    <p:sldId id="415" r:id="rId34"/>
    <p:sldId id="421" r:id="rId35"/>
    <p:sldId id="422" r:id="rId36"/>
    <p:sldId id="424" r:id="rId37"/>
    <p:sldId id="803" r:id="rId38"/>
    <p:sldId id="406" r:id="rId39"/>
    <p:sldId id="407" r:id="rId40"/>
    <p:sldId id="411" r:id="rId41"/>
    <p:sldId id="440" r:id="rId42"/>
    <p:sldId id="441" r:id="rId43"/>
    <p:sldId id="442" r:id="rId44"/>
    <p:sldId id="444" r:id="rId45"/>
    <p:sldId id="445" r:id="rId46"/>
    <p:sldId id="447" r:id="rId47"/>
    <p:sldId id="451" r:id="rId48"/>
    <p:sldId id="448" r:id="rId49"/>
    <p:sldId id="822" r:id="rId50"/>
  </p:sldIdLst>
  <p:sldSz cx="12192000" cy="6858000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pPr/>
              <a:t>2022/7/31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0FD6-BB97-423F-8242-0FC5B9996AEC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9357-EA8E-46A7-90E3-14B5474CD5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0FD6-BB97-423F-8242-0FC5B9996AEC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9357-EA8E-46A7-90E3-14B5474CD5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0FD6-BB97-423F-8242-0FC5B9996AEC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9357-EA8E-46A7-90E3-14B5474CD5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0FD6-BB97-423F-8242-0FC5B9996AEC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9357-EA8E-46A7-90E3-14B5474CD5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0FD6-BB97-423F-8242-0FC5B9996AEC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9357-EA8E-46A7-90E3-14B5474CD5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0FD6-BB97-423F-8242-0FC5B9996AEC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9357-EA8E-46A7-90E3-14B5474CD5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0FD6-BB97-423F-8242-0FC5B9996AEC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9357-EA8E-46A7-90E3-14B5474CD5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0FD6-BB97-423F-8242-0FC5B9996AEC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9357-EA8E-46A7-90E3-14B5474CD5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0FD6-BB97-423F-8242-0FC5B9996AEC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9357-EA8E-46A7-90E3-14B5474CD5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0FD6-BB97-423F-8242-0FC5B9996AEC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9357-EA8E-46A7-90E3-14B5474CD5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0FD6-BB97-423F-8242-0FC5B9996AEC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9357-EA8E-46A7-90E3-14B5474CD5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F0FD6-BB97-423F-8242-0FC5B9996AEC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D9357-EA8E-46A7-90E3-14B5474CD5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4839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MATLAB</a:t>
            </a:r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07845" y="4066540"/>
            <a:ext cx="8576945" cy="1205230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谭   忠 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9" name="Picture 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6186805"/>
            <a:ext cx="12192001" cy="666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" name="TextBox 17"/>
          <p:cNvSpPr txBox="1"/>
          <p:nvPr/>
        </p:nvSpPr>
        <p:spPr>
          <a:xfrm>
            <a:off x="9768254" y="6304002"/>
            <a:ext cx="21453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数学科学学院</a:t>
            </a:r>
            <a:endParaRPr kumimoji="1" lang="en-US" altLang="zh-CN" sz="14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800" dirty="0">
                <a:solidFill>
                  <a:srgbClr val="FFFFFF"/>
                </a:solidFill>
                <a:ea typeface="微软雅黑" panose="020B0503020204020204" pitchFamily="34" charset="-122"/>
              </a:rPr>
              <a:t>SCHOLL OF MATHEMATICS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2135188" y="3716338"/>
            <a:ext cx="7993062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1263048" y="1448019"/>
            <a:ext cx="4511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ea typeface="微软雅黑" panose="020B0503020204020204" pitchFamily="34" charset="-122"/>
              </a:rPr>
              <a:t>MATLAB</a:t>
            </a:r>
            <a:r>
              <a:rPr lang="zh-CN" altLang="en-US" sz="2400" dirty="0">
                <a:ea typeface="微软雅黑" panose="020B0503020204020204" pitchFamily="34" charset="-122"/>
              </a:rPr>
              <a:t>数组运算	矩阵数组</a:t>
            </a: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1928210" y="3089643"/>
            <a:ext cx="62840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A=[2</a:t>
            </a:r>
            <a:r>
              <a:rPr lang="en-US" altLang="zh-CN" sz="2400" dirty="0">
                <a:latin typeface="Verdana" panose="020B0604030504040204" pitchFamily="34" charset="0"/>
                <a:ea typeface="黑体" panose="02010609060101010101" pitchFamily="49" charset="-122"/>
              </a:rPr>
              <a:t>,</a:t>
            </a:r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 4</a:t>
            </a:r>
            <a:r>
              <a:rPr lang="en-US" altLang="zh-CN" sz="2400" dirty="0">
                <a:latin typeface="Verdana" panose="020B0604030504040204" pitchFamily="34" charset="0"/>
                <a:ea typeface="黑体" panose="02010609060101010101" pitchFamily="49" charset="-122"/>
              </a:rPr>
              <a:t>, </a:t>
            </a:r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6</a:t>
            </a:r>
            <a:r>
              <a:rPr lang="en-US" altLang="zh-CN" sz="2400" dirty="0">
                <a:latin typeface="Verdana" panose="020B0604030504040204" pitchFamily="34" charset="0"/>
                <a:ea typeface="黑体" panose="02010609060101010101" pitchFamily="49" charset="-122"/>
              </a:rPr>
              <a:t>,</a:t>
            </a:r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 8</a:t>
            </a:r>
            <a:r>
              <a:rPr lang="en-US" altLang="zh-CN" sz="2400" dirty="0">
                <a:latin typeface="Verdana" panose="020B0604030504040204" pitchFamily="34" charset="0"/>
                <a:ea typeface="黑体" panose="02010609060101010101" pitchFamily="49" charset="-122"/>
              </a:rPr>
              <a:t>;</a:t>
            </a:r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1 3 5 7</a:t>
            </a:r>
            <a:r>
              <a:rPr lang="en-US" altLang="zh-CN" sz="2400" dirty="0">
                <a:latin typeface="Verdana" panose="020B0604030504040204" pitchFamily="34" charset="0"/>
                <a:ea typeface="黑体" panose="02010609060101010101" pitchFamily="49" charset="-122"/>
              </a:rPr>
              <a:t>;</a:t>
            </a:r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 0 0 0 0</a:t>
            </a:r>
            <a:r>
              <a:rPr lang="en-US" altLang="zh-CN" sz="2400" dirty="0">
                <a:latin typeface="Verdana" panose="020B0604030504040204" pitchFamily="34" charset="0"/>
                <a:ea typeface="黑体" panose="02010609060101010101" pitchFamily="49" charset="-122"/>
              </a:rPr>
              <a:t>;</a:t>
            </a:r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Verdana" panose="020B0604030504040204" pitchFamily="34" charset="0"/>
                <a:ea typeface="黑体" panose="02010609060101010101" pitchFamily="49" charset="-122"/>
              </a:rPr>
              <a:t>,</a:t>
            </a:r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latin typeface="Verdana" panose="020B0604030504040204" pitchFamily="34" charset="0"/>
                <a:ea typeface="黑体" panose="02010609060101010101" pitchFamily="49" charset="-122"/>
              </a:rPr>
              <a:t>,</a:t>
            </a:r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Verdana" panose="020B0604030504040204" pitchFamily="34" charset="0"/>
                <a:ea typeface="黑体" panose="02010609060101010101" pitchFamily="49" charset="-122"/>
              </a:rPr>
              <a:t>,</a:t>
            </a:r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0] </a:t>
            </a:r>
          </a:p>
        </p:txBody>
      </p:sp>
      <p:graphicFrame>
        <p:nvGraphicFramePr>
          <p:cNvPr id="358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812126"/>
              </p:ext>
            </p:extLst>
          </p:nvPr>
        </p:nvGraphicFramePr>
        <p:xfrm>
          <a:off x="1928211" y="4188045"/>
          <a:ext cx="2371725" cy="183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1100" imgH="914400" progId="Equation.DSMT4">
                  <p:embed/>
                </p:oleObj>
              </mc:Choice>
              <mc:Fallback>
                <p:oleObj name="Equation" r:id="rId2" imgW="118110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211" y="4188045"/>
                        <a:ext cx="2371725" cy="183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1280510" y="2135407"/>
            <a:ext cx="79930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9017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17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17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17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17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以</a:t>
            </a:r>
            <a:r>
              <a:rPr lang="zh-CN" altLang="en-US" sz="2800" dirty="0">
                <a:latin typeface="Verdana" panose="020B0604030504040204" pitchFamily="34" charset="0"/>
                <a:ea typeface="黑体" panose="02010609060101010101" pitchFamily="49" charset="-122"/>
              </a:rPr>
              <a:t>空格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或</a:t>
            </a:r>
            <a:r>
              <a:rPr lang="zh-CN" altLang="en-US" sz="2800" dirty="0">
                <a:latin typeface="Verdana" panose="020B0604030504040204" pitchFamily="34" charset="0"/>
                <a:ea typeface="黑体" panose="02010609060101010101" pitchFamily="49" charset="-122"/>
              </a:rPr>
              <a:t>逗号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分隔，指定不同的</a:t>
            </a:r>
            <a:r>
              <a:rPr lang="zh-CN" altLang="en-US" sz="2800" dirty="0">
                <a:latin typeface="Verdana" panose="020B0604030504040204" pitchFamily="34" charset="0"/>
                <a:ea typeface="黑体" panose="02010609060101010101" pitchFamily="49" charset="-122"/>
              </a:rPr>
              <a:t>列 </a:t>
            </a:r>
          </a:p>
          <a:p>
            <a:pPr eaLnBrk="1" hangingPunct="1"/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以</a:t>
            </a:r>
            <a:r>
              <a:rPr lang="zh-CN" altLang="en-US" sz="2800" dirty="0">
                <a:latin typeface="Verdana" panose="020B0604030504040204" pitchFamily="34" charset="0"/>
                <a:ea typeface="黑体" panose="02010609060101010101" pitchFamily="49" charset="-122"/>
              </a:rPr>
              <a:t>分号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或</a:t>
            </a:r>
            <a:r>
              <a:rPr lang="zh-CN" altLang="en-US" sz="2800" dirty="0">
                <a:latin typeface="Verdana" panose="020B0604030504040204" pitchFamily="34" charset="0"/>
                <a:ea typeface="黑体" panose="02010609060101010101" pitchFamily="49" charset="-122"/>
              </a:rPr>
              <a:t>回车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分隔，指定不同的</a:t>
            </a:r>
            <a:r>
              <a:rPr lang="zh-CN" altLang="en-US" sz="2800" dirty="0">
                <a:latin typeface="Verdana" panose="020B0604030504040204" pitchFamily="34" charset="0"/>
                <a:ea typeface="黑体" panose="02010609060101010101" pitchFamily="49" charset="-122"/>
              </a:rPr>
              <a:t>行 </a:t>
            </a:r>
          </a:p>
        </p:txBody>
      </p:sp>
      <p:sp>
        <p:nvSpPr>
          <p:cNvPr id="191496" name="Line 8"/>
          <p:cNvSpPr>
            <a:spLocks noChangeShapeType="1"/>
          </p:cNvSpPr>
          <p:nvPr/>
        </p:nvSpPr>
        <p:spPr bwMode="auto">
          <a:xfrm>
            <a:off x="3591582" y="4178684"/>
            <a:ext cx="0" cy="1655762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91497" name="Line 9"/>
          <p:cNvSpPr>
            <a:spLocks noChangeShapeType="1"/>
          </p:cNvSpPr>
          <p:nvPr/>
        </p:nvSpPr>
        <p:spPr bwMode="auto">
          <a:xfrm>
            <a:off x="4040955" y="4178684"/>
            <a:ext cx="0" cy="1655762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91498" name="Line 10"/>
          <p:cNvSpPr>
            <a:spLocks noChangeShapeType="1"/>
          </p:cNvSpPr>
          <p:nvPr/>
        </p:nvSpPr>
        <p:spPr bwMode="auto">
          <a:xfrm>
            <a:off x="3140514" y="4178684"/>
            <a:ext cx="0" cy="1655762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91499" name="Line 11"/>
          <p:cNvSpPr>
            <a:spLocks noChangeShapeType="1"/>
          </p:cNvSpPr>
          <p:nvPr/>
        </p:nvSpPr>
        <p:spPr bwMode="auto">
          <a:xfrm>
            <a:off x="2714735" y="4178684"/>
            <a:ext cx="0" cy="1655762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2" name="Group 15"/>
          <p:cNvGrpSpPr/>
          <p:nvPr/>
        </p:nvGrpSpPr>
        <p:grpSpPr bwMode="auto">
          <a:xfrm>
            <a:off x="6252422" y="3645694"/>
            <a:ext cx="1981200" cy="1295400"/>
            <a:chOff x="4224" y="1584"/>
            <a:chExt cx="1248" cy="816"/>
          </a:xfrm>
        </p:grpSpPr>
        <p:sp>
          <p:nvSpPr>
            <p:cNvPr id="35854" name="AutoShape 13"/>
            <p:cNvSpPr/>
            <p:nvPr/>
          </p:nvSpPr>
          <p:spPr bwMode="auto">
            <a:xfrm>
              <a:off x="4224" y="1584"/>
              <a:ext cx="1248" cy="816"/>
            </a:xfrm>
            <a:prstGeom prst="accentBorderCallout1">
              <a:avLst>
                <a:gd name="adj1" fmla="val 18750"/>
                <a:gd name="adj2" fmla="val -5292"/>
                <a:gd name="adj3" fmla="val 101301"/>
                <a:gd name="adj4" fmla="val -97685"/>
              </a:avLst>
            </a:prstGeom>
            <a:noFill/>
            <a:ln w="12700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35855" name="Object 14"/>
            <p:cNvGraphicFramePr>
              <a:graphicFrameLocks noChangeAspect="1"/>
            </p:cNvGraphicFramePr>
            <p:nvPr/>
          </p:nvGraphicFramePr>
          <p:xfrm>
            <a:off x="4368" y="1735"/>
            <a:ext cx="912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73100" imgH="431800" progId="Equation.DSMT4">
                    <p:embed/>
                  </p:oleObj>
                </mc:Choice>
                <mc:Fallback>
                  <p:oleObj name="Equation" r:id="rId4" imgW="673100" imgH="4318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735"/>
                          <a:ext cx="912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9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6" grpId="0" animBg="1"/>
      <p:bldP spid="191497" grpId="0" animBg="1"/>
      <p:bldP spid="191498" grpId="0" animBg="1"/>
      <p:bldP spid="19149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8"/>
          <p:cNvSpPr>
            <a:spLocks noChangeArrowheads="1"/>
          </p:cNvSpPr>
          <p:nvPr/>
        </p:nvSpPr>
        <p:spPr bwMode="auto">
          <a:xfrm>
            <a:off x="2135188" y="4221164"/>
            <a:ext cx="7993062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1360981" y="1456833"/>
            <a:ext cx="63650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ea typeface="微软雅黑" panose="020B0503020204020204" pitchFamily="34" charset="-122"/>
              </a:rPr>
              <a:t> MATLAB</a:t>
            </a:r>
            <a:r>
              <a:rPr lang="zh-CN" altLang="en-US" sz="2800" dirty="0">
                <a:ea typeface="微软雅黑" panose="020B0503020204020204" pitchFamily="34" charset="-122"/>
              </a:rPr>
              <a:t>数组运算	四则运算</a:t>
            </a:r>
          </a:p>
        </p:txBody>
      </p:sp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1378443" y="2144220"/>
            <a:ext cx="7993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数组与标量间的四则运算</a:t>
            </a:r>
            <a:r>
              <a:rPr lang="zh-CN" altLang="en-US" sz="2800" dirty="0">
                <a:solidFill>
                  <a:schemeClr val="bg2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6871" name="Rectangle 5"/>
          <p:cNvSpPr>
            <a:spLocks noChangeArrowheads="1"/>
          </p:cNvSpPr>
          <p:nvPr/>
        </p:nvSpPr>
        <p:spPr bwMode="auto">
          <a:xfrm>
            <a:off x="1164751" y="3067680"/>
            <a:ext cx="47965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x=[1 3 4; 2, 6, 5; 3 2,4] </a:t>
            </a:r>
          </a:p>
        </p:txBody>
      </p:sp>
      <p:sp>
        <p:nvSpPr>
          <p:cNvPr id="36872" name="Rectangle 6"/>
          <p:cNvSpPr>
            <a:spLocks noChangeArrowheads="1"/>
          </p:cNvSpPr>
          <p:nvPr/>
        </p:nvSpPr>
        <p:spPr bwMode="auto">
          <a:xfrm>
            <a:off x="1164752" y="3499480"/>
            <a:ext cx="18718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a=</a:t>
            </a:r>
            <a:r>
              <a:rPr lang="en-US" altLang="zh-CN" sz="2800" b="0">
                <a:latin typeface="Verdana" panose="020B0604030504040204" pitchFamily="34" charset="0"/>
                <a:ea typeface="黑体" panose="02010609060101010101" pitchFamily="49" charset="-122"/>
              </a:rPr>
              <a:t>2*x-2 </a:t>
            </a:r>
            <a:endParaRPr lang="en-US" altLang="zh-CN" sz="2800" b="0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6873" name="Rectangle 7"/>
          <p:cNvSpPr>
            <a:spLocks noChangeArrowheads="1"/>
          </p:cNvSpPr>
          <p:nvPr/>
        </p:nvSpPr>
        <p:spPr bwMode="auto">
          <a:xfrm>
            <a:off x="2026144" y="4312857"/>
            <a:ext cx="403383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a=</a:t>
            </a:r>
          </a:p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    0      4     6</a:t>
            </a:r>
          </a:p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    2    10     8</a:t>
            </a:r>
          </a:p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    4      2     6</a:t>
            </a:r>
          </a:p>
        </p:txBody>
      </p:sp>
      <p:graphicFrame>
        <p:nvGraphicFramePr>
          <p:cNvPr id="36874" name="Object 9"/>
          <p:cNvGraphicFramePr>
            <a:graphicFrameLocks noChangeAspect="1"/>
          </p:cNvGraphicFramePr>
          <p:nvPr/>
        </p:nvGraphicFramePr>
        <p:xfrm>
          <a:off x="7068044" y="2791921"/>
          <a:ext cx="158432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200" imgH="711200" progId="Equation.DSMT4">
                  <p:embed/>
                </p:oleObj>
              </mc:Choice>
              <mc:Fallback>
                <p:oleObj name="Equation" r:id="rId2" imgW="711200" imgH="71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8044" y="2791921"/>
                        <a:ext cx="1584325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9"/>
          <p:cNvSpPr>
            <a:spLocks noChangeArrowheads="1"/>
          </p:cNvSpPr>
          <p:nvPr/>
        </p:nvSpPr>
        <p:spPr bwMode="auto">
          <a:xfrm>
            <a:off x="2135188" y="4221164"/>
            <a:ext cx="7993062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348105" y="998353"/>
            <a:ext cx="7357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ea typeface="微软雅黑" panose="020B0503020204020204" pitchFamily="34" charset="-122"/>
              </a:rPr>
              <a:t>MATLAB</a:t>
            </a:r>
            <a:r>
              <a:rPr lang="zh-CN" altLang="en-US" sz="2800" dirty="0">
                <a:ea typeface="微软雅黑" panose="020B0503020204020204" pitchFamily="34" charset="-122"/>
              </a:rPr>
              <a:t>数组运算	四则运算</a:t>
            </a:r>
          </a:p>
        </p:txBody>
      </p:sp>
      <p:graphicFrame>
        <p:nvGraphicFramePr>
          <p:cNvPr id="378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338950"/>
              </p:ext>
            </p:extLst>
          </p:nvPr>
        </p:nvGraphicFramePr>
        <p:xfrm>
          <a:off x="6442075" y="2939174"/>
          <a:ext cx="16256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200" imgH="711200" progId="Equation.DSMT4">
                  <p:embed/>
                </p:oleObj>
              </mc:Choice>
              <mc:Fallback>
                <p:oleObj name="Equation" r:id="rId2" imgW="71120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075" y="2939174"/>
                        <a:ext cx="16256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246298" y="1878596"/>
            <a:ext cx="9494050" cy="65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数组间的四则运算，必须具有相同的维数，</a:t>
            </a:r>
            <a:endParaRPr lang="en-US" altLang="zh-CN" sz="2800" dirty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对应元素进行运算   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+ - .* ./ .\ </a:t>
            </a:r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1088377" y="2837820"/>
            <a:ext cx="4546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a=[1 3 4;2, 6, 5;3 2,4] </a:t>
            </a:r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1088376" y="3242631"/>
            <a:ext cx="40402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b=[2 3 1;4 1 2;4 5 3]</a:t>
            </a:r>
          </a:p>
        </p:txBody>
      </p:sp>
      <p:sp>
        <p:nvSpPr>
          <p:cNvPr id="37898" name="Rectangle 8"/>
          <p:cNvSpPr>
            <a:spLocks noChangeArrowheads="1"/>
          </p:cNvSpPr>
          <p:nvPr/>
        </p:nvSpPr>
        <p:spPr bwMode="auto">
          <a:xfrm>
            <a:off x="968334" y="4570800"/>
            <a:ext cx="403383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c=</a:t>
            </a:r>
          </a:p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    3      6     5</a:t>
            </a:r>
          </a:p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    6      7     7</a:t>
            </a:r>
          </a:p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    7      7     7</a:t>
            </a:r>
          </a:p>
        </p:txBody>
      </p:sp>
      <p:graphicFrame>
        <p:nvGraphicFramePr>
          <p:cNvPr id="3789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809794"/>
              </p:ext>
            </p:extLst>
          </p:nvPr>
        </p:nvGraphicFramePr>
        <p:xfrm>
          <a:off x="8763000" y="2916073"/>
          <a:ext cx="1597025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500" imgH="711200" progId="Equation.DSMT4">
                  <p:embed/>
                </p:oleObj>
              </mc:Choice>
              <mc:Fallback>
                <p:oleObj name="Equation" r:id="rId4" imgW="698500" imgH="71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2916073"/>
                        <a:ext cx="1597025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0" name="Rectangle 11"/>
          <p:cNvSpPr>
            <a:spLocks noChangeArrowheads="1"/>
          </p:cNvSpPr>
          <p:nvPr/>
        </p:nvSpPr>
        <p:spPr bwMode="auto">
          <a:xfrm>
            <a:off x="1079525" y="3602997"/>
            <a:ext cx="3241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c=</a:t>
            </a:r>
            <a:r>
              <a:rPr lang="en-US" altLang="zh-CN" sz="2800" b="0" dirty="0" err="1">
                <a:latin typeface="Verdana" panose="020B0604030504040204" pitchFamily="34" charset="0"/>
                <a:ea typeface="黑体" panose="02010609060101010101" pitchFamily="49" charset="-122"/>
              </a:rPr>
              <a:t>a+b</a:t>
            </a:r>
            <a:endParaRPr lang="en-US" altLang="zh-CN" sz="2800" b="0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16"/>
          <p:cNvSpPr>
            <a:spLocks noChangeArrowheads="1"/>
          </p:cNvSpPr>
          <p:nvPr/>
        </p:nvSpPr>
        <p:spPr bwMode="auto">
          <a:xfrm>
            <a:off x="2135188" y="4221164"/>
            <a:ext cx="7993062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543902" y="1188323"/>
            <a:ext cx="61057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 MATLAB</a:t>
            </a:r>
            <a:r>
              <a:rPr lang="zh-CN" altLang="en-US" sz="3200" dirty="0">
                <a:ea typeface="微软雅黑" panose="020B0503020204020204" pitchFamily="34" charset="-122"/>
              </a:rPr>
              <a:t>数组运算	四则运算</a:t>
            </a:r>
          </a:p>
        </p:txBody>
      </p:sp>
      <p:graphicFrame>
        <p:nvGraphicFramePr>
          <p:cNvPr id="389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457071"/>
              </p:ext>
            </p:extLst>
          </p:nvPr>
        </p:nvGraphicFramePr>
        <p:xfrm>
          <a:off x="5673888" y="2055430"/>
          <a:ext cx="2199945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200" imgH="711200" progId="Equation.DSMT4">
                  <p:embed/>
                </p:oleObj>
              </mc:Choice>
              <mc:Fallback>
                <p:oleObj name="Equation" r:id="rId2" imgW="711200" imgH="71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3888" y="2055430"/>
                        <a:ext cx="2199945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13"/>
          <p:cNvSpPr>
            <a:spLocks noChangeArrowheads="1"/>
          </p:cNvSpPr>
          <p:nvPr/>
        </p:nvSpPr>
        <p:spPr bwMode="auto">
          <a:xfrm>
            <a:off x="604182" y="2031236"/>
            <a:ext cx="6152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a=[1 3 4;2, 6, 5;3 2,4] </a:t>
            </a:r>
          </a:p>
        </p:txBody>
      </p:sp>
      <p:sp>
        <p:nvSpPr>
          <p:cNvPr id="38920" name="Rectangle 14"/>
          <p:cNvSpPr>
            <a:spLocks noChangeArrowheads="1"/>
          </p:cNvSpPr>
          <p:nvPr/>
        </p:nvSpPr>
        <p:spPr bwMode="auto">
          <a:xfrm>
            <a:off x="604182" y="2517398"/>
            <a:ext cx="43869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b=[2 3 1;4 1 2;4 5 3]</a:t>
            </a:r>
          </a:p>
        </p:txBody>
      </p:sp>
      <p:sp>
        <p:nvSpPr>
          <p:cNvPr id="38921" name="Rectangle 15"/>
          <p:cNvSpPr>
            <a:spLocks noChangeArrowheads="1"/>
          </p:cNvSpPr>
          <p:nvPr/>
        </p:nvSpPr>
        <p:spPr bwMode="auto">
          <a:xfrm>
            <a:off x="1400245" y="4651400"/>
            <a:ext cx="276360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0" dirty="0">
                <a:latin typeface="Verdana" panose="020B0604030504040204" pitchFamily="34" charset="0"/>
                <a:ea typeface="黑体" panose="02010609060101010101" pitchFamily="49" charset="-122"/>
              </a:rPr>
              <a:t>c=</a:t>
            </a:r>
          </a:p>
          <a:p>
            <a:pPr eaLnBrk="1" hangingPunct="1"/>
            <a:r>
              <a:rPr lang="en-US" altLang="zh-CN" sz="2000" b="0" dirty="0">
                <a:latin typeface="Verdana" panose="020B0604030504040204" pitchFamily="34" charset="0"/>
                <a:ea typeface="黑体" panose="02010609060101010101" pitchFamily="49" charset="-122"/>
              </a:rPr>
              <a:t>      2      9       4</a:t>
            </a:r>
          </a:p>
          <a:p>
            <a:pPr eaLnBrk="1" hangingPunct="1"/>
            <a:r>
              <a:rPr lang="en-US" altLang="zh-CN" sz="2000" b="0" dirty="0">
                <a:latin typeface="Verdana" panose="020B0604030504040204" pitchFamily="34" charset="0"/>
                <a:ea typeface="黑体" panose="02010609060101010101" pitchFamily="49" charset="-122"/>
              </a:rPr>
              <a:t>      8      6     10</a:t>
            </a:r>
          </a:p>
          <a:p>
            <a:pPr eaLnBrk="1" hangingPunct="1"/>
            <a:r>
              <a:rPr lang="en-US" altLang="zh-CN" sz="2000" b="0" dirty="0">
                <a:latin typeface="Verdana" panose="020B0604030504040204" pitchFamily="34" charset="0"/>
                <a:ea typeface="黑体" panose="02010609060101010101" pitchFamily="49" charset="-122"/>
              </a:rPr>
              <a:t>    12     10     12</a:t>
            </a:r>
          </a:p>
        </p:txBody>
      </p:sp>
      <p:graphicFrame>
        <p:nvGraphicFramePr>
          <p:cNvPr id="3892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273204"/>
              </p:ext>
            </p:extLst>
          </p:nvPr>
        </p:nvGraphicFramePr>
        <p:xfrm>
          <a:off x="7705890" y="2055430"/>
          <a:ext cx="2161274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500" imgH="711200" progId="Equation.DSMT4">
                  <p:embed/>
                </p:oleObj>
              </mc:Choice>
              <mc:Fallback>
                <p:oleObj name="Equation" r:id="rId4" imgW="698500" imgH="71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5890" y="2055430"/>
                        <a:ext cx="2161274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Rectangle 18"/>
          <p:cNvSpPr>
            <a:spLocks noChangeArrowheads="1"/>
          </p:cNvSpPr>
          <p:nvPr/>
        </p:nvSpPr>
        <p:spPr bwMode="auto">
          <a:xfrm>
            <a:off x="604181" y="3010169"/>
            <a:ext cx="43869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c=a.*b</a:t>
            </a:r>
          </a:p>
        </p:txBody>
      </p:sp>
      <p:sp>
        <p:nvSpPr>
          <p:cNvPr id="38924" name="Rectangle 19"/>
          <p:cNvSpPr>
            <a:spLocks noChangeArrowheads="1"/>
          </p:cNvSpPr>
          <p:nvPr/>
        </p:nvSpPr>
        <p:spPr bwMode="auto">
          <a:xfrm>
            <a:off x="588548" y="3544775"/>
            <a:ext cx="43869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d=a./b</a:t>
            </a:r>
          </a:p>
        </p:txBody>
      </p:sp>
      <p:sp>
        <p:nvSpPr>
          <p:cNvPr id="38925" name="Rectangle 20"/>
          <p:cNvSpPr>
            <a:spLocks noChangeArrowheads="1"/>
          </p:cNvSpPr>
          <p:nvPr/>
        </p:nvSpPr>
        <p:spPr bwMode="auto">
          <a:xfrm>
            <a:off x="5170652" y="4559823"/>
            <a:ext cx="54973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0" dirty="0">
                <a:latin typeface="Verdana" panose="020B0604030504040204" pitchFamily="34" charset="0"/>
                <a:ea typeface="黑体" panose="02010609060101010101" pitchFamily="49" charset="-122"/>
              </a:rPr>
              <a:t>d=</a:t>
            </a:r>
          </a:p>
          <a:p>
            <a:pPr eaLnBrk="1" hangingPunct="1"/>
            <a:r>
              <a:rPr lang="en-US" altLang="zh-CN" sz="2000" b="0" dirty="0">
                <a:latin typeface="Verdana" panose="020B0604030504040204" pitchFamily="34" charset="0"/>
                <a:ea typeface="黑体" panose="02010609060101010101" pitchFamily="49" charset="-122"/>
              </a:rPr>
              <a:t>      0.5000      1.0000       4.0000</a:t>
            </a:r>
          </a:p>
          <a:p>
            <a:pPr eaLnBrk="1" hangingPunct="1"/>
            <a:r>
              <a:rPr lang="en-US" altLang="zh-CN" sz="2000" b="0" dirty="0">
                <a:latin typeface="Verdana" panose="020B0604030504040204" pitchFamily="34" charset="0"/>
                <a:ea typeface="黑体" panose="02010609060101010101" pitchFamily="49" charset="-122"/>
              </a:rPr>
              <a:t>      0.5000      6.0000       2.5000</a:t>
            </a:r>
          </a:p>
          <a:p>
            <a:pPr eaLnBrk="1" hangingPunct="1"/>
            <a:r>
              <a:rPr lang="en-US" altLang="zh-CN" sz="2000" b="0" dirty="0">
                <a:latin typeface="Verdana" panose="020B0604030504040204" pitchFamily="34" charset="0"/>
                <a:ea typeface="黑体" panose="02010609060101010101" pitchFamily="49" charset="-122"/>
              </a:rPr>
              <a:t>      0.7500      0.4000       1.3333</a:t>
            </a:r>
          </a:p>
        </p:txBody>
      </p:sp>
      <p:sp>
        <p:nvSpPr>
          <p:cNvPr id="197653" name="AutoShape 21"/>
          <p:cNvSpPr/>
          <p:nvPr/>
        </p:nvSpPr>
        <p:spPr bwMode="auto">
          <a:xfrm>
            <a:off x="2782047" y="3850789"/>
            <a:ext cx="1948585" cy="609600"/>
          </a:xfrm>
          <a:prstGeom prst="accentBorderCallout1">
            <a:avLst>
              <a:gd name="adj1" fmla="val 18750"/>
              <a:gd name="adj2" fmla="val -5292"/>
              <a:gd name="adj3" fmla="val -3384"/>
              <a:gd name="adj4" fmla="val -42889"/>
            </a:avLst>
          </a:prstGeom>
          <a:noFill/>
          <a:ln w="1270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/>
            <a:r>
              <a:rPr lang="en-US" altLang="zh-CN" sz="2800" b="0" dirty="0">
                <a:solidFill>
                  <a:srgbClr val="FF0066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a./b=b.\a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9"/>
          <p:cNvSpPr>
            <a:spLocks noChangeArrowheads="1"/>
          </p:cNvSpPr>
          <p:nvPr/>
        </p:nvSpPr>
        <p:spPr bwMode="auto">
          <a:xfrm>
            <a:off x="2135188" y="4221164"/>
            <a:ext cx="7993062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1376747" y="1409537"/>
            <a:ext cx="58456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ea typeface="微软雅黑" panose="020B0503020204020204" pitchFamily="34" charset="-122"/>
              </a:rPr>
              <a:t> MATLAB</a:t>
            </a:r>
            <a:r>
              <a:rPr lang="zh-CN" altLang="en-US" sz="2800" dirty="0">
                <a:ea typeface="微软雅黑" panose="020B0503020204020204" pitchFamily="34" charset="-122"/>
              </a:rPr>
              <a:t>数组运算	幂运算</a:t>
            </a:r>
          </a:p>
        </p:txBody>
      </p:sp>
      <p:graphicFrame>
        <p:nvGraphicFramePr>
          <p:cNvPr id="399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916898"/>
              </p:ext>
            </p:extLst>
          </p:nvPr>
        </p:nvGraphicFramePr>
        <p:xfrm>
          <a:off x="7690234" y="2673187"/>
          <a:ext cx="16256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200" imgH="711200" progId="Equation.DSMT4">
                  <p:embed/>
                </p:oleObj>
              </mc:Choice>
              <mc:Fallback>
                <p:oleObj name="Equation" r:id="rId2" imgW="71120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0234" y="2673187"/>
                        <a:ext cx="16256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1394209" y="2096924"/>
            <a:ext cx="7993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数组的幂运算  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.^  </a:t>
            </a:r>
          </a:p>
        </p:txBody>
      </p:sp>
      <p:sp>
        <p:nvSpPr>
          <p:cNvPr id="39944" name="Rectangle 6"/>
          <p:cNvSpPr>
            <a:spLocks noChangeArrowheads="1"/>
          </p:cNvSpPr>
          <p:nvPr/>
        </p:nvSpPr>
        <p:spPr bwMode="auto">
          <a:xfrm>
            <a:off x="2041910" y="2810834"/>
            <a:ext cx="4546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a=[1 3 4;2, 6, 5;3 2,4] </a:t>
            </a:r>
          </a:p>
        </p:txBody>
      </p:sp>
      <p:sp>
        <p:nvSpPr>
          <p:cNvPr id="39945" name="Rectangle 7"/>
          <p:cNvSpPr>
            <a:spLocks noChangeArrowheads="1"/>
          </p:cNvSpPr>
          <p:nvPr/>
        </p:nvSpPr>
        <p:spPr bwMode="auto">
          <a:xfrm>
            <a:off x="2041910" y="3242634"/>
            <a:ext cx="3241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c=a.^2</a:t>
            </a:r>
          </a:p>
        </p:txBody>
      </p:sp>
      <p:sp>
        <p:nvSpPr>
          <p:cNvPr id="39946" name="Rectangle 8"/>
          <p:cNvSpPr>
            <a:spLocks noChangeArrowheads="1"/>
          </p:cNvSpPr>
          <p:nvPr/>
        </p:nvSpPr>
        <p:spPr bwMode="auto">
          <a:xfrm>
            <a:off x="2041910" y="4265561"/>
            <a:ext cx="403383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>
                <a:latin typeface="Verdana" panose="020B0604030504040204" pitchFamily="34" charset="0"/>
                <a:ea typeface="黑体" panose="02010609060101010101" pitchFamily="49" charset="-122"/>
              </a:rPr>
              <a:t>c=</a:t>
            </a:r>
          </a:p>
          <a:p>
            <a:pPr eaLnBrk="1" hangingPunct="1"/>
            <a:r>
              <a:rPr lang="en-US" altLang="zh-CN" sz="2800" b="0">
                <a:latin typeface="Verdana" panose="020B0604030504040204" pitchFamily="34" charset="0"/>
                <a:ea typeface="黑体" panose="02010609060101010101" pitchFamily="49" charset="-122"/>
              </a:rPr>
              <a:t>    1      9       16</a:t>
            </a:r>
          </a:p>
          <a:p>
            <a:pPr eaLnBrk="1" hangingPunct="1"/>
            <a:r>
              <a:rPr lang="en-US" altLang="zh-CN" sz="2800" b="0">
                <a:latin typeface="Verdana" panose="020B0604030504040204" pitchFamily="34" charset="0"/>
                <a:ea typeface="黑体" panose="02010609060101010101" pitchFamily="49" charset="-122"/>
              </a:rPr>
              <a:t>    4      36     25</a:t>
            </a:r>
          </a:p>
          <a:p>
            <a:pPr eaLnBrk="1" hangingPunct="1"/>
            <a:r>
              <a:rPr lang="en-US" altLang="zh-CN" sz="2800" b="0">
                <a:latin typeface="Verdana" panose="020B0604030504040204" pitchFamily="34" charset="0"/>
                <a:ea typeface="黑体" panose="02010609060101010101" pitchFamily="49" charset="-122"/>
              </a:rPr>
              <a:t>    9      4       16</a:t>
            </a:r>
          </a:p>
        </p:txBody>
      </p:sp>
      <p:sp>
        <p:nvSpPr>
          <p:cNvPr id="39947" name="Rectangle 10"/>
          <p:cNvSpPr>
            <a:spLocks noChangeArrowheads="1"/>
          </p:cNvSpPr>
          <p:nvPr/>
        </p:nvSpPr>
        <p:spPr bwMode="auto">
          <a:xfrm>
            <a:off x="6131719" y="4349969"/>
            <a:ext cx="417671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d=</a:t>
            </a:r>
          </a:p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      19      29       35</a:t>
            </a:r>
          </a:p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      29      52       58</a:t>
            </a:r>
          </a:p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      19      29       38</a:t>
            </a:r>
          </a:p>
        </p:txBody>
      </p:sp>
      <p:sp>
        <p:nvSpPr>
          <p:cNvPr id="39948" name="Rectangle 11"/>
          <p:cNvSpPr>
            <a:spLocks noChangeArrowheads="1"/>
          </p:cNvSpPr>
          <p:nvPr/>
        </p:nvSpPr>
        <p:spPr bwMode="auto">
          <a:xfrm>
            <a:off x="2041910" y="3602998"/>
            <a:ext cx="3241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d=a^2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8"/>
          <p:cNvSpPr>
            <a:spLocks noChangeArrowheads="1"/>
          </p:cNvSpPr>
          <p:nvPr/>
        </p:nvSpPr>
        <p:spPr bwMode="auto">
          <a:xfrm>
            <a:off x="2135188" y="4221164"/>
            <a:ext cx="7993062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dirty="0">
              <a:ea typeface="微软雅黑" panose="020B0503020204020204" pitchFamily="34" charset="-122"/>
            </a:endParaRPr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514349" y="1140318"/>
            <a:ext cx="58912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ea typeface="微软雅黑" panose="020B0503020204020204" pitchFamily="34" charset="-122"/>
              </a:rPr>
              <a:t> MATLAB</a:t>
            </a:r>
            <a:r>
              <a:rPr lang="zh-CN" altLang="en-US" sz="2800" dirty="0">
                <a:ea typeface="微软雅黑" panose="020B0503020204020204" pitchFamily="34" charset="-122"/>
              </a:rPr>
              <a:t>数组运算	幂运算</a:t>
            </a:r>
          </a:p>
        </p:txBody>
      </p:sp>
      <p:graphicFrame>
        <p:nvGraphicFramePr>
          <p:cNvPr id="409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418842"/>
              </p:ext>
            </p:extLst>
          </p:nvPr>
        </p:nvGraphicFramePr>
        <p:xfrm>
          <a:off x="6059981" y="2076907"/>
          <a:ext cx="16256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200" imgH="711200" progId="Equation.DSMT4">
                  <p:embed/>
                </p:oleObj>
              </mc:Choice>
              <mc:Fallback>
                <p:oleObj name="Equation" r:id="rId2" imgW="71120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981" y="2076907"/>
                        <a:ext cx="16256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5"/>
          <p:cNvSpPr>
            <a:spLocks noChangeArrowheads="1"/>
          </p:cNvSpPr>
          <p:nvPr/>
        </p:nvSpPr>
        <p:spPr bwMode="auto">
          <a:xfrm>
            <a:off x="514349" y="2177633"/>
            <a:ext cx="4546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a=[1 3 4;2, 6, 5;3 2,4] </a:t>
            </a:r>
          </a:p>
        </p:txBody>
      </p:sp>
      <p:sp>
        <p:nvSpPr>
          <p:cNvPr id="40968" name="Rectangle 6"/>
          <p:cNvSpPr>
            <a:spLocks noChangeArrowheads="1"/>
          </p:cNvSpPr>
          <p:nvPr/>
        </p:nvSpPr>
        <p:spPr bwMode="auto">
          <a:xfrm>
            <a:off x="514350" y="2660629"/>
            <a:ext cx="4546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>
                <a:latin typeface="Verdana" panose="020B0604030504040204" pitchFamily="34" charset="0"/>
                <a:ea typeface="黑体" panose="02010609060101010101" pitchFamily="49" charset="-122"/>
              </a:rPr>
              <a:t>b=[2 3 1;4 1 2;4 5 3]</a:t>
            </a:r>
          </a:p>
        </p:txBody>
      </p:sp>
      <p:sp>
        <p:nvSpPr>
          <p:cNvPr id="40969" name="Rectangle 7"/>
          <p:cNvSpPr>
            <a:spLocks noChangeArrowheads="1"/>
          </p:cNvSpPr>
          <p:nvPr/>
        </p:nvSpPr>
        <p:spPr bwMode="auto">
          <a:xfrm>
            <a:off x="2026144" y="4312857"/>
            <a:ext cx="403383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>
                <a:latin typeface="Verdana" panose="020B0604030504040204" pitchFamily="34" charset="0"/>
                <a:ea typeface="黑体" panose="02010609060101010101" pitchFamily="49" charset="-122"/>
              </a:rPr>
              <a:t>c=</a:t>
            </a:r>
          </a:p>
          <a:p>
            <a:pPr eaLnBrk="1" hangingPunct="1"/>
            <a:r>
              <a:rPr lang="en-US" altLang="zh-CN" sz="2800" b="0">
                <a:latin typeface="Verdana" panose="020B0604030504040204" pitchFamily="34" charset="0"/>
                <a:ea typeface="黑体" panose="02010609060101010101" pitchFamily="49" charset="-122"/>
              </a:rPr>
              <a:t>    1        27     4</a:t>
            </a:r>
          </a:p>
          <a:p>
            <a:pPr eaLnBrk="1" hangingPunct="1"/>
            <a:r>
              <a:rPr lang="en-US" altLang="zh-CN" sz="2800" b="0">
                <a:latin typeface="Verdana" panose="020B0604030504040204" pitchFamily="34" charset="0"/>
                <a:ea typeface="黑体" panose="02010609060101010101" pitchFamily="49" charset="-122"/>
              </a:rPr>
              <a:t>    16      6       25</a:t>
            </a:r>
          </a:p>
          <a:p>
            <a:pPr eaLnBrk="1" hangingPunct="1"/>
            <a:r>
              <a:rPr lang="en-US" altLang="zh-CN" sz="2800" b="0">
                <a:latin typeface="Verdana" panose="020B0604030504040204" pitchFamily="34" charset="0"/>
                <a:ea typeface="黑体" panose="02010609060101010101" pitchFamily="49" charset="-122"/>
              </a:rPr>
              <a:t>    81      32     64</a:t>
            </a:r>
          </a:p>
        </p:txBody>
      </p:sp>
      <p:graphicFrame>
        <p:nvGraphicFramePr>
          <p:cNvPr id="4097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135669"/>
              </p:ext>
            </p:extLst>
          </p:nvPr>
        </p:nvGraphicFramePr>
        <p:xfrm>
          <a:off x="7886262" y="2093122"/>
          <a:ext cx="1597025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500" imgH="711200" progId="Equation.DSMT4">
                  <p:embed/>
                </p:oleObj>
              </mc:Choice>
              <mc:Fallback>
                <p:oleObj name="Equation" r:id="rId4" imgW="698500" imgH="71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6262" y="2093122"/>
                        <a:ext cx="1597025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540034" y="3109061"/>
            <a:ext cx="3241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c=</a:t>
            </a:r>
            <a:r>
              <a:rPr lang="en-US" altLang="zh-CN" sz="2800" b="0" dirty="0" err="1">
                <a:latin typeface="Verdana" panose="020B0604030504040204" pitchFamily="34" charset="0"/>
                <a:ea typeface="黑体" panose="02010609060101010101" pitchFamily="49" charset="-122"/>
              </a:rPr>
              <a:t>a.^b</a:t>
            </a:r>
            <a:endParaRPr lang="en-US" altLang="zh-CN" sz="2800" b="0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1392513" y="1378005"/>
            <a:ext cx="54986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ea typeface="微软雅黑" panose="020B0503020204020204" pitchFamily="34" charset="-122"/>
              </a:rPr>
              <a:t> MATLAB</a:t>
            </a:r>
            <a:r>
              <a:rPr lang="zh-CN" altLang="en-US" sz="2800" dirty="0">
                <a:ea typeface="微软雅黑" panose="020B0503020204020204" pitchFamily="34" charset="-122"/>
              </a:rPr>
              <a:t>向量运算	点积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2135188" y="4221164"/>
            <a:ext cx="7993062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409975" y="2065392"/>
            <a:ext cx="7993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c=dot(</a:t>
            </a:r>
            <a:r>
              <a:rPr lang="en-US" altLang="zh-CN" sz="2800" dirty="0" err="1">
                <a:latin typeface="Verdana" panose="020B0604030504040204" pitchFamily="34" charset="0"/>
                <a:ea typeface="微软雅黑" panose="020B0503020204020204" pitchFamily="34" charset="-122"/>
              </a:rPr>
              <a:t>a,b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)		c=</a:t>
            </a:r>
            <a:r>
              <a:rPr lang="en-US" altLang="zh-CN" sz="2800" dirty="0" err="1">
                <a:latin typeface="Verdana" panose="020B0604030504040204" pitchFamily="34" charset="0"/>
                <a:ea typeface="微软雅黑" panose="020B0503020204020204" pitchFamily="34" charset="-122"/>
              </a:rPr>
              <a:t>a</a:t>
            </a:r>
            <a:r>
              <a:rPr lang="en-US" altLang="zh-CN" sz="2800" dirty="0" err="1">
                <a:ea typeface="微软雅黑" panose="020B0503020204020204" pitchFamily="34" charset="-122"/>
              </a:rPr>
              <a:t>·</a:t>
            </a:r>
            <a:r>
              <a:rPr lang="en-US" altLang="zh-CN" sz="2800" dirty="0" err="1">
                <a:latin typeface="Verdana" panose="020B0604030504040204" pitchFamily="34" charset="0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，相当于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a*b’(a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都是行向量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) 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057676" y="2779302"/>
            <a:ext cx="27927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a=[2 4 5 3 1] 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2057676" y="3211102"/>
            <a:ext cx="3241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微软雅黑" panose="020B0503020204020204" pitchFamily="34" charset="-122"/>
              </a:rPr>
              <a:t>b=[3 8 10 12 13]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2057676" y="4664914"/>
            <a:ext cx="403383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>
                <a:latin typeface="Verdana" panose="020B0604030504040204" pitchFamily="34" charset="0"/>
                <a:ea typeface="黑体" panose="02010609060101010101" pitchFamily="49" charset="-122"/>
              </a:rPr>
              <a:t>c=</a:t>
            </a:r>
          </a:p>
          <a:p>
            <a:pPr eaLnBrk="1" hangingPunct="1"/>
            <a:r>
              <a:rPr lang="en-US" altLang="zh-CN" sz="2800" b="0">
                <a:latin typeface="Verdana" panose="020B0604030504040204" pitchFamily="34" charset="0"/>
                <a:ea typeface="黑体" panose="02010609060101010101" pitchFamily="49" charset="-122"/>
              </a:rPr>
              <a:t>    137</a:t>
            </a:r>
          </a:p>
        </p:txBody>
      </p:sp>
      <p:sp>
        <p:nvSpPr>
          <p:cNvPr id="41994" name="Rectangle 11"/>
          <p:cNvSpPr>
            <a:spLocks noChangeArrowheads="1"/>
          </p:cNvSpPr>
          <p:nvPr/>
        </p:nvSpPr>
        <p:spPr bwMode="auto">
          <a:xfrm>
            <a:off x="2057675" y="3642902"/>
            <a:ext cx="3241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c=dot(</a:t>
            </a:r>
            <a:r>
              <a:rPr lang="en-US" altLang="zh-CN" sz="2800" b="0" dirty="0" err="1">
                <a:latin typeface="Verdana" panose="020B0604030504040204" pitchFamily="34" charset="0"/>
                <a:ea typeface="黑体" panose="02010609060101010101" pitchFamily="49" charset="-122"/>
              </a:rPr>
              <a:t>a,b</a:t>
            </a:r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1376747" y="1378005"/>
            <a:ext cx="57264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ea typeface="微软雅黑" panose="020B0503020204020204" pitchFamily="34" charset="-122"/>
              </a:rPr>
              <a:t> MATLAB</a:t>
            </a:r>
            <a:r>
              <a:rPr lang="zh-CN" altLang="en-US" sz="2800" dirty="0">
                <a:ea typeface="微软雅黑" panose="020B0503020204020204" pitchFamily="34" charset="-122"/>
              </a:rPr>
              <a:t>向量运算	叉积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2135188" y="4221164"/>
            <a:ext cx="7993062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1394209" y="2065392"/>
            <a:ext cx="7993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c=cross(</a:t>
            </a:r>
            <a:r>
              <a:rPr lang="en-US" altLang="zh-CN" sz="2800" dirty="0" err="1">
                <a:latin typeface="Verdana" panose="020B0604030504040204" pitchFamily="34" charset="0"/>
                <a:ea typeface="微软雅黑" panose="020B0503020204020204" pitchFamily="34" charset="-122"/>
              </a:rPr>
              <a:t>a,b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)		c=</a:t>
            </a:r>
            <a:r>
              <a:rPr lang="en-US" altLang="zh-CN" sz="2800" dirty="0" err="1">
                <a:latin typeface="Verdana" panose="020B0604030504040204" pitchFamily="34" charset="0"/>
                <a:ea typeface="微软雅黑" panose="020B0503020204020204" pitchFamily="34" charset="-122"/>
              </a:rPr>
              <a:t>a×b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必须是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维向量 </a:t>
            </a:r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2041909" y="2779302"/>
            <a:ext cx="20842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a=[2 4 5] </a:t>
            </a:r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2041910" y="3211102"/>
            <a:ext cx="3241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微软雅黑" panose="020B0503020204020204" pitchFamily="34" charset="-122"/>
              </a:rPr>
              <a:t>b=[3 8 10]</a:t>
            </a:r>
          </a:p>
        </p:txBody>
      </p:sp>
      <p:sp>
        <p:nvSpPr>
          <p:cNvPr id="43017" name="Rectangle 8"/>
          <p:cNvSpPr>
            <a:spLocks noChangeArrowheads="1"/>
          </p:cNvSpPr>
          <p:nvPr/>
        </p:nvSpPr>
        <p:spPr bwMode="auto">
          <a:xfrm>
            <a:off x="2041910" y="4664914"/>
            <a:ext cx="403383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>
                <a:latin typeface="Verdana" panose="020B0604030504040204" pitchFamily="34" charset="0"/>
                <a:ea typeface="黑体" panose="02010609060101010101" pitchFamily="49" charset="-122"/>
              </a:rPr>
              <a:t>c=</a:t>
            </a:r>
          </a:p>
          <a:p>
            <a:pPr eaLnBrk="1" hangingPunct="1"/>
            <a:r>
              <a:rPr lang="en-US" altLang="zh-CN" sz="2800" b="0">
                <a:latin typeface="Verdana" panose="020B0604030504040204" pitchFamily="34" charset="0"/>
                <a:ea typeface="黑体" panose="02010609060101010101" pitchFamily="49" charset="-122"/>
              </a:rPr>
              <a:t>    0	-5	4</a:t>
            </a:r>
          </a:p>
        </p:txBody>
      </p:sp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2041909" y="3658748"/>
            <a:ext cx="3241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c=cross(</a:t>
            </a:r>
            <a:r>
              <a:rPr lang="en-US" altLang="zh-CN" sz="2800" b="0" dirty="0" err="1">
                <a:latin typeface="Verdana" panose="020B0604030504040204" pitchFamily="34" charset="0"/>
                <a:ea typeface="黑体" panose="02010609060101010101" pitchFamily="49" charset="-122"/>
              </a:rPr>
              <a:t>a,b</a:t>
            </a:r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057" name="Group 41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405417790"/>
              </p:ext>
            </p:extLst>
          </p:nvPr>
        </p:nvGraphicFramePr>
        <p:xfrm>
          <a:off x="1749629" y="1852589"/>
          <a:ext cx="8153400" cy="4145072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max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求最大值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min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求最小值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sum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求和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length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求长度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mean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求平均值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median 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求中间值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prod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乘积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2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sort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从小到大排序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5077" name="Text Box 3"/>
          <p:cNvSpPr txBox="1">
            <a:spLocks noChangeArrowheads="1"/>
          </p:cNvSpPr>
          <p:nvPr/>
        </p:nvSpPr>
        <p:spPr bwMode="auto">
          <a:xfrm>
            <a:off x="504616" y="1122040"/>
            <a:ext cx="62407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 MATLAB</a:t>
            </a:r>
            <a:r>
              <a:rPr lang="zh-CN" altLang="en-US" sz="3200" dirty="0">
                <a:ea typeface="微软雅黑" panose="020B0503020204020204" pitchFamily="34" charset="-122"/>
              </a:rPr>
              <a:t>向量运算	向量函数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298" name="Group 42"/>
          <p:cNvGraphicFramePr>
            <a:graphicFrameLocks noGrp="1"/>
          </p:cNvGraphicFramePr>
          <p:nvPr>
            <p:ph type="tbl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9908445"/>
              </p:ext>
            </p:extLst>
          </p:nvPr>
        </p:nvGraphicFramePr>
        <p:xfrm>
          <a:off x="1032763" y="2315365"/>
          <a:ext cx="10385995" cy="3108744"/>
        </p:xfrm>
        <a:graphic>
          <a:graphicData uri="http://schemas.openxmlformats.org/drawingml/2006/table">
            <a:tbl>
              <a:tblPr/>
              <a:tblGrid>
                <a:gridCol w="2135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0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[   ]</a:t>
                      </a:r>
                    </a:p>
                  </a:txBody>
                  <a:tcPr marT="45702" marB="45702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生成空矩阵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eye(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n,m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T="45702" marB="4570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生成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n×m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单位矩阵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ones(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n,m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T="45702" marB="4570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生成全部元素是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的矩阵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zeros(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n,m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T="45702" marB="4570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生成全部元素是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的矩阵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rand(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n,m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) </a:t>
                      </a:r>
                    </a:p>
                  </a:txBody>
                  <a:tcPr marT="45702" marB="4570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生成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～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之间均匀分布的随机矩阵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randn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n,m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T="45702" marB="4570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生成均值为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，方差为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的标准正态分布的随机矩阵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099" name="Text Box 3"/>
          <p:cNvSpPr txBox="1">
            <a:spLocks noChangeArrowheads="1"/>
          </p:cNvSpPr>
          <p:nvPr/>
        </p:nvSpPr>
        <p:spPr bwMode="auto">
          <a:xfrm>
            <a:off x="645117" y="1123014"/>
            <a:ext cx="55806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 MATLAB</a:t>
            </a:r>
            <a:r>
              <a:rPr lang="zh-CN" altLang="en-US" sz="3200" dirty="0">
                <a:ea typeface="微软雅黑" panose="020B0503020204020204" pitchFamily="34" charset="-122"/>
              </a:rPr>
              <a:t>矩阵运算	特殊矩阵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7446197" y="-451317"/>
            <a:ext cx="2291737" cy="7199871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37" name="梯形 36"/>
          <p:cNvSpPr/>
          <p:nvPr/>
        </p:nvSpPr>
        <p:spPr>
          <a:xfrm rot="5400000">
            <a:off x="1331640" y="636803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27" name="文本框 2"/>
          <p:cNvSpPr txBox="1"/>
          <p:nvPr/>
        </p:nvSpPr>
        <p:spPr>
          <a:xfrm>
            <a:off x="3729079" y="2556164"/>
            <a:ext cx="1250950" cy="119888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Part</a:t>
            </a:r>
            <a:r>
              <a:rPr lang="en-US" altLang="zh-CN" sz="7200" b="1" dirty="0">
                <a:solidFill>
                  <a:schemeClr val="bg1"/>
                </a:solidFill>
              </a:rPr>
              <a:t>1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38797" y="2692404"/>
            <a:ext cx="5056192" cy="83099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</a:rPr>
              <a:t>MATLAB</a:t>
            </a:r>
            <a:r>
              <a:rPr lang="zh-CN" altLang="en-US" sz="4800" b="1" dirty="0">
                <a:solidFill>
                  <a:schemeClr val="bg1"/>
                </a:solidFill>
              </a:rPr>
              <a:t>常用命令</a:t>
            </a:r>
          </a:p>
        </p:txBody>
      </p:sp>
      <p:pic>
        <p:nvPicPr>
          <p:cNvPr id="3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186805"/>
            <a:ext cx="12192001" cy="6667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" name="TextBox 17"/>
          <p:cNvSpPr txBox="1"/>
          <p:nvPr/>
        </p:nvSpPr>
        <p:spPr>
          <a:xfrm>
            <a:off x="9753860" y="6290456"/>
            <a:ext cx="2145323" cy="429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数学科学学院</a:t>
            </a:r>
            <a:endParaRPr kumimoji="1" lang="en-US" altLang="zh-CN" sz="14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800" dirty="0">
                <a:solidFill>
                  <a:srgbClr val="FFFFFF"/>
                </a:solidFill>
                <a:ea typeface="微软雅黑" panose="020B0503020204020204" pitchFamily="34" charset="-122"/>
              </a:rPr>
              <a:t>SCHOLL OF MATHEMATICS SCIENCE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9"/>
          <p:cNvSpPr>
            <a:spLocks noChangeArrowheads="1"/>
          </p:cNvSpPr>
          <p:nvPr/>
        </p:nvSpPr>
        <p:spPr bwMode="auto">
          <a:xfrm>
            <a:off x="2135188" y="4221164"/>
            <a:ext cx="7993062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109" name="Text Box 3"/>
          <p:cNvSpPr txBox="1">
            <a:spLocks noChangeArrowheads="1"/>
          </p:cNvSpPr>
          <p:nvPr/>
        </p:nvSpPr>
        <p:spPr bwMode="auto">
          <a:xfrm>
            <a:off x="1408278" y="1346474"/>
            <a:ext cx="58009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 MATLAB</a:t>
            </a:r>
            <a:r>
              <a:rPr lang="zh-CN" altLang="en-US" sz="3200" dirty="0">
                <a:ea typeface="微软雅黑" panose="020B0503020204020204" pitchFamily="34" charset="-122"/>
              </a:rPr>
              <a:t>矩阵运算	矩阵加法</a:t>
            </a:r>
          </a:p>
        </p:txBody>
      </p:sp>
      <p:graphicFrame>
        <p:nvGraphicFramePr>
          <p:cNvPr id="47110" name="Object 4"/>
          <p:cNvGraphicFramePr>
            <a:graphicFrameLocks noChangeAspect="1"/>
          </p:cNvGraphicFramePr>
          <p:nvPr/>
        </p:nvGraphicFramePr>
        <p:xfrm>
          <a:off x="8221827" y="2610124"/>
          <a:ext cx="1131888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300" imgH="711200" progId="Equation.DSMT4">
                  <p:embed/>
                </p:oleObj>
              </mc:Choice>
              <mc:Fallback>
                <p:oleObj name="Equation" r:id="rId2" imgW="49530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1827" y="2610124"/>
                        <a:ext cx="1131888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Rectangle 5"/>
          <p:cNvSpPr>
            <a:spLocks noChangeArrowheads="1"/>
          </p:cNvSpPr>
          <p:nvPr/>
        </p:nvSpPr>
        <p:spPr bwMode="auto">
          <a:xfrm>
            <a:off x="1518505" y="2020505"/>
            <a:ext cx="7993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Verdana" panose="020B0604030504040204" pitchFamily="34" charset="0"/>
                <a:ea typeface="微软雅黑" panose="020B0503020204020204" pitchFamily="34" charset="-122"/>
              </a:rPr>
              <a:t>矩阵的四则运算   </a:t>
            </a:r>
            <a:endParaRPr lang="en-US" altLang="zh-CN" sz="3200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112" name="Rectangle 6"/>
          <p:cNvSpPr>
            <a:spLocks noChangeArrowheads="1"/>
          </p:cNvSpPr>
          <p:nvPr/>
        </p:nvSpPr>
        <p:spPr bwMode="auto">
          <a:xfrm>
            <a:off x="2059492" y="2636051"/>
            <a:ext cx="3241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A=[1 2;3 5;2 6] </a:t>
            </a:r>
          </a:p>
        </p:txBody>
      </p:sp>
      <p:sp>
        <p:nvSpPr>
          <p:cNvPr id="47113" name="Rectangle 7"/>
          <p:cNvSpPr>
            <a:spLocks noChangeArrowheads="1"/>
          </p:cNvSpPr>
          <p:nvPr/>
        </p:nvSpPr>
        <p:spPr bwMode="auto">
          <a:xfrm>
            <a:off x="2073441" y="3065887"/>
            <a:ext cx="3241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B=[2 4;1 8;9 0]</a:t>
            </a:r>
          </a:p>
        </p:txBody>
      </p:sp>
      <p:sp>
        <p:nvSpPr>
          <p:cNvPr id="47114" name="Rectangle 8"/>
          <p:cNvSpPr>
            <a:spLocks noChangeArrowheads="1"/>
          </p:cNvSpPr>
          <p:nvPr/>
        </p:nvSpPr>
        <p:spPr bwMode="auto">
          <a:xfrm>
            <a:off x="2073441" y="4325609"/>
            <a:ext cx="25923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C=</a:t>
            </a:r>
          </a:p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     3        6</a:t>
            </a:r>
          </a:p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     4      13 </a:t>
            </a:r>
          </a:p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    11       6 </a:t>
            </a:r>
          </a:p>
        </p:txBody>
      </p:sp>
      <p:sp>
        <p:nvSpPr>
          <p:cNvPr id="47115" name="Rectangle 10"/>
          <p:cNvSpPr>
            <a:spLocks noChangeArrowheads="1"/>
          </p:cNvSpPr>
          <p:nvPr/>
        </p:nvSpPr>
        <p:spPr bwMode="auto">
          <a:xfrm>
            <a:off x="2073441" y="3780262"/>
            <a:ext cx="3241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C=A+B</a:t>
            </a:r>
          </a:p>
        </p:txBody>
      </p:sp>
      <p:graphicFrame>
        <p:nvGraphicFramePr>
          <p:cNvPr id="47116" name="Object 11"/>
          <p:cNvGraphicFramePr>
            <a:graphicFrameLocks noChangeAspect="1"/>
          </p:cNvGraphicFramePr>
          <p:nvPr/>
        </p:nvGraphicFramePr>
        <p:xfrm>
          <a:off x="6539078" y="2610124"/>
          <a:ext cx="1154113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300" imgH="711200" progId="Equation.DSMT4">
                  <p:embed/>
                </p:oleObj>
              </mc:Choice>
              <mc:Fallback>
                <p:oleObj name="Equation" r:id="rId4" imgW="495300" imgH="71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9078" y="2610124"/>
                        <a:ext cx="1154113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1455574" y="1362240"/>
            <a:ext cx="57933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 MATLAB</a:t>
            </a:r>
            <a:r>
              <a:rPr lang="zh-CN" altLang="en-US" sz="3200" dirty="0">
                <a:ea typeface="微软雅黑" panose="020B0503020204020204" pitchFamily="34" charset="-122"/>
              </a:rPr>
              <a:t>矩阵运算	矩阵乘法</a:t>
            </a:r>
          </a:p>
        </p:txBody>
      </p:sp>
      <p:graphicFrame>
        <p:nvGraphicFramePr>
          <p:cNvPr id="48133" name="Object 4"/>
          <p:cNvGraphicFramePr>
            <a:graphicFrameLocks noChangeAspect="1"/>
          </p:cNvGraphicFramePr>
          <p:nvPr/>
        </p:nvGraphicFramePr>
        <p:xfrm>
          <a:off x="7803987" y="2873540"/>
          <a:ext cx="159067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200" imgH="457200" progId="Equation.DSMT4">
                  <p:embed/>
                </p:oleObj>
              </mc:Choice>
              <mc:Fallback>
                <p:oleObj name="Equation" r:id="rId2" imgW="7112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3987" y="2873540"/>
                        <a:ext cx="1590675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1473036" y="2049627"/>
            <a:ext cx="7993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Verdana" panose="020B0604030504040204" pitchFamily="34" charset="0"/>
                <a:ea typeface="微软雅黑" panose="020B0503020204020204" pitchFamily="34" charset="-122"/>
              </a:rPr>
              <a:t>矩阵的四则运算    </a:t>
            </a:r>
            <a:endParaRPr lang="en-US" altLang="zh-CN" sz="3200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2120737" y="2649853"/>
            <a:ext cx="3241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A=[1 2;3 5;2 6] </a:t>
            </a:r>
          </a:p>
        </p:txBody>
      </p:sp>
      <p:sp>
        <p:nvSpPr>
          <p:cNvPr id="48136" name="Rectangle 7"/>
          <p:cNvSpPr>
            <a:spLocks noChangeArrowheads="1"/>
          </p:cNvSpPr>
          <p:nvPr/>
        </p:nvSpPr>
        <p:spPr bwMode="auto">
          <a:xfrm>
            <a:off x="2120737" y="3081653"/>
            <a:ext cx="3241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B=[2 4 1; 8 9 0]</a:t>
            </a:r>
          </a:p>
        </p:txBody>
      </p:sp>
      <p:sp>
        <p:nvSpPr>
          <p:cNvPr id="48137" name="Rectangle 8"/>
          <p:cNvSpPr>
            <a:spLocks noChangeArrowheads="1"/>
          </p:cNvSpPr>
          <p:nvPr/>
        </p:nvSpPr>
        <p:spPr bwMode="auto">
          <a:xfrm>
            <a:off x="2135188" y="4221164"/>
            <a:ext cx="7993062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8138" name="Rectangle 9"/>
          <p:cNvSpPr>
            <a:spLocks noChangeArrowheads="1"/>
          </p:cNvSpPr>
          <p:nvPr/>
        </p:nvSpPr>
        <p:spPr bwMode="auto">
          <a:xfrm>
            <a:off x="2120736" y="4341375"/>
            <a:ext cx="455836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D=</a:t>
            </a:r>
          </a:p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      18      22       1</a:t>
            </a:r>
          </a:p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      46      57       3</a:t>
            </a:r>
          </a:p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      52      62       2</a:t>
            </a:r>
          </a:p>
        </p:txBody>
      </p:sp>
      <p:graphicFrame>
        <p:nvGraphicFramePr>
          <p:cNvPr id="48139" name="Object 10"/>
          <p:cNvGraphicFramePr>
            <a:graphicFrameLocks noChangeAspect="1"/>
          </p:cNvGraphicFramePr>
          <p:nvPr/>
        </p:nvGraphicFramePr>
        <p:xfrm>
          <a:off x="6297449" y="2625890"/>
          <a:ext cx="1154113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300" imgH="711200" progId="Equation.DSMT4">
                  <p:embed/>
                </p:oleObj>
              </mc:Choice>
              <mc:Fallback>
                <p:oleObj name="Equation" r:id="rId4" imgW="495300" imgH="71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449" y="2625890"/>
                        <a:ext cx="1154113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0" name="Rectangle 11"/>
          <p:cNvSpPr>
            <a:spLocks noChangeArrowheads="1"/>
          </p:cNvSpPr>
          <p:nvPr/>
        </p:nvSpPr>
        <p:spPr bwMode="auto">
          <a:xfrm>
            <a:off x="2120737" y="3796028"/>
            <a:ext cx="3241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D=A*B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8"/>
          <p:cNvSpPr>
            <a:spLocks noChangeArrowheads="1"/>
          </p:cNvSpPr>
          <p:nvPr/>
        </p:nvSpPr>
        <p:spPr bwMode="auto">
          <a:xfrm>
            <a:off x="2135188" y="4652964"/>
            <a:ext cx="7993062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1251395" y="1079376"/>
            <a:ext cx="67973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 MATLAB</a:t>
            </a:r>
            <a:r>
              <a:rPr lang="zh-CN" altLang="en-US" sz="3200" dirty="0">
                <a:ea typeface="微软雅黑" panose="020B0503020204020204" pitchFamily="34" charset="-122"/>
              </a:rPr>
              <a:t>矩阵运算	矩阵除法</a:t>
            </a:r>
          </a:p>
        </p:txBody>
      </p:sp>
      <p:sp>
        <p:nvSpPr>
          <p:cNvPr id="49158" name="Rectangle 4"/>
          <p:cNvSpPr>
            <a:spLocks noChangeArrowheads="1"/>
          </p:cNvSpPr>
          <p:nvPr/>
        </p:nvSpPr>
        <p:spPr bwMode="auto">
          <a:xfrm>
            <a:off x="1203184" y="1854507"/>
            <a:ext cx="958933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在</a:t>
            </a:r>
            <a:r>
              <a:rPr lang="en-US" altLang="zh-CN" sz="2800" dirty="0" err="1">
                <a:latin typeface="Verdana" panose="020B0604030504040204" pitchFamily="34" charset="0"/>
                <a:ea typeface="微软雅黑" panose="020B0503020204020204" pitchFamily="34" charset="-122"/>
              </a:rPr>
              <a:t>Matlab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中矩阵的除法分左除“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\”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和右除“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/” </a:t>
            </a:r>
            <a:b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</a:b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      X=A\B 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给出线性方程组 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AX=B 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的一个解 </a:t>
            </a:r>
            <a:b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      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X=B/A 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给出线性方程组 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XA=B 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的一个解   </a:t>
            </a:r>
            <a:endParaRPr lang="en-US" altLang="zh-CN" sz="2800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159" name="Rectangle 5"/>
          <p:cNvSpPr>
            <a:spLocks noChangeArrowheads="1"/>
          </p:cNvSpPr>
          <p:nvPr/>
        </p:nvSpPr>
        <p:spPr bwMode="auto">
          <a:xfrm>
            <a:off x="2057675" y="3438839"/>
            <a:ext cx="3241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A\B </a:t>
            </a:r>
          </a:p>
        </p:txBody>
      </p:sp>
      <p:sp>
        <p:nvSpPr>
          <p:cNvPr id="49160" name="Rectangle 6"/>
          <p:cNvSpPr>
            <a:spLocks noChangeArrowheads="1"/>
          </p:cNvSpPr>
          <p:nvPr/>
        </p:nvSpPr>
        <p:spPr bwMode="auto">
          <a:xfrm>
            <a:off x="2057675" y="3870639"/>
            <a:ext cx="3241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B/A</a:t>
            </a:r>
          </a:p>
        </p:txBody>
      </p:sp>
      <p:sp>
        <p:nvSpPr>
          <p:cNvPr id="49161" name="Rectangle 7"/>
          <p:cNvSpPr>
            <a:spLocks noChangeArrowheads="1"/>
          </p:cNvSpPr>
          <p:nvPr/>
        </p:nvSpPr>
        <p:spPr bwMode="auto">
          <a:xfrm>
            <a:off x="927652" y="4776350"/>
            <a:ext cx="451457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fr-FR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sym(A\B,'r')</a:t>
            </a:r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 =</a:t>
            </a:r>
          </a:p>
          <a:p>
            <a:pPr algn="ctr"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              </a:t>
            </a:r>
            <a:r>
              <a:rPr lang="fr-FR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5/7    1    9/7</a:t>
            </a:r>
          </a:p>
          <a:p>
            <a:pPr algn="ctr" eaLnBrk="1" hangingPunct="1"/>
            <a:r>
              <a:rPr lang="fr-FR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             -8/7   -1   -6/7</a:t>
            </a:r>
          </a:p>
          <a:p>
            <a:pPr algn="ctr" eaLnBrk="1" hangingPunct="1"/>
            <a:r>
              <a:rPr lang="fr-FR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             44/7    7   54/7</a:t>
            </a:r>
            <a:endParaRPr lang="en-US" altLang="zh-CN" sz="2400" b="0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9162" name="Rectangle 9"/>
          <p:cNvSpPr>
            <a:spLocks noChangeArrowheads="1"/>
          </p:cNvSpPr>
          <p:nvPr/>
        </p:nvSpPr>
        <p:spPr bwMode="auto">
          <a:xfrm>
            <a:off x="5602562" y="4775203"/>
            <a:ext cx="549475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fr-FR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sym(B/A,'r')</a:t>
            </a:r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 =</a:t>
            </a:r>
            <a:b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</a:br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                    </a:t>
            </a:r>
            <a:r>
              <a:rPr lang="fr-FR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-2/7    8/7  13/7</a:t>
            </a:r>
            <a:br>
              <a:rPr lang="fr-FR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</a:br>
            <a:r>
              <a:rPr lang="fr-FR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                     1/7  17/7   25/7</a:t>
            </a:r>
            <a:br>
              <a:rPr lang="fr-FR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</a:br>
            <a:r>
              <a:rPr lang="fr-FR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                     4/7  26/7   37/7</a:t>
            </a:r>
            <a:endParaRPr lang="en-US" altLang="zh-CN" sz="2400" b="0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9163" name="Rectangle 10"/>
          <p:cNvSpPr>
            <a:spLocks noChangeArrowheads="1"/>
          </p:cNvSpPr>
          <p:nvPr/>
        </p:nvSpPr>
        <p:spPr bwMode="auto">
          <a:xfrm>
            <a:off x="4650061" y="3708565"/>
            <a:ext cx="649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>
                <a:latin typeface="Verdana" panose="020B0604030504040204" pitchFamily="34" charset="0"/>
                <a:ea typeface="黑体" panose="02010609060101010101" pitchFamily="49" charset="-122"/>
              </a:rPr>
              <a:t>A=</a:t>
            </a:r>
          </a:p>
        </p:txBody>
      </p:sp>
      <p:sp>
        <p:nvSpPr>
          <p:cNvPr id="49164" name="Rectangle 11"/>
          <p:cNvSpPr>
            <a:spLocks noChangeArrowheads="1"/>
          </p:cNvSpPr>
          <p:nvPr/>
        </p:nvSpPr>
        <p:spPr bwMode="auto">
          <a:xfrm>
            <a:off x="7171011" y="3708565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>
                <a:latin typeface="Verdana" panose="020B0604030504040204" pitchFamily="34" charset="0"/>
                <a:ea typeface="黑体" panose="02010609060101010101" pitchFamily="49" charset="-122"/>
              </a:rPr>
              <a:t>B=</a:t>
            </a:r>
          </a:p>
        </p:txBody>
      </p:sp>
      <p:graphicFrame>
        <p:nvGraphicFramePr>
          <p:cNvPr id="49165" name="Object 12"/>
          <p:cNvGraphicFramePr>
            <a:graphicFrameLocks noChangeAspect="1"/>
          </p:cNvGraphicFramePr>
          <p:nvPr/>
        </p:nvGraphicFramePr>
        <p:xfrm>
          <a:off x="5185049" y="3091027"/>
          <a:ext cx="16256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200" imgH="711200" progId="Equation.DSMT4">
                  <p:embed/>
                </p:oleObj>
              </mc:Choice>
              <mc:Fallback>
                <p:oleObj name="Equation" r:id="rId2" imgW="711200" imgH="71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5049" y="3091027"/>
                        <a:ext cx="16256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6" name="Object 13"/>
          <p:cNvGraphicFramePr>
            <a:graphicFrameLocks noChangeAspect="1"/>
          </p:cNvGraphicFramePr>
          <p:nvPr/>
        </p:nvGraphicFramePr>
        <p:xfrm>
          <a:off x="7734575" y="3060866"/>
          <a:ext cx="1597025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1200" imgH="711200" progId="Equation.DSMT4">
                  <p:embed/>
                </p:oleObj>
              </mc:Choice>
              <mc:Fallback>
                <p:oleObj name="Equation" r:id="rId4" imgW="711200" imgH="71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575" y="3060866"/>
                        <a:ext cx="1597025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1424044" y="1456833"/>
            <a:ext cx="59229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 MATLAB</a:t>
            </a:r>
            <a:r>
              <a:rPr lang="zh-CN" altLang="en-US" sz="3200" dirty="0">
                <a:ea typeface="微软雅黑" panose="020B0503020204020204" pitchFamily="34" charset="-122"/>
              </a:rPr>
              <a:t>矩阵运算	矩阵乘幂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1441506" y="2144220"/>
            <a:ext cx="7993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Verdana" panose="020B0604030504040204" pitchFamily="34" charset="0"/>
                <a:ea typeface="微软雅黑" panose="020B0503020204020204" pitchFamily="34" charset="-122"/>
              </a:rPr>
              <a:t>矩阵的幂运算 </a:t>
            </a:r>
            <a:r>
              <a:rPr lang="en-US" altLang="zh-CN" sz="3200" dirty="0">
                <a:latin typeface="Verdana" panose="020B0604030504040204" pitchFamily="34" charset="0"/>
                <a:ea typeface="微软雅黑" panose="020B0503020204020204" pitchFamily="34" charset="-122"/>
              </a:rPr>
              <a:t>^  </a:t>
            </a:r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1424044" y="2882557"/>
            <a:ext cx="5493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A=[21 34 20;78 20 21;17 34 31] </a:t>
            </a:r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1424044" y="3419926"/>
            <a:ext cx="3241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C=A^2</a:t>
            </a:r>
          </a:p>
        </p:txBody>
      </p:sp>
      <p:sp>
        <p:nvSpPr>
          <p:cNvPr id="50184" name="Rectangle 7"/>
          <p:cNvSpPr>
            <a:spLocks noChangeArrowheads="1"/>
          </p:cNvSpPr>
          <p:nvPr/>
        </p:nvSpPr>
        <p:spPr bwMode="auto">
          <a:xfrm>
            <a:off x="2135188" y="4221164"/>
            <a:ext cx="7993062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0185" name="Rectangle 8"/>
          <p:cNvSpPr>
            <a:spLocks noChangeArrowheads="1"/>
          </p:cNvSpPr>
          <p:nvPr/>
        </p:nvSpPr>
        <p:spPr bwMode="auto">
          <a:xfrm>
            <a:off x="2089205" y="4435968"/>
            <a:ext cx="502721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C=</a:t>
            </a:r>
          </a:p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      3433      2074       1754</a:t>
            </a:r>
          </a:p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      3555      3766       2631</a:t>
            </a:r>
          </a:p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      3536      2312       2015</a:t>
            </a:r>
          </a:p>
        </p:txBody>
      </p:sp>
      <p:graphicFrame>
        <p:nvGraphicFramePr>
          <p:cNvPr id="50186" name="Object 9"/>
          <p:cNvGraphicFramePr>
            <a:graphicFrameLocks noChangeAspect="1"/>
          </p:cNvGraphicFramePr>
          <p:nvPr/>
        </p:nvGraphicFramePr>
        <p:xfrm>
          <a:off x="7346950" y="2708275"/>
          <a:ext cx="2016125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165" imgH="711200" progId="Equation.DSMT4">
                  <p:embed/>
                </p:oleObj>
              </mc:Choice>
              <mc:Fallback>
                <p:oleObj name="Equation" r:id="rId2" imgW="939165" imgH="71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950" y="2708275"/>
                        <a:ext cx="2016125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1345215" y="1409536"/>
            <a:ext cx="91505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 MATLAB</a:t>
            </a:r>
            <a:r>
              <a:rPr lang="zh-CN" altLang="en-US" sz="3200" dirty="0">
                <a:ea typeface="微软雅黑" panose="020B0503020204020204" pitchFamily="34" charset="-122"/>
              </a:rPr>
              <a:t>矩阵运算	矩阵转置、逆、行列式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1362677" y="2096923"/>
            <a:ext cx="7993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Verdana" panose="020B0604030504040204" pitchFamily="34" charset="0"/>
                <a:ea typeface="微软雅黑" panose="020B0503020204020204" pitchFamily="34" charset="-122"/>
              </a:rPr>
              <a:t>矩阵的转置、逆运算及行列式运算   </a:t>
            </a:r>
            <a:endParaRPr lang="en-US" altLang="zh-CN" sz="3200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2010378" y="2697149"/>
            <a:ext cx="4321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A=[1 2 0;2 5 -1;4 10 -1] </a:t>
            </a:r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1991328" y="3221017"/>
            <a:ext cx="3241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C=A</a:t>
            </a:r>
            <a:r>
              <a:rPr lang="en-US" altLang="zh-CN" sz="2400" b="0" dirty="0">
                <a:ea typeface="黑体" panose="02010609060101010101" pitchFamily="49" charset="-122"/>
              </a:rPr>
              <a:t>’</a:t>
            </a:r>
            <a:endParaRPr lang="en-US" altLang="zh-CN" sz="2400" b="0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51208" name="Rectangle 7"/>
          <p:cNvSpPr>
            <a:spLocks noChangeArrowheads="1"/>
          </p:cNvSpPr>
          <p:nvPr/>
        </p:nvSpPr>
        <p:spPr bwMode="auto">
          <a:xfrm>
            <a:off x="2135188" y="4221164"/>
            <a:ext cx="7993062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209" name="Rectangle 8"/>
          <p:cNvSpPr>
            <a:spLocks noChangeArrowheads="1"/>
          </p:cNvSpPr>
          <p:nvPr/>
        </p:nvSpPr>
        <p:spPr bwMode="auto">
          <a:xfrm>
            <a:off x="795130" y="4388670"/>
            <a:ext cx="337583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C=</a:t>
            </a:r>
          </a:p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      1      2        4</a:t>
            </a:r>
          </a:p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      2      5       10</a:t>
            </a:r>
          </a:p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      0     -1       -1</a:t>
            </a:r>
          </a:p>
        </p:txBody>
      </p:sp>
      <p:graphicFrame>
        <p:nvGraphicFramePr>
          <p:cNvPr id="51210" name="Object 9"/>
          <p:cNvGraphicFramePr>
            <a:graphicFrameLocks noChangeAspect="1"/>
          </p:cNvGraphicFramePr>
          <p:nvPr/>
        </p:nvGraphicFramePr>
        <p:xfrm>
          <a:off x="7376128" y="2660487"/>
          <a:ext cx="1798637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200" imgH="711200" progId="Equation.DSMT4">
                  <p:embed/>
                </p:oleObj>
              </mc:Choice>
              <mc:Fallback>
                <p:oleObj name="Equation" r:id="rId2" imgW="838200" imgH="71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6128" y="2660487"/>
                        <a:ext cx="1798637" cy="152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Rectangle 10"/>
          <p:cNvSpPr>
            <a:spLocks noChangeArrowheads="1"/>
          </p:cNvSpPr>
          <p:nvPr/>
        </p:nvSpPr>
        <p:spPr bwMode="auto">
          <a:xfrm>
            <a:off x="2010378" y="3554399"/>
            <a:ext cx="3241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D=inv(A)</a:t>
            </a:r>
          </a:p>
        </p:txBody>
      </p:sp>
      <p:sp>
        <p:nvSpPr>
          <p:cNvPr id="51212" name="Rectangle 11"/>
          <p:cNvSpPr>
            <a:spLocks noChangeArrowheads="1"/>
          </p:cNvSpPr>
          <p:nvPr/>
        </p:nvSpPr>
        <p:spPr bwMode="auto">
          <a:xfrm>
            <a:off x="2010378" y="3950315"/>
            <a:ext cx="3241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e=det(A)</a:t>
            </a:r>
          </a:p>
        </p:txBody>
      </p:sp>
      <p:sp>
        <p:nvSpPr>
          <p:cNvPr id="51213" name="Rectangle 12"/>
          <p:cNvSpPr>
            <a:spLocks noChangeArrowheads="1"/>
          </p:cNvSpPr>
          <p:nvPr/>
        </p:nvSpPr>
        <p:spPr bwMode="auto">
          <a:xfrm>
            <a:off x="4190014" y="4388671"/>
            <a:ext cx="30765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D=</a:t>
            </a:r>
          </a:p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      5      2      -2</a:t>
            </a:r>
          </a:p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     -2     -1       1</a:t>
            </a:r>
          </a:p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      0     -2       1</a:t>
            </a:r>
          </a:p>
        </p:txBody>
      </p:sp>
      <p:sp>
        <p:nvSpPr>
          <p:cNvPr id="51214" name="Rectangle 13"/>
          <p:cNvSpPr>
            <a:spLocks noChangeArrowheads="1"/>
          </p:cNvSpPr>
          <p:nvPr/>
        </p:nvSpPr>
        <p:spPr bwMode="auto">
          <a:xfrm>
            <a:off x="8140198" y="4417427"/>
            <a:ext cx="172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e=</a:t>
            </a:r>
          </a:p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      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ChangeArrowheads="1"/>
          </p:cNvSpPr>
          <p:nvPr/>
        </p:nvSpPr>
        <p:spPr bwMode="auto">
          <a:xfrm>
            <a:off x="7175500" y="2565401"/>
            <a:ext cx="252095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194789" y="1061570"/>
            <a:ext cx="4511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 MATLAB</a:t>
            </a:r>
            <a:r>
              <a:rPr lang="zh-CN" altLang="en-US" sz="3200" dirty="0">
                <a:ea typeface="微软雅黑" panose="020B0503020204020204" pitchFamily="34" charset="-122"/>
              </a:rPr>
              <a:t>关系运算</a:t>
            </a: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194789" y="1646345"/>
            <a:ext cx="7993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Verdana" panose="020B0604030504040204" pitchFamily="34" charset="0"/>
                <a:ea typeface="微软雅黑" panose="020B0503020204020204" pitchFamily="34" charset="-122"/>
              </a:rPr>
              <a:t>关系操作符 </a:t>
            </a:r>
            <a:endParaRPr lang="en-US" altLang="zh-CN" sz="3200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428576" y="2241352"/>
            <a:ext cx="6440557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&lt;      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小于</a:t>
            </a:r>
          </a:p>
          <a:p>
            <a:pPr eaLnBrk="1" hangingPunct="1"/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&lt;=    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小于等于</a:t>
            </a:r>
          </a:p>
          <a:p>
            <a:pPr eaLnBrk="1" hangingPunct="1"/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&gt;      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大于</a:t>
            </a:r>
          </a:p>
          <a:p>
            <a:pPr eaLnBrk="1" hangingPunct="1"/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&gt;=    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大于等于</a:t>
            </a:r>
          </a:p>
          <a:p>
            <a:pPr eaLnBrk="1" hangingPunct="1"/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==    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等于</a:t>
            </a:r>
          </a:p>
          <a:p>
            <a:pPr eaLnBrk="1" hangingPunct="1"/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~=    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不等于</a:t>
            </a:r>
          </a:p>
          <a:p>
            <a:pPr eaLnBrk="1" hangingPunct="1"/>
            <a:endParaRPr lang="zh-CN" altLang="en-US" sz="2800" dirty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运算法则：若关系式成立，结果为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；</a:t>
            </a:r>
          </a:p>
          <a:p>
            <a:pPr eaLnBrk="1" hangingPunct="1"/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               若关系式不成立，结果为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800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256" name="Text Box 7"/>
          <p:cNvSpPr txBox="1">
            <a:spLocks noChangeArrowheads="1"/>
          </p:cNvSpPr>
          <p:nvPr/>
        </p:nvSpPr>
        <p:spPr bwMode="auto">
          <a:xfrm>
            <a:off x="7788233" y="2246619"/>
            <a:ext cx="3816434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A=[1 4 3 5 7]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B=[2 6 9 0 7]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A==B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800" b="0" dirty="0"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0" dirty="0" err="1">
                <a:latin typeface="Verdana" panose="020B0604030504040204" pitchFamily="34" charset="0"/>
                <a:ea typeface="黑体" panose="02010609060101010101" pitchFamily="49" charset="-122"/>
              </a:rPr>
              <a:t>ans</a:t>
            </a:r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=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       0  0  0  0  1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7"/>
          <p:cNvSpPr>
            <a:spLocks noChangeArrowheads="1"/>
          </p:cNvSpPr>
          <p:nvPr/>
        </p:nvSpPr>
        <p:spPr bwMode="auto">
          <a:xfrm>
            <a:off x="7175501" y="2565401"/>
            <a:ext cx="288131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 dirty="0">
              <a:ea typeface="微软雅黑" panose="020B0503020204020204" pitchFamily="34" charset="-122"/>
            </a:endParaRPr>
          </a:p>
        </p:txBody>
      </p:sp>
      <p:sp>
        <p:nvSpPr>
          <p:cNvPr id="54277" name="Text Box 3"/>
          <p:cNvSpPr txBox="1">
            <a:spLocks noChangeArrowheads="1"/>
          </p:cNvSpPr>
          <p:nvPr/>
        </p:nvSpPr>
        <p:spPr bwMode="auto">
          <a:xfrm>
            <a:off x="598067" y="1061176"/>
            <a:ext cx="4511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MATLAB</a:t>
            </a:r>
            <a:r>
              <a:rPr lang="zh-CN" altLang="en-US" sz="3200" dirty="0">
                <a:ea typeface="微软雅黑" panose="020B0503020204020204" pitchFamily="34" charset="-122"/>
              </a:rPr>
              <a:t>逻辑运算</a:t>
            </a:r>
          </a:p>
        </p:txBody>
      </p:sp>
      <p:sp>
        <p:nvSpPr>
          <p:cNvPr id="54278" name="Rectangle 4"/>
          <p:cNvSpPr>
            <a:spLocks noChangeArrowheads="1"/>
          </p:cNvSpPr>
          <p:nvPr/>
        </p:nvSpPr>
        <p:spPr bwMode="auto">
          <a:xfrm>
            <a:off x="598067" y="1811051"/>
            <a:ext cx="7993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Verdana" panose="020B0604030504040204" pitchFamily="34" charset="0"/>
                <a:ea typeface="微软雅黑" panose="020B0503020204020204" pitchFamily="34" charset="-122"/>
              </a:rPr>
              <a:t>逻辑操作符 </a:t>
            </a:r>
            <a:endParaRPr lang="en-US" altLang="zh-CN" sz="3200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247294" y="2247269"/>
            <a:ext cx="6073993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Verdana" panose="020B0604030504040204" pitchFamily="34" charset="0"/>
                <a:ea typeface="微软雅黑" panose="020B0503020204020204" pitchFamily="34" charset="-122"/>
              </a:rPr>
              <a:t>&amp;      </a:t>
            </a:r>
            <a:r>
              <a:rPr lang="zh-CN" altLang="en-US" sz="3200" dirty="0">
                <a:latin typeface="Verdana" panose="020B0604030504040204" pitchFamily="34" charset="0"/>
                <a:ea typeface="微软雅黑" panose="020B0503020204020204" pitchFamily="34" charset="-122"/>
              </a:rPr>
              <a:t>与  </a:t>
            </a:r>
          </a:p>
          <a:p>
            <a:pPr eaLnBrk="1" hangingPunct="1"/>
            <a:r>
              <a:rPr lang="en-US" altLang="zh-CN" sz="3200" dirty="0">
                <a:latin typeface="Verdana" panose="020B0604030504040204" pitchFamily="34" charset="0"/>
                <a:ea typeface="微软雅黑" panose="020B0503020204020204" pitchFamily="34" charset="-122"/>
              </a:rPr>
              <a:t>|       </a:t>
            </a:r>
            <a:r>
              <a:rPr lang="zh-CN" altLang="en-US" sz="3200" dirty="0">
                <a:latin typeface="Verdana" panose="020B0604030504040204" pitchFamily="34" charset="0"/>
                <a:ea typeface="微软雅黑" panose="020B0503020204020204" pitchFamily="34" charset="-122"/>
              </a:rPr>
              <a:t>或</a:t>
            </a:r>
          </a:p>
          <a:p>
            <a:pPr eaLnBrk="1" hangingPunct="1"/>
            <a:r>
              <a:rPr lang="en-US" altLang="zh-CN" sz="3200" dirty="0">
                <a:latin typeface="Verdana" panose="020B0604030504040204" pitchFamily="34" charset="0"/>
                <a:ea typeface="微软雅黑" panose="020B0503020204020204" pitchFamily="34" charset="-122"/>
              </a:rPr>
              <a:t>~      </a:t>
            </a:r>
            <a:r>
              <a:rPr lang="zh-CN" altLang="en-US" sz="3200" dirty="0">
                <a:latin typeface="Verdana" panose="020B0604030504040204" pitchFamily="34" charset="0"/>
                <a:ea typeface="微软雅黑" panose="020B0503020204020204" pitchFamily="34" charset="-122"/>
              </a:rPr>
              <a:t>非</a:t>
            </a:r>
          </a:p>
          <a:p>
            <a:pPr eaLnBrk="1" hangingPunct="1"/>
            <a:endParaRPr lang="zh-CN" altLang="en-US" sz="3200" dirty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3200" dirty="0">
                <a:latin typeface="Verdana" panose="020B0604030504040204" pitchFamily="34" charset="0"/>
                <a:ea typeface="微软雅黑" panose="020B0503020204020204" pitchFamily="34" charset="-122"/>
              </a:rPr>
              <a:t>运算法则： 若逻辑真，结果为</a:t>
            </a:r>
            <a:r>
              <a:rPr lang="en-US" altLang="zh-CN" sz="3200" dirty="0">
                <a:latin typeface="Verdana" panose="020B060403050404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latin typeface="Verdana" panose="020B0604030504040204" pitchFamily="34" charset="0"/>
                <a:ea typeface="微软雅黑" panose="020B0503020204020204" pitchFamily="34" charset="-122"/>
              </a:rPr>
              <a:t>；</a:t>
            </a:r>
          </a:p>
          <a:p>
            <a:pPr eaLnBrk="1" hangingPunct="1"/>
            <a:r>
              <a:rPr lang="zh-CN" altLang="en-US" sz="3200" dirty="0">
                <a:latin typeface="Verdana" panose="020B0604030504040204" pitchFamily="34" charset="0"/>
                <a:ea typeface="微软雅黑" panose="020B0503020204020204" pitchFamily="34" charset="-122"/>
              </a:rPr>
              <a:t>                若逻辑假，结果为</a:t>
            </a:r>
            <a:r>
              <a:rPr lang="en-US" altLang="zh-CN" sz="3200" dirty="0">
                <a:latin typeface="Verdana" panose="020B0604030504040204" pitchFamily="34" charset="0"/>
                <a:ea typeface="微软雅黑" panose="020B0503020204020204" pitchFamily="34" charset="-122"/>
              </a:rPr>
              <a:t>0</a:t>
            </a:r>
            <a:r>
              <a:rPr lang="zh-CN" altLang="en-US" sz="3200" dirty="0">
                <a:latin typeface="Verdana" panose="020B0604030504040204" pitchFamily="34" charset="0"/>
                <a:ea typeface="微软雅黑" panose="020B0503020204020204" pitchFamily="34" charset="-122"/>
              </a:rPr>
              <a:t>。</a:t>
            </a:r>
          </a:p>
          <a:p>
            <a:pPr eaLnBrk="1" hangingPunct="1"/>
            <a:endParaRPr lang="zh-CN" altLang="en-US" sz="3200" dirty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3200" b="0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54280" name="Text Box 6"/>
          <p:cNvSpPr txBox="1">
            <a:spLocks noChangeArrowheads="1"/>
          </p:cNvSpPr>
          <p:nvPr/>
        </p:nvSpPr>
        <p:spPr bwMode="auto">
          <a:xfrm>
            <a:off x="6953242" y="1811051"/>
            <a:ext cx="4801435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0" dirty="0">
                <a:latin typeface="Verdana" panose="020B0604030504040204" pitchFamily="34" charset="0"/>
                <a:ea typeface="黑体" panose="02010609060101010101" pitchFamily="49" charset="-122"/>
              </a:rPr>
              <a:t>a=1:2:11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 b="0" dirty="0">
                <a:latin typeface="Verdana" panose="020B0604030504040204" pitchFamily="34" charset="0"/>
                <a:ea typeface="黑体" panose="02010609060101010101" pitchFamily="49" charset="-122"/>
              </a:rPr>
              <a:t>b=2:7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 b="0" dirty="0">
                <a:latin typeface="Verdana" panose="020B0604030504040204" pitchFamily="34" charset="0"/>
                <a:ea typeface="黑体" panose="02010609060101010101" pitchFamily="49" charset="-122"/>
              </a:rPr>
              <a:t>(a&lt;2)|(b&gt;6)</a:t>
            </a:r>
          </a:p>
          <a:p>
            <a:pPr eaLnBrk="1" hangingPunct="1">
              <a:spcBef>
                <a:spcPct val="50000"/>
              </a:spcBef>
            </a:pPr>
            <a:endParaRPr lang="en-US" altLang="zh-CN" sz="3200" b="0" dirty="0"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 b="0" dirty="0" err="1">
                <a:latin typeface="Verdana" panose="020B0604030504040204" pitchFamily="34" charset="0"/>
                <a:ea typeface="黑体" panose="02010609060101010101" pitchFamily="49" charset="-122"/>
              </a:rPr>
              <a:t>ans</a:t>
            </a:r>
            <a:r>
              <a:rPr lang="en-US" altLang="zh-CN" sz="3200" b="0" dirty="0">
                <a:latin typeface="Verdana" panose="020B0604030504040204" pitchFamily="34" charset="0"/>
                <a:ea typeface="黑体" panose="02010609060101010101" pitchFamily="49" charset="-122"/>
              </a:rPr>
              <a:t>=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 b="0" dirty="0">
                <a:latin typeface="Verdana" panose="020B0604030504040204" pitchFamily="34" charset="0"/>
                <a:ea typeface="黑体" panose="02010609060101010101" pitchFamily="49" charset="-122"/>
              </a:rPr>
              <a:t>       1  0  0  0  0  1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7446197" y="-451317"/>
            <a:ext cx="2291737" cy="7199871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37" name="梯形 36"/>
          <p:cNvSpPr/>
          <p:nvPr/>
        </p:nvSpPr>
        <p:spPr>
          <a:xfrm rot="5400000">
            <a:off x="1331640" y="636803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27" name="文本框 2"/>
          <p:cNvSpPr txBox="1"/>
          <p:nvPr/>
        </p:nvSpPr>
        <p:spPr>
          <a:xfrm>
            <a:off x="3729079" y="2556164"/>
            <a:ext cx="1250950" cy="119888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Part</a:t>
            </a:r>
            <a:r>
              <a:rPr lang="en-US" altLang="zh-CN" sz="7200" b="1" dirty="0">
                <a:solidFill>
                  <a:schemeClr val="bg1"/>
                </a:solidFill>
              </a:rPr>
              <a:t>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38797" y="2744474"/>
            <a:ext cx="2646878" cy="83099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调用函数</a:t>
            </a:r>
            <a:endParaRPr lang="en-US" altLang="zh-CN" sz="4800" b="1" dirty="0">
              <a:solidFill>
                <a:schemeClr val="bg1"/>
              </a:solidFill>
            </a:endParaRPr>
          </a:p>
        </p:txBody>
      </p:sp>
      <p:pic>
        <p:nvPicPr>
          <p:cNvPr id="9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191250"/>
            <a:ext cx="12192001" cy="666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" name="TextBox 17"/>
          <p:cNvSpPr txBox="1"/>
          <p:nvPr/>
        </p:nvSpPr>
        <p:spPr>
          <a:xfrm>
            <a:off x="9768254" y="6304002"/>
            <a:ext cx="21453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数学科学学院</a:t>
            </a:r>
            <a:endParaRPr kumimoji="1" lang="en-US" altLang="zh-CN" sz="14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800" dirty="0">
                <a:solidFill>
                  <a:srgbClr val="FFFFFF"/>
                </a:solidFill>
                <a:ea typeface="微软雅黑" panose="020B0503020204020204" pitchFamily="34" charset="-122"/>
              </a:rPr>
              <a:t>SCHOLL OF MATHEMATICS SCIENCE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7" grpId="0" bldLvl="0" animBg="1"/>
      <p:bldP spid="27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644" name="Group 52"/>
          <p:cNvGraphicFramePr>
            <a:graphicFrameLocks noGrp="1"/>
          </p:cNvGraphicFramePr>
          <p:nvPr>
            <p:ph type="tbl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5804907"/>
              </p:ext>
            </p:extLst>
          </p:nvPr>
        </p:nvGraphicFramePr>
        <p:xfrm>
          <a:off x="1424043" y="2274763"/>
          <a:ext cx="8830518" cy="1828456"/>
        </p:xfrm>
        <a:graphic>
          <a:graphicData uri="http://schemas.openxmlformats.org/drawingml/2006/table">
            <a:tbl>
              <a:tblPr/>
              <a:tblGrid>
                <a:gridCol w="1815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4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8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nearest</a:t>
                      </a: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最近插值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linear</a:t>
                      </a: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线性插值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spline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三次样条插值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cubic</a:t>
                      </a: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三次插值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9405" name="Text Box 3"/>
          <p:cNvSpPr txBox="1">
            <a:spLocks noChangeArrowheads="1"/>
          </p:cNvSpPr>
          <p:nvPr/>
        </p:nvSpPr>
        <p:spPr bwMode="auto">
          <a:xfrm>
            <a:off x="602408" y="1094202"/>
            <a:ext cx="4511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ea typeface="微软雅黑" panose="020B0503020204020204" pitchFamily="34" charset="-122"/>
              </a:rPr>
              <a:t>多项式插值</a:t>
            </a:r>
          </a:p>
        </p:txBody>
      </p:sp>
      <p:sp>
        <p:nvSpPr>
          <p:cNvPr id="59406" name="Rectangle 7"/>
          <p:cNvSpPr>
            <a:spLocks noChangeArrowheads="1"/>
          </p:cNvSpPr>
          <p:nvPr/>
        </p:nvSpPr>
        <p:spPr bwMode="auto">
          <a:xfrm>
            <a:off x="602408" y="1760970"/>
            <a:ext cx="81470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interp1(x,y,x1,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method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) </a:t>
            </a:r>
            <a:endParaRPr lang="zh-CN" altLang="en-US" sz="2800" dirty="0">
              <a:ea typeface="微软雅黑" panose="020B0503020204020204" pitchFamily="34" charset="-122"/>
            </a:endParaRPr>
          </a:p>
        </p:txBody>
      </p:sp>
      <p:sp>
        <p:nvSpPr>
          <p:cNvPr id="59407" name="Rectangle 53"/>
          <p:cNvSpPr>
            <a:spLocks noChangeArrowheads="1"/>
          </p:cNvSpPr>
          <p:nvPr/>
        </p:nvSpPr>
        <p:spPr bwMode="auto">
          <a:xfrm>
            <a:off x="1424043" y="3939472"/>
            <a:ext cx="858134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0" dirty="0">
                <a:latin typeface="Verdana" panose="020B0604030504040204" pitchFamily="34" charset="0"/>
                <a:ea typeface="微软雅黑" panose="020B0503020204020204" pitchFamily="34" charset="-122"/>
              </a:rPr>
              <a:t>x=4:15; y=[5 8 9 15 25 29 31 30 22 25 27 24];</a:t>
            </a:r>
          </a:p>
          <a:p>
            <a:pPr eaLnBrk="1" hangingPunct="1"/>
            <a:r>
              <a:rPr lang="en-US" altLang="zh-CN" sz="2000" b="0" dirty="0">
                <a:latin typeface="Verdana" panose="020B0604030504040204" pitchFamily="34" charset="0"/>
                <a:ea typeface="微软雅黑" panose="020B0503020204020204" pitchFamily="34" charset="-122"/>
              </a:rPr>
              <a:t>x1=4:0.5:15;</a:t>
            </a:r>
          </a:p>
          <a:p>
            <a:pPr eaLnBrk="1" hangingPunct="1"/>
            <a:r>
              <a:rPr lang="en-US" altLang="zh-CN" sz="2000" b="0" dirty="0" err="1">
                <a:latin typeface="Verdana" panose="020B0604030504040204" pitchFamily="34" charset="0"/>
                <a:ea typeface="微软雅黑" panose="020B0503020204020204" pitchFamily="34" charset="-122"/>
              </a:rPr>
              <a:t>yn</a:t>
            </a:r>
            <a:r>
              <a:rPr lang="en-US" altLang="zh-CN" sz="2000" b="0" dirty="0">
                <a:latin typeface="Verdana" panose="020B0604030504040204" pitchFamily="34" charset="0"/>
                <a:ea typeface="微软雅黑" panose="020B0503020204020204" pitchFamily="34" charset="-122"/>
              </a:rPr>
              <a:t>=interp1(x,y,x1,'nearest');    </a:t>
            </a:r>
            <a:r>
              <a:rPr lang="en-US" altLang="zh-CN" sz="2000" b="0" dirty="0" err="1">
                <a:latin typeface="Verdana" panose="020B0604030504040204" pitchFamily="34" charset="0"/>
                <a:ea typeface="微软雅黑" panose="020B0503020204020204" pitchFamily="34" charset="-122"/>
              </a:rPr>
              <a:t>yl</a:t>
            </a:r>
            <a:r>
              <a:rPr lang="en-US" altLang="zh-CN" sz="2000" b="0" dirty="0">
                <a:latin typeface="Verdana" panose="020B0604030504040204" pitchFamily="34" charset="0"/>
                <a:ea typeface="微软雅黑" panose="020B0503020204020204" pitchFamily="34" charset="-122"/>
              </a:rPr>
              <a:t>=interp1(x,y,x1,'linear'); </a:t>
            </a:r>
          </a:p>
          <a:p>
            <a:pPr eaLnBrk="1" hangingPunct="1"/>
            <a:r>
              <a:rPr lang="en-US" altLang="zh-CN" sz="2000" b="0" dirty="0" err="1">
                <a:latin typeface="Verdana" panose="020B0604030504040204" pitchFamily="34" charset="0"/>
                <a:ea typeface="微软雅黑" panose="020B0503020204020204" pitchFamily="34" charset="-122"/>
              </a:rPr>
              <a:t>ys</a:t>
            </a:r>
            <a:r>
              <a:rPr lang="en-US" altLang="zh-CN" sz="2000" b="0" dirty="0">
                <a:latin typeface="Verdana" panose="020B0604030504040204" pitchFamily="34" charset="0"/>
                <a:ea typeface="微软雅黑" panose="020B0503020204020204" pitchFamily="34" charset="-122"/>
              </a:rPr>
              <a:t>=interp1(x,y,x1,'spline');     </a:t>
            </a:r>
            <a:r>
              <a:rPr lang="en-US" altLang="zh-CN" sz="2000" b="0" dirty="0" err="1">
                <a:latin typeface="Verdana" panose="020B0604030504040204" pitchFamily="34" charset="0"/>
                <a:ea typeface="微软雅黑" panose="020B0503020204020204" pitchFamily="34" charset="-122"/>
              </a:rPr>
              <a:t>yc</a:t>
            </a:r>
            <a:r>
              <a:rPr lang="en-US" altLang="zh-CN" sz="2000" b="0" dirty="0">
                <a:latin typeface="Verdana" panose="020B0604030504040204" pitchFamily="34" charset="0"/>
                <a:ea typeface="微软雅黑" panose="020B0503020204020204" pitchFamily="34" charset="-122"/>
              </a:rPr>
              <a:t>=interp1(x,y,x1,'cubic');</a:t>
            </a:r>
          </a:p>
          <a:p>
            <a:pPr eaLnBrk="1" hangingPunct="1"/>
            <a:r>
              <a:rPr lang="en-US" altLang="zh-CN" sz="2000" b="0" dirty="0">
                <a:latin typeface="Verdana" panose="020B0604030504040204" pitchFamily="34" charset="0"/>
                <a:ea typeface="微软雅黑" panose="020B0503020204020204" pitchFamily="34" charset="-122"/>
              </a:rPr>
              <a:t>hold on</a:t>
            </a:r>
          </a:p>
          <a:p>
            <a:pPr eaLnBrk="1" hangingPunct="1"/>
            <a:r>
              <a:rPr lang="en-US" altLang="zh-CN" sz="2000" b="0" dirty="0">
                <a:latin typeface="Verdana" panose="020B0604030504040204" pitchFamily="34" charset="0"/>
                <a:ea typeface="微软雅黑" panose="020B0503020204020204" pitchFamily="34" charset="-122"/>
              </a:rPr>
              <a:t>plot(x,y,'or',x1,yn,'-r');      plot(x,y,'or',x1,yl,'-g');</a:t>
            </a:r>
          </a:p>
          <a:p>
            <a:pPr eaLnBrk="1" hangingPunct="1"/>
            <a:r>
              <a:rPr lang="en-US" altLang="zh-CN" sz="2000" b="0" dirty="0">
                <a:latin typeface="Verdana" panose="020B0604030504040204" pitchFamily="34" charset="0"/>
                <a:ea typeface="微软雅黑" panose="020B0503020204020204" pitchFamily="34" charset="-122"/>
              </a:rPr>
              <a:t>plot(x,y,'or',x1,ys,'-b');plot(x,y,'or',x1,yc,'-k');</a:t>
            </a:r>
          </a:p>
          <a:p>
            <a:pPr eaLnBrk="1" hangingPunct="1"/>
            <a:r>
              <a:rPr lang="en-US" altLang="zh-CN" sz="2000" b="0" dirty="0">
                <a:latin typeface="Verdana" panose="020B0604030504040204" pitchFamily="34" charset="0"/>
                <a:ea typeface="微软雅黑" panose="020B0503020204020204" pitchFamily="34" charset="-122"/>
              </a:rPr>
              <a:t>hold off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FE79300-A0FE-403A-A030-6EEB5A90DD9A}" type="slidenum">
              <a:rPr lang="en-US" altLang="zh-CN">
                <a:latin typeface="Comic Sans MS" panose="030F0702030302020204" pitchFamily="66" charset="0"/>
                <a:ea typeface="微软雅黑" panose="020B0503020204020204" pitchFamily="34" charset="-122"/>
              </a:rPr>
              <a:t>29</a:t>
            </a:fld>
            <a:endParaRPr lang="en-US" altLang="zh-CN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20642" y="1168126"/>
            <a:ext cx="23890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ea typeface="微软雅黑" panose="020B0503020204020204" pitchFamily="34" charset="-122"/>
              </a:rPr>
              <a:t>线性规划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7088476" y="603264"/>
            <a:ext cx="44828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微软雅黑" panose="020B0503020204020204" pitchFamily="34" charset="-122"/>
              </a:rPr>
              <a:t>x=</a:t>
            </a:r>
            <a:r>
              <a:rPr lang="en-US" altLang="zh-CN" sz="2400" dirty="0" err="1">
                <a:ea typeface="微软雅黑" panose="020B0503020204020204" pitchFamily="34" charset="-122"/>
              </a:rPr>
              <a:t>linprog</a:t>
            </a:r>
            <a:r>
              <a:rPr lang="en-US" altLang="zh-CN" sz="2400" dirty="0"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ea typeface="微软雅黑" panose="020B0503020204020204" pitchFamily="34" charset="-122"/>
              </a:rPr>
              <a:t>c,A,B,Aeq,Beq</a:t>
            </a:r>
            <a:r>
              <a:rPr lang="en-US" altLang="zh-CN" sz="2400" dirty="0">
                <a:ea typeface="微软雅黑" panose="020B0503020204020204" pitchFamily="34" charset="-122"/>
              </a:rPr>
              <a:t>)  </a:t>
            </a:r>
            <a:r>
              <a:rPr lang="zh-CN" altLang="en-US" sz="2400" dirty="0">
                <a:ea typeface="微软雅黑" panose="020B0503020204020204" pitchFamily="34" charset="-122"/>
              </a:rPr>
              <a:t>求解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3737113" y="603264"/>
            <a:ext cx="3351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微软雅黑" panose="020B0503020204020204" pitchFamily="34" charset="-122"/>
              </a:rPr>
              <a:t>x=</a:t>
            </a:r>
            <a:r>
              <a:rPr lang="en-US" altLang="zh-CN" sz="2400" dirty="0" err="1">
                <a:ea typeface="微软雅黑" panose="020B0503020204020204" pitchFamily="34" charset="-122"/>
              </a:rPr>
              <a:t>linprog</a:t>
            </a:r>
            <a:r>
              <a:rPr lang="en-US" altLang="zh-CN" sz="2400" dirty="0"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ea typeface="微软雅黑" panose="020B0503020204020204" pitchFamily="34" charset="-122"/>
              </a:rPr>
              <a:t>c,A,B</a:t>
            </a:r>
            <a:r>
              <a:rPr lang="en-US" altLang="zh-CN" sz="2400" dirty="0">
                <a:ea typeface="微软雅黑" panose="020B0503020204020204" pitchFamily="34" charset="-122"/>
              </a:rPr>
              <a:t>)  </a:t>
            </a:r>
            <a:r>
              <a:rPr lang="zh-CN" altLang="en-US" sz="2400" dirty="0">
                <a:ea typeface="微软雅黑" panose="020B0503020204020204" pitchFamily="34" charset="-122"/>
              </a:rPr>
              <a:t>求解</a:t>
            </a:r>
          </a:p>
        </p:txBody>
      </p:sp>
      <p:graphicFrame>
        <p:nvGraphicFramePr>
          <p:cNvPr id="13314" name="Object 8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43990025"/>
              </p:ext>
            </p:extLst>
          </p:nvPr>
        </p:nvGraphicFramePr>
        <p:xfrm>
          <a:off x="4575815" y="1168125"/>
          <a:ext cx="1654431" cy="110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47700" imgH="431800" progId="Equation.3">
                  <p:embed/>
                </p:oleObj>
              </mc:Choice>
              <mc:Fallback>
                <p:oleObj name="公式" r:id="rId2" imgW="6477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815" y="1168125"/>
                        <a:ext cx="1654431" cy="1103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1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2341592"/>
              </p:ext>
            </p:extLst>
          </p:nvPr>
        </p:nvGraphicFramePr>
        <p:xfrm>
          <a:off x="7499728" y="1081367"/>
          <a:ext cx="2976019" cy="1328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889000" imgH="685800" progId="Equation.3">
                  <p:embed/>
                </p:oleObj>
              </mc:Choice>
              <mc:Fallback>
                <p:oleObj name="公式" r:id="rId4" imgW="889000" imgH="685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9728" y="1081367"/>
                        <a:ext cx="2976019" cy="1328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29112" y="2436281"/>
            <a:ext cx="5183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微软雅黑" panose="020B0503020204020204" pitchFamily="34" charset="-122"/>
              </a:rPr>
              <a:t>x=</a:t>
            </a:r>
            <a:r>
              <a:rPr lang="en-US" altLang="zh-CN" sz="2400" dirty="0" err="1">
                <a:ea typeface="微软雅黑" panose="020B0503020204020204" pitchFamily="34" charset="-122"/>
              </a:rPr>
              <a:t>linprog</a:t>
            </a:r>
            <a:r>
              <a:rPr lang="en-US" altLang="zh-CN" sz="2400" dirty="0"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ea typeface="微软雅黑" panose="020B0503020204020204" pitchFamily="34" charset="-122"/>
              </a:rPr>
              <a:t>c,A,B,Aeq,Beq,lb,ub</a:t>
            </a:r>
            <a:r>
              <a:rPr lang="en-US" altLang="zh-CN" sz="2400" dirty="0">
                <a:ea typeface="微软雅黑" panose="020B0503020204020204" pitchFamily="34" charset="-122"/>
              </a:rPr>
              <a:t>)  </a:t>
            </a:r>
            <a:r>
              <a:rPr lang="zh-CN" altLang="en-US" sz="2400" dirty="0">
                <a:ea typeface="微软雅黑" panose="020B0503020204020204" pitchFamily="34" charset="-122"/>
              </a:rPr>
              <a:t>求解</a:t>
            </a: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1016723" y="3125319"/>
          <a:ext cx="2593580" cy="259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89000" imgH="889000" progId="Equation.3">
                  <p:embed/>
                </p:oleObj>
              </mc:Choice>
              <mc:Fallback>
                <p:oleObj name="公式" r:id="rId6" imgW="889000" imgH="889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723" y="3125319"/>
                        <a:ext cx="2593580" cy="2593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8149427" y="2856577"/>
            <a:ext cx="63901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c=[1,2,3];</a:t>
            </a:r>
          </a:p>
          <a:p>
            <a:r>
              <a:rPr lang="en-US" altLang="zh-CN" dirty="0"/>
              <a:t>A=[1,0,1;</a:t>
            </a:r>
          </a:p>
          <a:p>
            <a:r>
              <a:rPr lang="en-US" altLang="zh-CN" dirty="0"/>
              <a:t>    2,2,1;</a:t>
            </a:r>
          </a:p>
          <a:p>
            <a:r>
              <a:rPr lang="en-US" altLang="zh-CN" dirty="0"/>
              <a:t>    -1,-2,0];</a:t>
            </a:r>
          </a:p>
          <a:p>
            <a:r>
              <a:rPr lang="en-US" altLang="zh-CN" dirty="0"/>
              <a:t>B=[2,3,5];</a:t>
            </a:r>
          </a:p>
          <a:p>
            <a:r>
              <a:rPr lang="en-US" altLang="zh-CN" dirty="0" err="1"/>
              <a:t>Aeq</a:t>
            </a:r>
            <a:r>
              <a:rPr lang="en-US" altLang="zh-CN" dirty="0"/>
              <a:t>=[1,0,2];</a:t>
            </a:r>
          </a:p>
          <a:p>
            <a:r>
              <a:rPr lang="en-US" altLang="zh-CN" dirty="0" err="1"/>
              <a:t>Beq</a:t>
            </a:r>
            <a:r>
              <a:rPr lang="en-US" altLang="zh-CN" dirty="0"/>
              <a:t>=[2];</a:t>
            </a:r>
          </a:p>
          <a:p>
            <a:r>
              <a:rPr lang="en-US" altLang="zh-CN" dirty="0" err="1"/>
              <a:t>lb</a:t>
            </a:r>
            <a:r>
              <a:rPr lang="en-US" altLang="zh-CN" dirty="0"/>
              <a:t>=[0,0,0];</a:t>
            </a:r>
          </a:p>
          <a:p>
            <a:r>
              <a:rPr lang="en-US" altLang="zh-CN" dirty="0" err="1"/>
              <a:t>ub</a:t>
            </a:r>
            <a:r>
              <a:rPr lang="en-US" altLang="zh-CN" dirty="0"/>
              <a:t>=[3,3,3];</a:t>
            </a:r>
          </a:p>
          <a:p>
            <a:r>
              <a:rPr lang="en-US" altLang="zh-CN" dirty="0" err="1"/>
              <a:t>linprog</a:t>
            </a:r>
            <a:r>
              <a:rPr lang="en-US" altLang="zh-CN" dirty="0"/>
              <a:t>(</a:t>
            </a:r>
            <a:r>
              <a:rPr lang="en-US" altLang="zh-CN" dirty="0" err="1"/>
              <a:t>c,A,B,Aeq,Beq,lb,ub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75815" y="2995076"/>
            <a:ext cx="35736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Min 	x1+2*x2+3*x3</a:t>
            </a:r>
          </a:p>
          <a:p>
            <a:endParaRPr lang="en-US" altLang="zh-CN" dirty="0"/>
          </a:p>
          <a:p>
            <a:r>
              <a:rPr lang="en-US" altLang="zh-CN" dirty="0"/>
              <a:t>	x1+x3&lt;=2</a:t>
            </a:r>
          </a:p>
          <a:p>
            <a:r>
              <a:rPr lang="en-US" altLang="zh-CN" dirty="0"/>
              <a:t>	2*x1+2*x2+x3&lt;=3</a:t>
            </a:r>
          </a:p>
          <a:p>
            <a:r>
              <a:rPr lang="en-US" altLang="zh-CN" dirty="0"/>
              <a:t>	-1*x1-2*x2&lt;=5</a:t>
            </a:r>
          </a:p>
          <a:p>
            <a:endParaRPr lang="en-US" altLang="zh-CN" dirty="0"/>
          </a:p>
          <a:p>
            <a:r>
              <a:rPr lang="en-US" altLang="zh-CN" dirty="0"/>
              <a:t>	x1+2*x3=2</a:t>
            </a:r>
          </a:p>
          <a:p>
            <a:endParaRPr lang="en-US" altLang="zh-CN" dirty="0"/>
          </a:p>
          <a:p>
            <a:r>
              <a:rPr lang="en-US" altLang="zh-CN" dirty="0"/>
              <a:t>	0&lt;=x1,x2,x3&lt;=3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094" name="Group 166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704496526"/>
              </p:ext>
            </p:extLst>
          </p:nvPr>
        </p:nvGraphicFramePr>
        <p:xfrm>
          <a:off x="1312780" y="1732329"/>
          <a:ext cx="9696074" cy="5050856"/>
        </p:xfrm>
        <a:graphic>
          <a:graphicData uri="http://schemas.openxmlformats.org/drawingml/2006/table">
            <a:tbl>
              <a:tblPr/>
              <a:tblGrid>
                <a:gridCol w="1293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2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help </a:t>
                      </a:r>
                    </a:p>
                  </a:txBody>
                  <a:tcPr marL="90000" marR="90000" marT="46802" marB="46802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帮助查询</a:t>
                      </a:r>
                    </a:p>
                  </a:txBody>
                  <a:tcPr marL="90000" marR="90000" marT="46802" marB="46802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clc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2" marB="46802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删除命令窗口的内容（已使用过的命令）</a:t>
                      </a:r>
                    </a:p>
                  </a:txBody>
                  <a:tcPr marL="90000" marR="90000" marT="46802" marB="4680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clear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2" marB="46802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删除内存中的变量（数据）</a:t>
                      </a:r>
                    </a:p>
                  </a:txBody>
                  <a:tcPr marL="90000" marR="90000" marT="46802" marB="4680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clf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2" marB="46802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删除图形窗口的内容</a:t>
                      </a:r>
                    </a:p>
                  </a:txBody>
                  <a:tcPr marL="90000" marR="90000" marT="46802" marB="4680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who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2" marB="46802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列出在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MATLAB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工作空间中已有的变量</a:t>
                      </a:r>
                    </a:p>
                  </a:txBody>
                  <a:tcPr marL="90000" marR="90000" marT="46802" marB="4680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whos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2" marB="46802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列出驻留变量的同时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还给出维数及性质</a:t>
                      </a:r>
                    </a:p>
                  </a:txBody>
                  <a:tcPr marL="90000" marR="90000" marT="46802" marB="4680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home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2" marB="46802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光标移到命令窗口的左上角</a:t>
                      </a:r>
                    </a:p>
                  </a:txBody>
                  <a:tcPr marL="90000" marR="90000" marT="46802" marB="4680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↑</a:t>
                      </a:r>
                    </a:p>
                  </a:txBody>
                  <a:tcPr marL="90000" marR="90000" marT="46802" marB="46802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调出刚才使用过的命令</a:t>
                      </a:r>
                    </a:p>
                  </a:txBody>
                  <a:tcPr marL="90000" marR="90000" marT="46802" marB="4680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quit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2" marB="46802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退出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MATLAB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2" marB="4680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2" marB="46802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2" marB="4680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509" name="Text Box 145"/>
          <p:cNvSpPr txBox="1">
            <a:spLocks noChangeArrowheads="1"/>
          </p:cNvSpPr>
          <p:nvPr/>
        </p:nvSpPr>
        <p:spPr bwMode="auto">
          <a:xfrm>
            <a:off x="1183146" y="1147554"/>
            <a:ext cx="4511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ea typeface="微软雅黑" panose="020B0503020204020204" pitchFamily="34" charset="-122"/>
              </a:rPr>
              <a:t>MATLAB</a:t>
            </a:r>
            <a:r>
              <a:rPr lang="zh-CN" altLang="en-US" sz="3200" dirty="0">
                <a:ea typeface="微软雅黑" panose="020B0503020204020204" pitchFamily="34" charset="-122"/>
              </a:rPr>
              <a:t>常用命令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7446197" y="-451317"/>
            <a:ext cx="2291737" cy="7199871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37" name="梯形 36"/>
          <p:cNvSpPr/>
          <p:nvPr/>
        </p:nvSpPr>
        <p:spPr>
          <a:xfrm rot="5400000">
            <a:off x="1331640" y="636803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27" name="文本框 2"/>
          <p:cNvSpPr txBox="1"/>
          <p:nvPr/>
        </p:nvSpPr>
        <p:spPr>
          <a:xfrm>
            <a:off x="3729079" y="2556164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Part</a:t>
            </a:r>
            <a:r>
              <a:rPr lang="en-US" altLang="zh-CN" sz="7200" b="1" dirty="0">
                <a:solidFill>
                  <a:schemeClr val="bg1"/>
                </a:solidFill>
              </a:rPr>
              <a:t>4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38797" y="2692404"/>
            <a:ext cx="3262432" cy="83099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简单的程序</a:t>
            </a:r>
          </a:p>
        </p:txBody>
      </p:sp>
      <p:pic>
        <p:nvPicPr>
          <p:cNvPr id="3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186805"/>
            <a:ext cx="12192001" cy="6667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" name="TextBox 17"/>
          <p:cNvSpPr txBox="1"/>
          <p:nvPr/>
        </p:nvSpPr>
        <p:spPr>
          <a:xfrm>
            <a:off x="9753860" y="6290456"/>
            <a:ext cx="2145323" cy="429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数学科学学院</a:t>
            </a:r>
            <a:endParaRPr kumimoji="1" lang="en-US" altLang="zh-CN" sz="14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800" dirty="0">
                <a:solidFill>
                  <a:srgbClr val="FFFFFF"/>
                </a:solidFill>
                <a:ea typeface="微软雅黑" panose="020B0503020204020204" pitchFamily="34" charset="-122"/>
              </a:rPr>
              <a:t>SCHOLL OF MATHEMATICS SCIENCE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7" grpId="0" bldLvl="0" animBg="1"/>
      <p:bldP spid="27" grpId="0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4" name="Object 10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99577758"/>
              </p:ext>
            </p:extLst>
          </p:nvPr>
        </p:nvGraphicFramePr>
        <p:xfrm>
          <a:off x="8108881" y="2611604"/>
          <a:ext cx="2514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665" imgH="203200" progId="Equation.DSMT4">
                  <p:embed/>
                </p:oleObj>
              </mc:Choice>
              <mc:Fallback>
                <p:oleObj name="Equation" r:id="rId2" imgW="1002665" imgH="203200" progId="Equation.DSMT4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8881" y="2611604"/>
                        <a:ext cx="25146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Rectangle 2"/>
          <p:cNvSpPr>
            <a:spLocks noChangeArrowheads="1"/>
          </p:cNvSpPr>
          <p:nvPr/>
        </p:nvSpPr>
        <p:spPr bwMode="auto">
          <a:xfrm>
            <a:off x="2133601" y="3532188"/>
            <a:ext cx="79930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70C4CF"/>
              </a:solidFill>
              <a:ea typeface="微软雅黑" panose="020B0503020204020204" pitchFamily="34" charset="-122"/>
            </a:endParaRPr>
          </a:p>
        </p:txBody>
      </p:sp>
      <p:sp>
        <p:nvSpPr>
          <p:cNvPr id="66566" name="Text Box 4"/>
          <p:cNvSpPr txBox="1">
            <a:spLocks noChangeArrowheads="1"/>
          </p:cNvSpPr>
          <p:nvPr/>
        </p:nvSpPr>
        <p:spPr bwMode="auto">
          <a:xfrm>
            <a:off x="512841" y="1324769"/>
            <a:ext cx="4511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ea typeface="微软雅黑" panose="020B0503020204020204" pitchFamily="34" charset="-122"/>
              </a:rPr>
              <a:t>4.1 M</a:t>
            </a:r>
            <a:r>
              <a:rPr lang="zh-CN" altLang="en-US" sz="2800" dirty="0">
                <a:ea typeface="微软雅黑" panose="020B0503020204020204" pitchFamily="34" charset="-122"/>
              </a:rPr>
              <a:t>文件	函数文件</a:t>
            </a:r>
          </a:p>
        </p:txBody>
      </p:sp>
      <p:sp>
        <p:nvSpPr>
          <p:cNvPr id="66567" name="Rectangle 5"/>
          <p:cNvSpPr>
            <a:spLocks noChangeArrowheads="1"/>
          </p:cNvSpPr>
          <p:nvPr/>
        </p:nvSpPr>
        <p:spPr bwMode="auto">
          <a:xfrm>
            <a:off x="946161" y="3429000"/>
            <a:ext cx="529561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b="0" dirty="0"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function [y1,y2,y3]=</a:t>
            </a:r>
            <a:r>
              <a:rPr lang="en-US" altLang="zh-CN" sz="2400" b="0" dirty="0" err="1">
                <a:latin typeface="Verdana" panose="020B0604030504040204" pitchFamily="34" charset="0"/>
                <a:ea typeface="黑体" panose="02010609060101010101" pitchFamily="49" charset="-122"/>
              </a:rPr>
              <a:t>hanshu</a:t>
            </a:r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(x1,x2)	 </a:t>
            </a:r>
          </a:p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y1=sin(x1)+cos(x1);</a:t>
            </a:r>
          </a:p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微软雅黑" panose="020B0503020204020204" pitchFamily="34" charset="-122"/>
              </a:rPr>
              <a:t>y2=cos(x2);</a:t>
            </a:r>
            <a:endParaRPr lang="en-US" altLang="zh-CN" sz="2400" b="0" dirty="0"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400" b="0" dirty="0">
                <a:latin typeface="Verdana" panose="020B0604030504040204" pitchFamily="34" charset="0"/>
                <a:ea typeface="微软雅黑" panose="020B0503020204020204" pitchFamily="34" charset="-122"/>
              </a:rPr>
              <a:t>y3=sin(x1);</a:t>
            </a:r>
            <a:endParaRPr lang="en-US" altLang="zh-CN" sz="2400" b="0" dirty="0"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eaLnBrk="1" hangingPunct="1"/>
            <a:endParaRPr lang="en-US" altLang="zh-CN" sz="2400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568" name="Rectangle 7"/>
          <p:cNvSpPr>
            <a:spLocks noChangeArrowheads="1"/>
          </p:cNvSpPr>
          <p:nvPr/>
        </p:nvSpPr>
        <p:spPr bwMode="auto">
          <a:xfrm>
            <a:off x="512841" y="1952776"/>
            <a:ext cx="7993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function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开头，编制一个函数文件，输入什么，输出什么 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512841" y="2611604"/>
            <a:ext cx="55435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ea typeface="微软雅黑" panose="020B0503020204020204" pitchFamily="34" charset="-122"/>
              </a:rPr>
              <a:t>[</a:t>
            </a:r>
            <a:r>
              <a:rPr lang="zh-CN" altLang="en-US" sz="2800" dirty="0">
                <a:ea typeface="微软雅黑" panose="020B0503020204020204" pitchFamily="34" charset="-122"/>
              </a:rPr>
              <a:t>输出参数表</a:t>
            </a:r>
            <a:r>
              <a:rPr lang="en-US" altLang="zh-CN" sz="2800" dirty="0">
                <a:ea typeface="微软雅黑" panose="020B0503020204020204" pitchFamily="34" charset="-122"/>
              </a:rPr>
              <a:t>]=</a:t>
            </a:r>
            <a:r>
              <a:rPr lang="zh-CN" altLang="en-US" sz="2800" dirty="0">
                <a:ea typeface="微软雅黑" panose="020B0503020204020204" pitchFamily="34" charset="-122"/>
              </a:rPr>
              <a:t>函数名</a:t>
            </a:r>
            <a:r>
              <a:rPr lang="en-US" altLang="zh-CN" sz="2800" dirty="0"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ea typeface="微软雅黑" panose="020B0503020204020204" pitchFamily="34" charset="-122"/>
              </a:rPr>
              <a:t>输入参数表</a:t>
            </a:r>
            <a:r>
              <a:rPr lang="en-US" altLang="zh-CN" sz="2800" dirty="0">
                <a:ea typeface="微软雅黑" panose="020B0503020204020204" pitchFamily="34" charset="-122"/>
              </a:rPr>
              <a:t>)</a:t>
            </a:r>
            <a:endParaRPr lang="zh-CN" altLang="en-US" sz="2800" dirty="0">
              <a:ea typeface="微软雅黑" panose="020B0503020204020204" pitchFamily="34" charset="-122"/>
            </a:endParaRPr>
          </a:p>
        </p:txBody>
      </p:sp>
      <p:sp>
        <p:nvSpPr>
          <p:cNvPr id="249868" name="Oval 12"/>
          <p:cNvSpPr>
            <a:spLocks noChangeArrowheads="1"/>
          </p:cNvSpPr>
          <p:nvPr/>
        </p:nvSpPr>
        <p:spPr bwMode="auto">
          <a:xfrm>
            <a:off x="7613581" y="2638384"/>
            <a:ext cx="3505200" cy="457200"/>
          </a:xfrm>
          <a:prstGeom prst="ellipse">
            <a:avLst/>
          </a:prstGeom>
          <a:noFill/>
          <a:ln w="38100">
            <a:solidFill>
              <a:srgbClr val="FF99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594" name="Group 138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39558206"/>
              </p:ext>
            </p:extLst>
          </p:nvPr>
        </p:nvGraphicFramePr>
        <p:xfrm>
          <a:off x="1033669" y="1680149"/>
          <a:ext cx="9263270" cy="4682988"/>
        </p:xfrm>
        <a:graphic>
          <a:graphicData uri="http://schemas.openxmlformats.org/drawingml/2006/table">
            <a:tbl>
              <a:tblPr/>
              <a:tblGrid>
                <a:gridCol w="188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7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3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sin(x)  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6" marB="46806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正弦</a:t>
                      </a:r>
                    </a:p>
                  </a:txBody>
                  <a:tcPr marL="90000" marR="90000" marT="46806" marB="46806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asin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(x)  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6" marB="46806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反正弦</a:t>
                      </a:r>
                    </a:p>
                  </a:txBody>
                  <a:tcPr marL="90000" marR="90000" marT="46806" marB="46806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cos(x)  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6" marB="4680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余弦</a:t>
                      </a:r>
                    </a:p>
                  </a:txBody>
                  <a:tcPr marL="90000" marR="90000" marT="46806" marB="468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acos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(x)  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6" marB="468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反余弦</a:t>
                      </a:r>
                    </a:p>
                  </a:txBody>
                  <a:tcPr marL="90000" marR="90000" marT="46806" marB="46806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tan(x) 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6" marB="4680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正切</a:t>
                      </a:r>
                    </a:p>
                  </a:txBody>
                  <a:tcPr marL="90000" marR="90000" marT="46806" marB="468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atan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(x) 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6" marB="468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反正切</a:t>
                      </a:r>
                    </a:p>
                  </a:txBody>
                  <a:tcPr marL="90000" marR="90000" marT="46806" marB="46806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cot(x)</a:t>
                      </a:r>
                    </a:p>
                  </a:txBody>
                  <a:tcPr marL="90000" marR="90000" marT="46806" marB="4680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余切</a:t>
                      </a:r>
                    </a:p>
                  </a:txBody>
                  <a:tcPr marL="90000" marR="90000" marT="46806" marB="468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acot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(x)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6" marB="468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反余切</a:t>
                      </a:r>
                    </a:p>
                  </a:txBody>
                  <a:tcPr marL="90000" marR="90000" marT="46806" marB="46806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abs(x)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6" marB="4680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绝对值</a:t>
                      </a:r>
                    </a:p>
                  </a:txBody>
                  <a:tcPr marL="90000" marR="90000" marT="46806" marB="468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max(x)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6" marB="468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最大值</a:t>
                      </a:r>
                    </a:p>
                  </a:txBody>
                  <a:tcPr marL="90000" marR="90000" marT="46806" marB="46806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min(x)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6" marB="4680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最小值</a:t>
                      </a:r>
                    </a:p>
                  </a:txBody>
                  <a:tcPr marL="90000" marR="90000" marT="46806" marB="468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sum(x)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6" marB="468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求和</a:t>
                      </a:r>
                    </a:p>
                  </a:txBody>
                  <a:tcPr marL="90000" marR="90000" marT="46806" marB="46806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sqrt(x)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6" marB="4680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开平方</a:t>
                      </a:r>
                    </a:p>
                  </a:txBody>
                  <a:tcPr marL="90000" marR="90000" marT="46806" marB="468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exp(x)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6" marB="468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为底的指数</a:t>
                      </a:r>
                    </a:p>
                  </a:txBody>
                  <a:tcPr marL="90000" marR="90000" marT="46806" marB="46806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log(x)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6" marB="4680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自然对数</a:t>
                      </a:r>
                    </a:p>
                  </a:txBody>
                  <a:tcPr marL="90000" marR="90000" marT="46806" marB="468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log10(x)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6" marB="468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为底的对数</a:t>
                      </a:r>
                    </a:p>
                  </a:txBody>
                  <a:tcPr marL="90000" marR="90000" marT="46806" marB="46806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sign(x)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6" marB="4680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符号函数</a:t>
                      </a:r>
                    </a:p>
                  </a:txBody>
                  <a:tcPr marL="90000" marR="90000" marT="46806" marB="468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fix(x)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6" marB="468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取整</a:t>
                      </a:r>
                    </a:p>
                  </a:txBody>
                  <a:tcPr marL="90000" marR="90000" marT="46806" marB="46806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7625" name="Text Box 4"/>
          <p:cNvSpPr txBox="1">
            <a:spLocks noChangeArrowheads="1"/>
          </p:cNvSpPr>
          <p:nvPr/>
        </p:nvSpPr>
        <p:spPr bwMode="auto">
          <a:xfrm>
            <a:off x="583096" y="1095374"/>
            <a:ext cx="4511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M</a:t>
            </a:r>
            <a:r>
              <a:rPr lang="zh-CN" altLang="en-US" sz="3200" dirty="0">
                <a:ea typeface="微软雅黑" panose="020B0503020204020204" pitchFamily="34" charset="-122"/>
              </a:rPr>
              <a:t>文件	常用数学函数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757093" y="1037352"/>
            <a:ext cx="95646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ea typeface="微软雅黑" panose="020B0503020204020204" pitchFamily="34" charset="-122"/>
              </a:rPr>
              <a:t>程序结构控制		</a:t>
            </a:r>
            <a:r>
              <a:rPr lang="en-US" altLang="zh-CN" sz="2800" dirty="0">
                <a:ea typeface="微软雅黑" panose="020B0503020204020204" pitchFamily="34" charset="-122"/>
              </a:rPr>
              <a:t>for</a:t>
            </a:r>
            <a:r>
              <a:rPr lang="zh-CN" altLang="en-US" sz="2800" dirty="0">
                <a:ea typeface="微软雅黑" panose="020B0503020204020204" pitchFamily="34" charset="-122"/>
              </a:rPr>
              <a:t>循环</a:t>
            </a:r>
          </a:p>
        </p:txBody>
      </p:sp>
      <p:sp>
        <p:nvSpPr>
          <p:cNvPr id="71685" name="Rectangle 6"/>
          <p:cNvSpPr>
            <a:spLocks noChangeArrowheads="1"/>
          </p:cNvSpPr>
          <p:nvPr/>
        </p:nvSpPr>
        <p:spPr bwMode="auto">
          <a:xfrm>
            <a:off x="757093" y="1616899"/>
            <a:ext cx="79930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for	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循环控制命令 </a:t>
            </a:r>
            <a:endParaRPr lang="zh-CN" altLang="en-US" sz="2800" dirty="0">
              <a:ea typeface="微软雅黑" panose="020B0503020204020204" pitchFamily="34" charset="-122"/>
            </a:endParaRPr>
          </a:p>
        </p:txBody>
      </p:sp>
      <p:sp>
        <p:nvSpPr>
          <p:cNvPr id="71686" name="Rectangle 7"/>
          <p:cNvSpPr>
            <a:spLocks noChangeArrowheads="1"/>
          </p:cNvSpPr>
          <p:nvPr/>
        </p:nvSpPr>
        <p:spPr bwMode="auto">
          <a:xfrm>
            <a:off x="2156093" y="3429000"/>
            <a:ext cx="765051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格式：   </a:t>
            </a:r>
            <a:r>
              <a:rPr kumimoji="1" lang="en-US" altLang="zh-CN" sz="2800" dirty="0">
                <a:latin typeface="Verdana" panose="020B0604030504040204" pitchFamily="34" charset="0"/>
                <a:ea typeface="黑体" panose="02010609060101010101" pitchFamily="49" charset="-122"/>
              </a:rPr>
              <a:t>for </a:t>
            </a:r>
            <a:r>
              <a:rPr kumimoji="1" lang="en-US" altLang="zh-CN" sz="2800" dirty="0" err="1">
                <a:latin typeface="Verdana" panose="020B0604030504040204" pitchFamily="34" charset="0"/>
                <a:ea typeface="黑体" panose="02010609060101010101" pitchFamily="49" charset="-122"/>
              </a:rPr>
              <a:t>i</a:t>
            </a:r>
            <a:r>
              <a:rPr kumimoji="1" lang="en-US" altLang="zh-CN" sz="2800" dirty="0">
                <a:latin typeface="Verdana" panose="020B0604030504040204" pitchFamily="34" charset="0"/>
                <a:ea typeface="黑体" panose="02010609060101010101" pitchFamily="49" charset="-122"/>
              </a:rPr>
              <a:t>=n1:(step):n2</a:t>
            </a:r>
          </a:p>
          <a:p>
            <a:pPr eaLnBrk="1" hangingPunct="1"/>
            <a:r>
              <a:rPr kumimoji="1" lang="en-US" altLang="zh-CN" sz="2800" dirty="0">
                <a:latin typeface="Verdana" panose="020B0604030504040204" pitchFamily="34" charset="0"/>
                <a:ea typeface="黑体" panose="02010609060101010101" pitchFamily="49" charset="-122"/>
              </a:rPr>
              <a:t>           	      commands; </a:t>
            </a:r>
          </a:p>
          <a:p>
            <a:pPr eaLnBrk="1" hangingPunct="1"/>
            <a:r>
              <a:rPr kumimoji="1" lang="en-US" altLang="zh-CN" sz="2800" dirty="0">
                <a:latin typeface="Verdana" panose="020B0604030504040204" pitchFamily="34" charset="0"/>
                <a:ea typeface="黑体" panose="02010609060101010101" pitchFamily="49" charset="-122"/>
              </a:rPr>
              <a:t>            end </a:t>
            </a:r>
            <a:br>
              <a:rPr kumimoji="1" lang="en-US" altLang="zh-CN" sz="2800" dirty="0">
                <a:latin typeface="Verdana" panose="020B0604030504040204" pitchFamily="34" charset="0"/>
                <a:ea typeface="黑体" panose="02010609060101010101" pitchFamily="49" charset="-122"/>
              </a:rPr>
            </a:br>
            <a:endParaRPr kumimoji="1" lang="en-US" altLang="zh-CN" sz="2800" dirty="0"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eaLnBrk="1" hangingPunct="1"/>
            <a:r>
              <a:rPr kumimoji="1" lang="zh-CN" altLang="en-US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作用：重复执行命令集</a:t>
            </a:r>
            <a:r>
              <a:rPr kumimoji="1"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commands.</a:t>
            </a:r>
          </a:p>
        </p:txBody>
      </p:sp>
      <p:sp>
        <p:nvSpPr>
          <p:cNvPr id="71687" name="Rectangle 8"/>
          <p:cNvSpPr>
            <a:spLocks noChangeArrowheads="1"/>
          </p:cNvSpPr>
          <p:nvPr/>
        </p:nvSpPr>
        <p:spPr bwMode="auto">
          <a:xfrm>
            <a:off x="757093" y="2275216"/>
            <a:ext cx="40318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循环控制</a:t>
            </a:r>
            <a:r>
              <a:rPr kumimoji="1" lang="zh-CN" altLang="en-US" sz="2800" dirty="0">
                <a:latin typeface="Verdana" panose="020B0604030504040204" pitchFamily="34" charset="0"/>
                <a:ea typeface="黑体" panose="02010609060101010101" pitchFamily="49" charset="-122"/>
              </a:rPr>
              <a:t>命令</a:t>
            </a:r>
            <a:r>
              <a:rPr kumimoji="1" lang="en-US" altLang="zh-CN" sz="2800" dirty="0">
                <a:latin typeface="Verdana" panose="020B0604030504040204" pitchFamily="34" charset="0"/>
                <a:ea typeface="黑体" panose="02010609060101010101" pitchFamily="49" charset="-122"/>
              </a:rPr>
              <a:t>(for</a:t>
            </a:r>
            <a:r>
              <a:rPr kumimoji="1" lang="zh-CN" altLang="en-US" sz="2800" dirty="0">
                <a:latin typeface="Verdana" panose="020B0604030504040204" pitchFamily="34" charset="0"/>
                <a:ea typeface="黑体" panose="02010609060101010101" pitchFamily="49" charset="-122"/>
              </a:rPr>
              <a:t>命令</a:t>
            </a:r>
            <a:r>
              <a:rPr kumimoji="1" lang="en-US" altLang="zh-CN" sz="2800" dirty="0">
                <a:latin typeface="Verdana" panose="020B0604030504040204" pitchFamily="34" charset="0"/>
                <a:ea typeface="黑体" panose="02010609060101010101" pitchFamily="49" charset="-122"/>
              </a:rPr>
              <a:t>)</a:t>
            </a:r>
            <a:endParaRPr kumimoji="1" lang="zh-CN" altLang="en-US" sz="2800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361355" y="1137410"/>
            <a:ext cx="91139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ea typeface="微软雅黑" panose="020B0503020204020204" pitchFamily="34" charset="-122"/>
              </a:rPr>
              <a:t>程序结构控制		</a:t>
            </a:r>
            <a:r>
              <a:rPr lang="en-US" altLang="zh-CN" sz="3200" dirty="0">
                <a:ea typeface="微软雅黑" panose="020B0503020204020204" pitchFamily="34" charset="-122"/>
              </a:rPr>
              <a:t>while</a:t>
            </a:r>
            <a:r>
              <a:rPr lang="zh-CN" altLang="en-US" sz="3200" dirty="0">
                <a:ea typeface="微软雅黑" panose="020B0503020204020204" pitchFamily="34" charset="-122"/>
              </a:rPr>
              <a:t>循环</a:t>
            </a:r>
          </a:p>
        </p:txBody>
      </p:sp>
      <p:sp>
        <p:nvSpPr>
          <p:cNvPr id="75781" name="Rectangle 4"/>
          <p:cNvSpPr>
            <a:spLocks noChangeArrowheads="1"/>
          </p:cNvSpPr>
          <p:nvPr/>
        </p:nvSpPr>
        <p:spPr bwMode="auto">
          <a:xfrm>
            <a:off x="378817" y="1824797"/>
            <a:ext cx="7993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Verdana" panose="020B0604030504040204" pitchFamily="34" charset="0"/>
                <a:ea typeface="微软雅黑" panose="020B0503020204020204" pitchFamily="34" charset="-122"/>
              </a:rPr>
              <a:t>while	</a:t>
            </a:r>
            <a:r>
              <a:rPr lang="zh-CN" altLang="en-US" sz="3200" dirty="0">
                <a:latin typeface="Verdana" panose="020B0604030504040204" pitchFamily="34" charset="0"/>
                <a:ea typeface="微软雅黑" panose="020B0503020204020204" pitchFamily="34" charset="-122"/>
              </a:rPr>
              <a:t>条件循环命令 </a:t>
            </a:r>
            <a:endParaRPr lang="zh-CN" altLang="en-US" sz="3200" dirty="0">
              <a:ea typeface="微软雅黑" panose="020B0503020204020204" pitchFamily="34" charset="-122"/>
            </a:endParaRPr>
          </a:p>
        </p:txBody>
      </p:sp>
      <p:sp>
        <p:nvSpPr>
          <p:cNvPr id="75782" name="Rectangle 11"/>
          <p:cNvSpPr>
            <a:spLocks noChangeArrowheads="1"/>
          </p:cNvSpPr>
          <p:nvPr/>
        </p:nvSpPr>
        <p:spPr bwMode="auto">
          <a:xfrm>
            <a:off x="817383" y="2359209"/>
            <a:ext cx="5168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0">
                <a:latin typeface="Verdana" panose="020B0604030504040204" pitchFamily="34" charset="0"/>
                <a:ea typeface="黑体" panose="02010609060101010101" pitchFamily="49" charset="-122"/>
              </a:rPr>
              <a:t>条件循环</a:t>
            </a:r>
            <a:r>
              <a:rPr kumimoji="1" lang="zh-CN" altLang="en-US" sz="3200">
                <a:latin typeface="Verdana" panose="020B0604030504040204" pitchFamily="34" charset="0"/>
                <a:ea typeface="黑体" panose="02010609060101010101" pitchFamily="49" charset="-122"/>
              </a:rPr>
              <a:t>命令</a:t>
            </a:r>
            <a:r>
              <a:rPr kumimoji="1" lang="en-US" altLang="zh-CN" sz="3200">
                <a:latin typeface="Verdana" panose="020B0604030504040204" pitchFamily="34" charset="0"/>
                <a:ea typeface="黑体" panose="02010609060101010101" pitchFamily="49" charset="-122"/>
              </a:rPr>
              <a:t>(while</a:t>
            </a:r>
            <a:r>
              <a:rPr kumimoji="1" lang="zh-CN" altLang="en-US" sz="3200">
                <a:latin typeface="Verdana" panose="020B0604030504040204" pitchFamily="34" charset="0"/>
                <a:ea typeface="黑体" panose="02010609060101010101" pitchFamily="49" charset="-122"/>
              </a:rPr>
              <a:t>命令</a:t>
            </a:r>
            <a:r>
              <a:rPr kumimoji="1" lang="en-US" altLang="zh-CN" sz="3200">
                <a:latin typeface="Verdana" panose="020B0604030504040204" pitchFamily="34" charset="0"/>
                <a:ea typeface="黑体" panose="02010609060101010101" pitchFamily="49" charset="-122"/>
              </a:rPr>
              <a:t>)</a:t>
            </a:r>
            <a:endParaRPr kumimoji="1" lang="zh-CN" altLang="en-US" sz="320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75783" name="Rectangle 12"/>
          <p:cNvSpPr>
            <a:spLocks noChangeArrowheads="1"/>
          </p:cNvSpPr>
          <p:nvPr/>
        </p:nvSpPr>
        <p:spPr bwMode="auto">
          <a:xfrm>
            <a:off x="1285693" y="3157721"/>
            <a:ext cx="882571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0" dirty="0">
                <a:latin typeface="Verdana" panose="020B0604030504040204" pitchFamily="34" charset="0"/>
                <a:ea typeface="黑体" panose="02010609060101010101" pitchFamily="49" charset="-122"/>
              </a:rPr>
              <a:t>格式：   </a:t>
            </a:r>
            <a:r>
              <a:rPr kumimoji="1" lang="en-US" altLang="zh-CN" sz="3200" dirty="0">
                <a:latin typeface="Verdana" panose="020B0604030504040204" pitchFamily="34" charset="0"/>
                <a:ea typeface="黑体" panose="02010609060101010101" pitchFamily="49" charset="-122"/>
              </a:rPr>
              <a:t>while (condition is true)</a:t>
            </a:r>
          </a:p>
          <a:p>
            <a:pPr eaLnBrk="1" hangingPunct="1"/>
            <a:r>
              <a:rPr kumimoji="1" lang="en-US" altLang="zh-CN" sz="3200" dirty="0">
                <a:latin typeface="Verdana" panose="020B0604030504040204" pitchFamily="34" charset="0"/>
                <a:ea typeface="黑体" panose="02010609060101010101" pitchFamily="49" charset="-122"/>
              </a:rPr>
              <a:t>           	       commands; </a:t>
            </a:r>
          </a:p>
          <a:p>
            <a:pPr eaLnBrk="1" hangingPunct="1"/>
            <a:r>
              <a:rPr kumimoji="1" lang="en-US" altLang="zh-CN" sz="3200" dirty="0">
                <a:latin typeface="Verdana" panose="020B0604030504040204" pitchFamily="34" charset="0"/>
                <a:ea typeface="黑体" panose="02010609060101010101" pitchFamily="49" charset="-122"/>
              </a:rPr>
              <a:t>            end </a:t>
            </a:r>
            <a:br>
              <a:rPr kumimoji="1" lang="en-US" altLang="zh-CN" sz="3200" dirty="0">
                <a:latin typeface="Verdana" panose="020B0604030504040204" pitchFamily="34" charset="0"/>
                <a:ea typeface="黑体" panose="02010609060101010101" pitchFamily="49" charset="-122"/>
              </a:rPr>
            </a:br>
            <a:endParaRPr kumimoji="1" lang="en-US" altLang="zh-CN" sz="3200" dirty="0"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eaLnBrk="1" hangingPunct="1"/>
            <a:r>
              <a:rPr kumimoji="1" lang="zh-CN" altLang="en-US" sz="3200" b="0" dirty="0">
                <a:latin typeface="Verdana" panose="020B0604030504040204" pitchFamily="34" charset="0"/>
                <a:ea typeface="黑体" panose="02010609060101010101" pitchFamily="49" charset="-122"/>
              </a:rPr>
              <a:t>作用：重复执行命令集</a:t>
            </a:r>
            <a:r>
              <a:rPr kumimoji="1" lang="en-US" altLang="zh-CN" sz="3200" b="0" dirty="0">
                <a:latin typeface="Verdana" panose="020B0604030504040204" pitchFamily="34" charset="0"/>
                <a:ea typeface="黑体" panose="02010609060101010101" pitchFamily="49" charset="-122"/>
              </a:rPr>
              <a:t>commands.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3"/>
          <p:cNvSpPr txBox="1">
            <a:spLocks noChangeArrowheads="1"/>
          </p:cNvSpPr>
          <p:nvPr/>
        </p:nvSpPr>
        <p:spPr bwMode="auto">
          <a:xfrm>
            <a:off x="543063" y="992241"/>
            <a:ext cx="58444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ea typeface="微软雅黑" panose="020B0503020204020204" pitchFamily="34" charset="-122"/>
              </a:rPr>
              <a:t>程序结构控制		</a:t>
            </a:r>
            <a:r>
              <a:rPr lang="en-US" altLang="zh-CN" sz="3200" dirty="0">
                <a:ea typeface="微软雅黑" panose="020B0503020204020204" pitchFamily="34" charset="-122"/>
              </a:rPr>
              <a:t>if</a:t>
            </a:r>
            <a:r>
              <a:rPr lang="zh-CN" altLang="en-US" sz="3200" dirty="0">
                <a:ea typeface="微软雅黑" panose="020B0503020204020204" pitchFamily="34" charset="-122"/>
              </a:rPr>
              <a:t>控制</a:t>
            </a:r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675585" y="1640284"/>
            <a:ext cx="7993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Verdana" panose="020B0604030504040204" pitchFamily="34" charset="0"/>
                <a:ea typeface="微软雅黑" panose="020B0503020204020204" pitchFamily="34" charset="-122"/>
              </a:rPr>
              <a:t>if	</a:t>
            </a:r>
            <a:r>
              <a:rPr lang="zh-CN" altLang="en-US" sz="3200" dirty="0">
                <a:latin typeface="Verdana" panose="020B0604030504040204" pitchFamily="34" charset="0"/>
                <a:ea typeface="微软雅黑" panose="020B0503020204020204" pitchFamily="34" charset="-122"/>
              </a:rPr>
              <a:t>选择控制命令 </a:t>
            </a:r>
            <a:endParaRPr lang="zh-CN" altLang="en-US" sz="3200" dirty="0">
              <a:ea typeface="微软雅黑" panose="020B0503020204020204" pitchFamily="34" charset="-122"/>
            </a:endParaRPr>
          </a:p>
        </p:txBody>
      </p:sp>
      <p:sp>
        <p:nvSpPr>
          <p:cNvPr id="77830" name="Rectangle 8"/>
          <p:cNvSpPr>
            <a:spLocks noChangeArrowheads="1"/>
          </p:cNvSpPr>
          <p:nvPr/>
        </p:nvSpPr>
        <p:spPr bwMode="auto">
          <a:xfrm>
            <a:off x="1049492" y="2262352"/>
            <a:ext cx="8704107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Verdana" panose="020B0604030504040204" pitchFamily="34" charset="0"/>
                <a:ea typeface="黑体" panose="02010609060101010101" pitchFamily="49" charset="-122"/>
              </a:rPr>
              <a:t>单项选择控制</a:t>
            </a:r>
          </a:p>
          <a:p>
            <a:pPr eaLnBrk="1" hangingPunct="1"/>
            <a:endParaRPr kumimoji="1" lang="zh-CN" altLang="en-US" sz="3200" dirty="0">
              <a:solidFill>
                <a:srgbClr val="70C4C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eaLnBrk="1" hangingPunct="1"/>
            <a:r>
              <a:rPr kumimoji="1" lang="zh-CN" altLang="en-US" sz="3200" b="0" dirty="0">
                <a:latin typeface="Verdana" panose="020B0604030504040204" pitchFamily="34" charset="0"/>
                <a:ea typeface="黑体" panose="02010609060101010101" pitchFamily="49" charset="-122"/>
              </a:rPr>
              <a:t>格式：   </a:t>
            </a:r>
            <a:r>
              <a:rPr kumimoji="1" lang="en-US" altLang="zh-CN" sz="3200" dirty="0">
                <a:latin typeface="Verdana" panose="020B0604030504040204" pitchFamily="34" charset="0"/>
                <a:ea typeface="黑体" panose="02010609060101010101" pitchFamily="49" charset="-122"/>
              </a:rPr>
              <a:t>if (condition is true)</a:t>
            </a:r>
          </a:p>
          <a:p>
            <a:pPr eaLnBrk="1" hangingPunct="1"/>
            <a:r>
              <a:rPr kumimoji="1" lang="en-US" altLang="zh-CN" sz="3200" dirty="0">
                <a:latin typeface="Verdana" panose="020B0604030504040204" pitchFamily="34" charset="0"/>
                <a:ea typeface="黑体" panose="02010609060101010101" pitchFamily="49" charset="-122"/>
              </a:rPr>
              <a:t>           	      commands; </a:t>
            </a:r>
          </a:p>
          <a:p>
            <a:pPr eaLnBrk="1" hangingPunct="1"/>
            <a:r>
              <a:rPr kumimoji="1" lang="en-US" altLang="zh-CN" sz="3200" dirty="0">
                <a:latin typeface="Verdana" panose="020B0604030504040204" pitchFamily="34" charset="0"/>
                <a:ea typeface="黑体" panose="02010609060101010101" pitchFamily="49" charset="-122"/>
              </a:rPr>
              <a:t>            end </a:t>
            </a:r>
            <a:br>
              <a:rPr kumimoji="1" lang="en-US" altLang="zh-CN" sz="3200" dirty="0">
                <a:latin typeface="Verdana" panose="020B0604030504040204" pitchFamily="34" charset="0"/>
                <a:ea typeface="黑体" panose="02010609060101010101" pitchFamily="49" charset="-122"/>
              </a:rPr>
            </a:br>
            <a:endParaRPr kumimoji="1" lang="en-US" altLang="zh-CN" sz="3200" dirty="0"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eaLnBrk="1" hangingPunct="1"/>
            <a:r>
              <a:rPr kumimoji="1" lang="zh-CN" altLang="en-US" sz="3200" b="0" dirty="0">
                <a:latin typeface="Verdana" panose="020B0604030504040204" pitchFamily="34" charset="0"/>
                <a:ea typeface="黑体" panose="02010609060101010101" pitchFamily="49" charset="-122"/>
              </a:rPr>
              <a:t>作用：若条件成立，则执行命令集 </a:t>
            </a:r>
            <a:r>
              <a:rPr kumimoji="1" lang="en-US" altLang="zh-CN" sz="3200" b="0" dirty="0">
                <a:latin typeface="Verdana" panose="020B0604030504040204" pitchFamily="34" charset="0"/>
                <a:ea typeface="黑体" panose="02010609060101010101" pitchFamily="49" charset="-122"/>
              </a:rPr>
              <a:t>commands. </a:t>
            </a:r>
            <a:br>
              <a:rPr kumimoji="1" lang="en-US" altLang="zh-CN" sz="3200" b="0" dirty="0">
                <a:latin typeface="Verdana" panose="020B0604030504040204" pitchFamily="34" charset="0"/>
                <a:ea typeface="黑体" panose="02010609060101010101" pitchFamily="49" charset="-122"/>
              </a:rPr>
            </a:br>
            <a:r>
              <a:rPr kumimoji="1" lang="en-US" altLang="zh-CN" sz="3200" b="0" dirty="0">
                <a:latin typeface="Verdana" panose="020B0604030504040204" pitchFamily="34" charset="0"/>
                <a:ea typeface="黑体" panose="02010609060101010101" pitchFamily="49" charset="-122"/>
              </a:rPr>
              <a:t>        </a:t>
            </a:r>
            <a:r>
              <a:rPr kumimoji="1" lang="zh-CN" altLang="en-US" sz="3200" b="0" dirty="0">
                <a:latin typeface="Verdana" panose="020B0604030504040204" pitchFamily="34" charset="0"/>
                <a:ea typeface="黑体" panose="02010609060101010101" pitchFamily="49" charset="-122"/>
              </a:rPr>
              <a:t>否则，不执行。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3"/>
          <p:cNvSpPr txBox="1">
            <a:spLocks noChangeArrowheads="1"/>
          </p:cNvSpPr>
          <p:nvPr/>
        </p:nvSpPr>
        <p:spPr bwMode="auto">
          <a:xfrm>
            <a:off x="671183" y="1063159"/>
            <a:ext cx="55485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ea typeface="微软雅黑" panose="020B0503020204020204" pitchFamily="34" charset="-122"/>
              </a:rPr>
              <a:t>程序结构控制		</a:t>
            </a:r>
            <a:r>
              <a:rPr lang="en-US" altLang="zh-CN" sz="3200" dirty="0">
                <a:ea typeface="微软雅黑" panose="020B0503020204020204" pitchFamily="34" charset="-122"/>
              </a:rPr>
              <a:t>if</a:t>
            </a:r>
            <a:r>
              <a:rPr lang="zh-CN" altLang="en-US" sz="3200" dirty="0">
                <a:ea typeface="微软雅黑" panose="020B0503020204020204" pitchFamily="34" charset="-122"/>
              </a:rPr>
              <a:t>控制</a:t>
            </a:r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671183" y="1736725"/>
            <a:ext cx="983005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Verdana" panose="020B0604030504040204" pitchFamily="34" charset="0"/>
                <a:ea typeface="微软雅黑" panose="020B0503020204020204" pitchFamily="34" charset="-122"/>
              </a:rPr>
              <a:t>if	</a:t>
            </a:r>
            <a:r>
              <a:rPr lang="zh-CN" altLang="en-US" sz="3200" dirty="0">
                <a:latin typeface="Verdana" panose="020B0604030504040204" pitchFamily="34" charset="0"/>
                <a:ea typeface="微软雅黑" panose="020B0503020204020204" pitchFamily="34" charset="-122"/>
              </a:rPr>
              <a:t>选择控制命令 </a:t>
            </a:r>
            <a:endParaRPr lang="zh-CN" altLang="en-US" sz="3200" dirty="0">
              <a:ea typeface="微软雅黑" panose="020B0503020204020204" pitchFamily="34" charset="-122"/>
            </a:endParaRP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771042" y="2239232"/>
            <a:ext cx="10042732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Verdana" panose="020B0604030504040204" pitchFamily="34" charset="0"/>
                <a:ea typeface="黑体" panose="02010609060101010101" pitchFamily="49" charset="-122"/>
              </a:rPr>
              <a:t>多项选择控制</a:t>
            </a:r>
            <a:endParaRPr kumimoji="1" lang="zh-CN" altLang="en-US" sz="2800" u="sng" dirty="0">
              <a:solidFill>
                <a:srgbClr val="FF0000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eaLnBrk="1" hangingPunct="1"/>
            <a:r>
              <a:rPr kumimoji="1" lang="zh-CN" altLang="en-US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格式：   </a:t>
            </a:r>
            <a:r>
              <a:rPr kumimoji="1" lang="en-US" altLang="zh-CN" sz="2800" dirty="0">
                <a:latin typeface="Verdana" panose="020B0604030504040204" pitchFamily="34" charset="0"/>
                <a:ea typeface="黑体" panose="02010609060101010101" pitchFamily="49" charset="-122"/>
              </a:rPr>
              <a:t>if (condition is true)</a:t>
            </a:r>
          </a:p>
          <a:p>
            <a:pPr eaLnBrk="1" hangingPunct="1"/>
            <a:r>
              <a:rPr kumimoji="1" lang="en-US" altLang="zh-CN" sz="2800" dirty="0">
                <a:latin typeface="Verdana" panose="020B0604030504040204" pitchFamily="34" charset="0"/>
                <a:ea typeface="黑体" panose="02010609060101010101" pitchFamily="49" charset="-122"/>
              </a:rPr>
              <a:t>           	      commands; </a:t>
            </a:r>
          </a:p>
          <a:p>
            <a:pPr eaLnBrk="1" hangingPunct="1"/>
            <a:r>
              <a:rPr kumimoji="1" lang="en-US" altLang="zh-CN" sz="2800" dirty="0">
                <a:latin typeface="Verdana" panose="020B0604030504040204" pitchFamily="34" charset="0"/>
                <a:ea typeface="黑体" panose="02010609060101010101" pitchFamily="49" charset="-122"/>
              </a:rPr>
              <a:t>            elseif (condition is true)</a:t>
            </a:r>
          </a:p>
          <a:p>
            <a:pPr eaLnBrk="1" hangingPunct="1"/>
            <a:r>
              <a:rPr kumimoji="1" lang="en-US" altLang="zh-CN" sz="2800" dirty="0">
                <a:latin typeface="Verdana" panose="020B0604030504040204" pitchFamily="34" charset="0"/>
                <a:ea typeface="黑体" panose="02010609060101010101" pitchFamily="49" charset="-122"/>
              </a:rPr>
              <a:t>                  commands; </a:t>
            </a:r>
          </a:p>
          <a:p>
            <a:pPr eaLnBrk="1" hangingPunct="1"/>
            <a:r>
              <a:rPr kumimoji="1" lang="en-US" altLang="zh-CN" sz="2800" dirty="0">
                <a:latin typeface="Verdana" panose="020B0604030504040204" pitchFamily="34" charset="0"/>
                <a:ea typeface="黑体" panose="02010609060101010101" pitchFamily="49" charset="-122"/>
              </a:rPr>
              <a:t>            else </a:t>
            </a:r>
          </a:p>
          <a:p>
            <a:pPr eaLnBrk="1" hangingPunct="1"/>
            <a:r>
              <a:rPr kumimoji="1" lang="en-US" altLang="zh-CN" sz="2800" dirty="0">
                <a:latin typeface="Verdana" panose="020B0604030504040204" pitchFamily="34" charset="0"/>
                <a:ea typeface="黑体" panose="02010609060101010101" pitchFamily="49" charset="-122"/>
              </a:rPr>
              <a:t>                  commands;</a:t>
            </a:r>
          </a:p>
          <a:p>
            <a:pPr eaLnBrk="1" hangingPunct="1"/>
            <a:r>
              <a:rPr kumimoji="1" lang="en-US" altLang="zh-CN" sz="2800" dirty="0">
                <a:latin typeface="Verdana" panose="020B0604030504040204" pitchFamily="34" charset="0"/>
                <a:ea typeface="黑体" panose="02010609060101010101" pitchFamily="49" charset="-122"/>
              </a:rPr>
              <a:t>            end </a:t>
            </a:r>
            <a:br>
              <a:rPr kumimoji="1" lang="en-US" altLang="zh-CN" sz="2800" dirty="0">
                <a:latin typeface="Verdana" panose="020B0604030504040204" pitchFamily="34" charset="0"/>
                <a:ea typeface="黑体" panose="02010609060101010101" pitchFamily="49" charset="-122"/>
              </a:rPr>
            </a:br>
            <a:endParaRPr kumimoji="1" lang="en-US" altLang="zh-CN" sz="2800" b="0" dirty="0"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eaLnBrk="1" hangingPunct="1"/>
            <a:r>
              <a:rPr kumimoji="1" lang="zh-CN" altLang="en-US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作用：若条件成立，则执行命令集</a:t>
            </a:r>
            <a:r>
              <a:rPr kumimoji="1"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commands. </a:t>
            </a:r>
            <a:r>
              <a:rPr kumimoji="1" lang="zh-CN" altLang="en-US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否则，不执行。</a:t>
            </a:r>
            <a:endParaRPr kumimoji="1" lang="zh-CN" altLang="en-US" sz="3200" b="0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7446197" y="-451317"/>
            <a:ext cx="2291737" cy="7199871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37" name="梯形 36"/>
          <p:cNvSpPr/>
          <p:nvPr/>
        </p:nvSpPr>
        <p:spPr>
          <a:xfrm rot="5400000">
            <a:off x="1331640" y="636803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27" name="文本框 2"/>
          <p:cNvSpPr txBox="1"/>
          <p:nvPr/>
        </p:nvSpPr>
        <p:spPr>
          <a:xfrm>
            <a:off x="3729079" y="2556164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Part</a:t>
            </a:r>
            <a:r>
              <a:rPr lang="en-US" altLang="zh-CN" sz="7200" b="1" dirty="0">
                <a:solidFill>
                  <a:schemeClr val="bg1"/>
                </a:solidFill>
              </a:rPr>
              <a:t>5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38797" y="2692404"/>
            <a:ext cx="1415772" cy="83099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绘图</a:t>
            </a:r>
          </a:p>
        </p:txBody>
      </p:sp>
      <p:pic>
        <p:nvPicPr>
          <p:cNvPr id="3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186805"/>
            <a:ext cx="12192001" cy="6667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" name="TextBox 17"/>
          <p:cNvSpPr txBox="1"/>
          <p:nvPr/>
        </p:nvSpPr>
        <p:spPr>
          <a:xfrm>
            <a:off x="9753860" y="6290456"/>
            <a:ext cx="2145323" cy="429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数学科学学院</a:t>
            </a:r>
            <a:endParaRPr kumimoji="1" lang="en-US" altLang="zh-CN" sz="14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800" dirty="0">
                <a:solidFill>
                  <a:srgbClr val="FFFFFF"/>
                </a:solidFill>
                <a:ea typeface="微软雅黑" panose="020B0503020204020204" pitchFamily="34" charset="-122"/>
              </a:rPr>
              <a:t>SCHOLL OF MATHEMATICS SCIENCE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7" grpId="0" bldLvl="0" animBg="1"/>
      <p:bldP spid="27" grpId="0"/>
      <p:bldP spid="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Text Box 3"/>
          <p:cNvSpPr txBox="1">
            <a:spLocks noChangeArrowheads="1"/>
          </p:cNvSpPr>
          <p:nvPr/>
        </p:nvSpPr>
        <p:spPr bwMode="auto">
          <a:xfrm>
            <a:off x="1455574" y="1736724"/>
            <a:ext cx="4511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5.1 </a:t>
            </a:r>
            <a:r>
              <a:rPr lang="zh-CN" altLang="en-US" sz="3200" dirty="0">
                <a:ea typeface="微软雅黑" panose="020B0503020204020204" pitchFamily="34" charset="-122"/>
              </a:rPr>
              <a:t>图形窗口</a:t>
            </a:r>
          </a:p>
        </p:txBody>
      </p:sp>
      <p:sp>
        <p:nvSpPr>
          <p:cNvPr id="83973" name="Text Box 4"/>
          <p:cNvSpPr txBox="1">
            <a:spLocks noChangeArrowheads="1"/>
          </p:cNvSpPr>
          <p:nvPr/>
        </p:nvSpPr>
        <p:spPr bwMode="auto">
          <a:xfrm>
            <a:off x="1455574" y="2178049"/>
            <a:ext cx="4511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5.2 </a:t>
            </a:r>
            <a:r>
              <a:rPr lang="zh-CN" altLang="en-US" sz="3200" dirty="0">
                <a:ea typeface="微软雅黑" panose="020B0503020204020204" pitchFamily="34" charset="-122"/>
              </a:rPr>
              <a:t>二维绘图</a:t>
            </a:r>
          </a:p>
        </p:txBody>
      </p:sp>
      <p:sp>
        <p:nvSpPr>
          <p:cNvPr id="83974" name="Text Box 5"/>
          <p:cNvSpPr txBox="1">
            <a:spLocks noChangeArrowheads="1"/>
          </p:cNvSpPr>
          <p:nvPr/>
        </p:nvSpPr>
        <p:spPr bwMode="auto">
          <a:xfrm>
            <a:off x="1455574" y="2620962"/>
            <a:ext cx="4511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5.3 </a:t>
            </a:r>
            <a:r>
              <a:rPr lang="zh-CN" altLang="en-US" sz="3200" dirty="0">
                <a:ea typeface="微软雅黑" panose="020B0503020204020204" pitchFamily="34" charset="-122"/>
              </a:rPr>
              <a:t>三维维绘图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720" name="Group 3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090901081"/>
              </p:ext>
            </p:extLst>
          </p:nvPr>
        </p:nvGraphicFramePr>
        <p:xfrm>
          <a:off x="1820917" y="3292365"/>
          <a:ext cx="8153400" cy="231648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close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关闭当前图形窗口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close(n)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关闭指定图形窗口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close all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关闭所有图形窗口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clf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清除当前图形窗口图像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5005" name="Text Box 3"/>
          <p:cNvSpPr txBox="1">
            <a:spLocks noChangeArrowheads="1"/>
          </p:cNvSpPr>
          <p:nvPr/>
        </p:nvSpPr>
        <p:spPr bwMode="auto">
          <a:xfrm>
            <a:off x="1132495" y="1312200"/>
            <a:ext cx="4511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5.1 </a:t>
            </a:r>
            <a:r>
              <a:rPr lang="zh-CN" altLang="en-US" sz="3200" dirty="0">
                <a:ea typeface="微软雅黑" panose="020B0503020204020204" pitchFamily="34" charset="-122"/>
              </a:rPr>
              <a:t>图形窗口</a:t>
            </a:r>
          </a:p>
        </p:txBody>
      </p:sp>
      <p:sp>
        <p:nvSpPr>
          <p:cNvPr id="85006" name="Rectangle 6"/>
          <p:cNvSpPr>
            <a:spLocks noChangeArrowheads="1"/>
          </p:cNvSpPr>
          <p:nvPr/>
        </p:nvSpPr>
        <p:spPr bwMode="auto">
          <a:xfrm>
            <a:off x="1441505" y="2317640"/>
            <a:ext cx="7993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figure	 </a:t>
            </a:r>
            <a:r>
              <a:rPr lang="en-US" altLang="zh-CN" sz="2800" dirty="0">
                <a:ea typeface="微软雅黑" panose="020B0503020204020204" pitchFamily="34" charset="-122"/>
              </a:rPr>
              <a:t>figure (n)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创建图形窗口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7434096" y="-444332"/>
            <a:ext cx="2291737" cy="7199871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37" name="梯形 36"/>
          <p:cNvSpPr/>
          <p:nvPr/>
        </p:nvSpPr>
        <p:spPr>
          <a:xfrm rot="5400000">
            <a:off x="1331640" y="636803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27" name="文本框 2"/>
          <p:cNvSpPr txBox="1"/>
          <p:nvPr/>
        </p:nvSpPr>
        <p:spPr>
          <a:xfrm>
            <a:off x="3729079" y="2556164"/>
            <a:ext cx="1250950" cy="119888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Part</a:t>
            </a:r>
            <a:r>
              <a:rPr lang="en-US" altLang="zh-CN" sz="7200" b="1" dirty="0">
                <a:solidFill>
                  <a:schemeClr val="bg1"/>
                </a:solidFill>
              </a:rPr>
              <a:t>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67116" y="2724976"/>
            <a:ext cx="4504759" cy="83099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    </a:t>
            </a:r>
            <a:r>
              <a:rPr lang="en-US" altLang="zh-CN" sz="4800" b="1" dirty="0">
                <a:solidFill>
                  <a:schemeClr val="bg1"/>
                </a:solidFill>
              </a:rPr>
              <a:t>MATLAB</a:t>
            </a:r>
            <a:r>
              <a:rPr lang="zh-CN" altLang="en-US" sz="4800" b="1" dirty="0">
                <a:solidFill>
                  <a:schemeClr val="bg1"/>
                </a:solidFill>
              </a:rPr>
              <a:t>基础</a:t>
            </a:r>
          </a:p>
        </p:txBody>
      </p:sp>
      <p:pic>
        <p:nvPicPr>
          <p:cNvPr id="9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191250"/>
            <a:ext cx="12192001" cy="666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" name="TextBox 17"/>
          <p:cNvSpPr txBox="1"/>
          <p:nvPr/>
        </p:nvSpPr>
        <p:spPr>
          <a:xfrm>
            <a:off x="9768254" y="6304002"/>
            <a:ext cx="21453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数学科学学院</a:t>
            </a:r>
            <a:endParaRPr kumimoji="1" lang="en-US" altLang="zh-CN" sz="14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800" dirty="0">
                <a:solidFill>
                  <a:srgbClr val="FFFFFF"/>
                </a:solidFill>
                <a:ea typeface="微软雅黑" panose="020B0503020204020204" pitchFamily="34" charset="-122"/>
              </a:rPr>
              <a:t>SCHOLL OF MATHEMATICS SCIENCE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3"/>
          <p:cNvSpPr txBox="1">
            <a:spLocks noChangeArrowheads="1"/>
          </p:cNvSpPr>
          <p:nvPr/>
        </p:nvSpPr>
        <p:spPr bwMode="auto">
          <a:xfrm>
            <a:off x="888244" y="1124843"/>
            <a:ext cx="4511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5.2 </a:t>
            </a:r>
            <a:r>
              <a:rPr lang="zh-CN" altLang="en-US" sz="3200" dirty="0">
                <a:ea typeface="微软雅黑" panose="020B0503020204020204" pitchFamily="34" charset="-122"/>
              </a:rPr>
              <a:t>二维绘图</a:t>
            </a:r>
          </a:p>
        </p:txBody>
      </p:sp>
      <p:sp>
        <p:nvSpPr>
          <p:cNvPr id="86021" name="Rectangle 6"/>
          <p:cNvSpPr>
            <a:spLocks noChangeArrowheads="1"/>
          </p:cNvSpPr>
          <p:nvPr/>
        </p:nvSpPr>
        <p:spPr bwMode="auto">
          <a:xfrm>
            <a:off x="834268" y="1812230"/>
            <a:ext cx="81470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Verdana" panose="020B0604030504040204" pitchFamily="34" charset="0"/>
                <a:ea typeface="微软雅黑" panose="020B0503020204020204" pitchFamily="34" charset="-122"/>
              </a:rPr>
              <a:t>plot </a:t>
            </a:r>
            <a:endParaRPr lang="zh-CN" altLang="en-US" sz="3200" dirty="0">
              <a:ea typeface="微软雅黑" panose="020B0503020204020204" pitchFamily="34" charset="-122"/>
            </a:endParaRPr>
          </a:p>
        </p:txBody>
      </p:sp>
      <p:graphicFrame>
        <p:nvGraphicFramePr>
          <p:cNvPr id="246820" name="Group 3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75543469"/>
              </p:ext>
            </p:extLst>
          </p:nvPr>
        </p:nvGraphicFramePr>
        <p:xfrm>
          <a:off x="450575" y="2739348"/>
          <a:ext cx="11529390" cy="2590800"/>
        </p:xfrm>
        <a:graphic>
          <a:graphicData uri="http://schemas.openxmlformats.org/drawingml/2006/table">
            <a:tbl>
              <a:tblPr/>
              <a:tblGrid>
                <a:gridCol w="4202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7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9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plot(x)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各分量的序号为横坐标，分量值为纵坐标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plot(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x,y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为横坐标，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为纵坐标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plot(x1,y1,x2,y2)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同时画两条线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plot(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x,y,’s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’)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设置线条样式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plot(x1,y1,’s1’,x2,y2,’s2’)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同时画多条曲线及样式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775" name="Group 247"/>
          <p:cNvGraphicFramePr>
            <a:graphicFrameLocks noGrp="1"/>
          </p:cNvGraphicFramePr>
          <p:nvPr>
            <p:ph type="tbl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4115210"/>
              </p:ext>
            </p:extLst>
          </p:nvPr>
        </p:nvGraphicFramePr>
        <p:xfrm>
          <a:off x="739866" y="1575954"/>
          <a:ext cx="10341208" cy="5028738"/>
        </p:xfrm>
        <a:graphic>
          <a:graphicData uri="http://schemas.openxmlformats.org/drawingml/2006/table">
            <a:tbl>
              <a:tblPr/>
              <a:tblGrid>
                <a:gridCol w="2585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5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5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5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r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红色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实线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g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绿色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--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虚线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蓝色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: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点线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y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黄色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-.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点划线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洋红色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o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圆圈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青色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x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叉号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w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白色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+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加号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k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黑色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正方形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*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星号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菱形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v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向下三角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^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向上三角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.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点号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h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六角形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7089" name="Text Box 3"/>
          <p:cNvSpPr txBox="1">
            <a:spLocks noChangeArrowheads="1"/>
          </p:cNvSpPr>
          <p:nvPr/>
        </p:nvSpPr>
        <p:spPr bwMode="auto">
          <a:xfrm>
            <a:off x="329140" y="991179"/>
            <a:ext cx="5091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5.2 </a:t>
            </a:r>
            <a:r>
              <a:rPr lang="zh-CN" altLang="en-US" sz="3200" dirty="0">
                <a:ea typeface="微软雅黑" panose="020B0503020204020204" pitchFamily="34" charset="-122"/>
              </a:rPr>
              <a:t>二维绘图	颜色及样式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3"/>
          <p:cNvSpPr txBox="1">
            <a:spLocks noChangeArrowheads="1"/>
          </p:cNvSpPr>
          <p:nvPr/>
        </p:nvSpPr>
        <p:spPr bwMode="auto">
          <a:xfrm>
            <a:off x="470798" y="1107246"/>
            <a:ext cx="4511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5.2 </a:t>
            </a:r>
            <a:r>
              <a:rPr lang="zh-CN" altLang="en-US" sz="3200" dirty="0">
                <a:ea typeface="微软雅黑" panose="020B0503020204020204" pitchFamily="34" charset="-122"/>
              </a:rPr>
              <a:t>二维绘图	示例</a:t>
            </a:r>
          </a:p>
        </p:txBody>
      </p:sp>
      <p:sp>
        <p:nvSpPr>
          <p:cNvPr id="88069" name="Rectangle 74"/>
          <p:cNvSpPr>
            <a:spLocks noChangeArrowheads="1"/>
          </p:cNvSpPr>
          <p:nvPr/>
        </p:nvSpPr>
        <p:spPr bwMode="auto">
          <a:xfrm>
            <a:off x="802102" y="2644170"/>
            <a:ext cx="4572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x=</a:t>
            </a:r>
            <a:r>
              <a:rPr lang="en-US" altLang="zh-CN" sz="3200" dirty="0" err="1">
                <a:ea typeface="微软雅黑" panose="020B0503020204020204" pitchFamily="34" charset="-122"/>
              </a:rPr>
              <a:t>linspace</a:t>
            </a:r>
            <a:r>
              <a:rPr lang="en-US" altLang="zh-CN" sz="3200" dirty="0">
                <a:ea typeface="微软雅黑" panose="020B0503020204020204" pitchFamily="34" charset="-122"/>
              </a:rPr>
              <a:t>(0,2*pi,101);</a:t>
            </a:r>
          </a:p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y=sin(x);</a:t>
            </a:r>
          </a:p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plot(</a:t>
            </a:r>
            <a:r>
              <a:rPr lang="en-US" altLang="zh-CN" sz="3200" dirty="0" err="1">
                <a:ea typeface="微软雅黑" panose="020B0503020204020204" pitchFamily="34" charset="-122"/>
              </a:rPr>
              <a:t>x,y</a:t>
            </a:r>
            <a:r>
              <a:rPr lang="en-US" altLang="zh-CN" sz="3200" dirty="0">
                <a:ea typeface="微软雅黑" panose="020B0503020204020204" pitchFamily="34" charset="-122"/>
              </a:rPr>
              <a:t>,'-*r');</a:t>
            </a:r>
            <a:endParaRPr lang="zh-CN" altLang="en-US" sz="3200" dirty="0">
              <a:ea typeface="微软雅黑" panose="020B0503020204020204" pitchFamily="34" charset="-122"/>
            </a:endParaRPr>
          </a:p>
        </p:txBody>
      </p:sp>
      <p:pic>
        <p:nvPicPr>
          <p:cNvPr id="88070" name="Picture 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1752600"/>
            <a:ext cx="5040313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3"/>
          <p:cNvSpPr txBox="1">
            <a:spLocks noChangeArrowheads="1"/>
          </p:cNvSpPr>
          <p:nvPr/>
        </p:nvSpPr>
        <p:spPr bwMode="auto">
          <a:xfrm>
            <a:off x="459834" y="1167825"/>
            <a:ext cx="4511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5.2 </a:t>
            </a:r>
            <a:r>
              <a:rPr lang="zh-CN" altLang="en-US" sz="3200" dirty="0">
                <a:ea typeface="微软雅黑" panose="020B0503020204020204" pitchFamily="34" charset="-122"/>
              </a:rPr>
              <a:t>二维绘图	示例</a:t>
            </a:r>
          </a:p>
        </p:txBody>
      </p:sp>
      <p:sp>
        <p:nvSpPr>
          <p:cNvPr id="89093" name="Rectangle 4"/>
          <p:cNvSpPr>
            <a:spLocks noChangeArrowheads="1"/>
          </p:cNvSpPr>
          <p:nvPr/>
        </p:nvSpPr>
        <p:spPr bwMode="auto">
          <a:xfrm>
            <a:off x="598487" y="2315818"/>
            <a:ext cx="468912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x=</a:t>
            </a:r>
            <a:r>
              <a:rPr lang="en-US" altLang="zh-CN" sz="3200" dirty="0" err="1">
                <a:ea typeface="微软雅黑" panose="020B0503020204020204" pitchFamily="34" charset="-122"/>
              </a:rPr>
              <a:t>linspace</a:t>
            </a:r>
            <a:r>
              <a:rPr lang="en-US" altLang="zh-CN" sz="3200" dirty="0">
                <a:ea typeface="微软雅黑" panose="020B0503020204020204" pitchFamily="34" charset="-122"/>
              </a:rPr>
              <a:t>(0,2*pi,101);</a:t>
            </a:r>
          </a:p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y1=sin(x); y2=cos(x);</a:t>
            </a:r>
          </a:p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plot(x,y1,'-r‘,x,y2,’-b’);</a:t>
            </a:r>
            <a:endParaRPr lang="zh-CN" altLang="en-US" sz="3200" dirty="0">
              <a:ea typeface="微软雅黑" panose="020B0503020204020204" pitchFamily="34" charset="-122"/>
            </a:endParaRPr>
          </a:p>
        </p:txBody>
      </p:sp>
      <p:pic>
        <p:nvPicPr>
          <p:cNvPr id="890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1752600"/>
            <a:ext cx="5040312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Text Box 3"/>
          <p:cNvSpPr txBox="1">
            <a:spLocks noChangeArrowheads="1"/>
          </p:cNvSpPr>
          <p:nvPr/>
        </p:nvSpPr>
        <p:spPr bwMode="auto">
          <a:xfrm>
            <a:off x="671183" y="1163062"/>
            <a:ext cx="4511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5.3 </a:t>
            </a:r>
            <a:r>
              <a:rPr lang="zh-CN" altLang="en-US" sz="3200" dirty="0">
                <a:ea typeface="微软雅黑" panose="020B0503020204020204" pitchFamily="34" charset="-122"/>
              </a:rPr>
              <a:t>三维绘图</a:t>
            </a:r>
          </a:p>
        </p:txBody>
      </p:sp>
      <p:sp>
        <p:nvSpPr>
          <p:cNvPr id="91141" name="Rectangle 4"/>
          <p:cNvSpPr>
            <a:spLocks noChangeArrowheads="1"/>
          </p:cNvSpPr>
          <p:nvPr/>
        </p:nvSpPr>
        <p:spPr bwMode="auto">
          <a:xfrm>
            <a:off x="671183" y="1747837"/>
            <a:ext cx="81470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Verdana" panose="020B0604030504040204" pitchFamily="34" charset="0"/>
                <a:ea typeface="微软雅黑" panose="020B0503020204020204" pitchFamily="34" charset="-122"/>
              </a:rPr>
              <a:t>plot3</a:t>
            </a:r>
            <a:r>
              <a:rPr lang="en-US" altLang="zh-CN" sz="3200" dirty="0">
                <a:solidFill>
                  <a:schemeClr val="bg2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 </a:t>
            </a:r>
            <a:endParaRPr lang="zh-CN" altLang="en-US" sz="3200" dirty="0">
              <a:solidFill>
                <a:schemeClr val="bg2"/>
              </a:solidFill>
              <a:ea typeface="微软雅黑" panose="020B0503020204020204" pitchFamily="34" charset="-122"/>
            </a:endParaRPr>
          </a:p>
        </p:txBody>
      </p:sp>
      <p:graphicFrame>
        <p:nvGraphicFramePr>
          <p:cNvPr id="283682" name="Group 3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54661343"/>
              </p:ext>
            </p:extLst>
          </p:nvPr>
        </p:nvGraphicFramePr>
        <p:xfrm>
          <a:off x="1466574" y="2711633"/>
          <a:ext cx="8272409" cy="2803656"/>
        </p:xfrm>
        <a:graphic>
          <a:graphicData uri="http://schemas.openxmlformats.org/drawingml/2006/table">
            <a:tbl>
              <a:tblPr/>
              <a:tblGrid>
                <a:gridCol w="3776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plot3(</a:t>
                      </a:r>
                      <a:r>
                        <a:rPr kumimoji="0" lang="en-US" altLang="zh-CN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x,y,z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T="45657" marB="4565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x,y,z</a:t>
                      </a: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长度相同向量</a:t>
                      </a:r>
                    </a:p>
                  </a:txBody>
                  <a:tcPr marT="45657" marB="4565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plot3(X,Y,Z)</a:t>
                      </a:r>
                    </a:p>
                  </a:txBody>
                  <a:tcPr marT="45657" marB="4565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X,Y,Z</a:t>
                      </a: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维数相同矩阵</a:t>
                      </a:r>
                    </a:p>
                  </a:txBody>
                  <a:tcPr marT="45657" marB="4565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plot3(</a:t>
                      </a:r>
                      <a:r>
                        <a:rPr kumimoji="0" lang="en-US" altLang="zh-CN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x,y,z,’s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’)</a:t>
                      </a:r>
                    </a:p>
                  </a:txBody>
                  <a:tcPr marT="45657" marB="4565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带样式</a:t>
                      </a:r>
                    </a:p>
                  </a:txBody>
                  <a:tcPr marT="45657" marB="4565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plot3(x1,y1,z1,’s1’,x2,y2,z2,’s2’)</a:t>
                      </a:r>
                    </a:p>
                  </a:txBody>
                  <a:tcPr marT="45657" marB="4565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同时画多个</a:t>
                      </a:r>
                    </a:p>
                  </a:txBody>
                  <a:tcPr marT="45657" marB="4565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Text Box 3"/>
          <p:cNvSpPr txBox="1">
            <a:spLocks noChangeArrowheads="1"/>
          </p:cNvSpPr>
          <p:nvPr/>
        </p:nvSpPr>
        <p:spPr bwMode="auto">
          <a:xfrm>
            <a:off x="679523" y="1071495"/>
            <a:ext cx="4511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5.3 </a:t>
            </a:r>
            <a:r>
              <a:rPr lang="zh-CN" altLang="en-US" sz="3200" dirty="0">
                <a:ea typeface="微软雅黑" panose="020B0503020204020204" pitchFamily="34" charset="-122"/>
              </a:rPr>
              <a:t>三维绘图	示例</a:t>
            </a:r>
          </a:p>
        </p:txBody>
      </p:sp>
      <p:sp>
        <p:nvSpPr>
          <p:cNvPr id="92165" name="Rectangle 4"/>
          <p:cNvSpPr>
            <a:spLocks noChangeArrowheads="1"/>
          </p:cNvSpPr>
          <p:nvPr/>
        </p:nvSpPr>
        <p:spPr bwMode="auto">
          <a:xfrm>
            <a:off x="435085" y="3165393"/>
            <a:ext cx="527801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0" dirty="0">
                <a:latin typeface="Verdana" panose="020B0604030504040204" pitchFamily="34" charset="0"/>
                <a:ea typeface="微软雅黑" panose="020B0503020204020204" pitchFamily="34" charset="-122"/>
              </a:rPr>
              <a:t>t=0:pi/50:10*pi;</a:t>
            </a:r>
          </a:p>
          <a:p>
            <a:pPr eaLnBrk="1" hangingPunct="1"/>
            <a:endParaRPr lang="en-US" altLang="zh-CN" sz="3200" b="0" dirty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en-US" sz="3200" b="0" dirty="0">
                <a:latin typeface="Verdana" panose="020B0604030504040204" pitchFamily="34" charset="0"/>
                <a:ea typeface="微软雅黑" panose="020B0503020204020204" pitchFamily="34" charset="-122"/>
              </a:rPr>
              <a:t>plot3(</a:t>
            </a:r>
            <a:r>
              <a:rPr lang="en-US" altLang="en-US" sz="3200" b="0" dirty="0" err="1">
                <a:latin typeface="Verdana" panose="020B0604030504040204" pitchFamily="34" charset="0"/>
                <a:ea typeface="微软雅黑" panose="020B0503020204020204" pitchFamily="34" charset="-122"/>
              </a:rPr>
              <a:t>t,sin</a:t>
            </a:r>
            <a:r>
              <a:rPr lang="en-US" altLang="en-US" sz="3200" b="0" dirty="0">
                <a:latin typeface="Verdana" panose="020B0604030504040204" pitchFamily="34" charset="0"/>
                <a:ea typeface="微软雅黑" panose="020B0503020204020204" pitchFamily="34" charset="-122"/>
              </a:rPr>
              <a:t>(t),cos(t),'r-')</a:t>
            </a:r>
            <a:r>
              <a:rPr lang="en-US" altLang="zh-CN" sz="3200" b="0" dirty="0">
                <a:latin typeface="Verdana" panose="020B0604030504040204" pitchFamily="34" charset="0"/>
                <a:ea typeface="微软雅黑" panose="020B0503020204020204" pitchFamily="34" charset="-122"/>
              </a:rPr>
              <a:t>;</a:t>
            </a:r>
            <a:endParaRPr lang="en-US" altLang="en-US" sz="3200" b="0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21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665" y="1657350"/>
            <a:ext cx="5040313" cy="37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679523" y="2031460"/>
            <a:ext cx="81470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Verdana" panose="020B0604030504040204" pitchFamily="34" charset="0"/>
                <a:ea typeface="微软雅黑" panose="020B0503020204020204" pitchFamily="34" charset="-122"/>
              </a:rPr>
              <a:t>plot3 </a:t>
            </a:r>
            <a:endParaRPr lang="zh-CN" altLang="en-US" sz="32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Text Box 3"/>
          <p:cNvSpPr txBox="1">
            <a:spLocks noChangeArrowheads="1"/>
          </p:cNvSpPr>
          <p:nvPr/>
        </p:nvSpPr>
        <p:spPr bwMode="auto">
          <a:xfrm>
            <a:off x="520262" y="1047952"/>
            <a:ext cx="4511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5.3 </a:t>
            </a:r>
            <a:r>
              <a:rPr lang="zh-CN" altLang="en-US" sz="3200" dirty="0">
                <a:ea typeface="微软雅黑" panose="020B0503020204020204" pitchFamily="34" charset="-122"/>
              </a:rPr>
              <a:t>三维绘图	示例</a:t>
            </a: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708426" y="2872919"/>
            <a:ext cx="45720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s-ES" altLang="zh-CN" sz="2800" b="0" dirty="0">
                <a:latin typeface="Verdana" panose="020B0604030504040204" pitchFamily="34" charset="0"/>
                <a:ea typeface="微软雅黑" panose="020B0503020204020204" pitchFamily="34" charset="-122"/>
              </a:rPr>
              <a:t>x=-1:0.01:1;</a:t>
            </a:r>
          </a:p>
          <a:p>
            <a:r>
              <a:rPr lang="es-ES" altLang="zh-CN" sz="2800" b="0" dirty="0">
                <a:latin typeface="Verdana" panose="020B0604030504040204" pitchFamily="34" charset="0"/>
                <a:ea typeface="微软雅黑" panose="020B0503020204020204" pitchFamily="34" charset="-122"/>
              </a:rPr>
              <a:t>y=-1:0.01:1;</a:t>
            </a:r>
          </a:p>
          <a:p>
            <a:r>
              <a:rPr lang="es-ES" altLang="zh-CN" sz="2800" b="0" dirty="0">
                <a:latin typeface="Verdana" panose="020B0604030504040204" pitchFamily="34" charset="0"/>
                <a:ea typeface="微软雅黑" panose="020B0503020204020204" pitchFamily="34" charset="-122"/>
              </a:rPr>
              <a:t>[X,Y]=meshgrid(x,y);</a:t>
            </a:r>
          </a:p>
          <a:p>
            <a:r>
              <a:rPr lang="es-ES" altLang="zh-CN" sz="2800" b="0" dirty="0">
                <a:latin typeface="Verdana" panose="020B0604030504040204" pitchFamily="34" charset="0"/>
                <a:ea typeface="微软雅黑" panose="020B0503020204020204" pitchFamily="34" charset="-122"/>
              </a:rPr>
              <a:t>Z=X.^2+Y.^2;</a:t>
            </a:r>
          </a:p>
          <a:p>
            <a:r>
              <a:rPr lang="es-ES" altLang="zh-CN" sz="2800" b="0" dirty="0">
                <a:latin typeface="Verdana" panose="020B0604030504040204" pitchFamily="34" charset="0"/>
                <a:ea typeface="微软雅黑" panose="020B0503020204020204" pitchFamily="34" charset="-122"/>
              </a:rPr>
              <a:t>mesh(X,Y,Z);</a:t>
            </a:r>
            <a:endParaRPr lang="en-US" altLang="en-US" sz="2800" b="0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592155" y="1770116"/>
            <a:ext cx="81470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mesh	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三维网格 </a:t>
            </a:r>
            <a:endParaRPr lang="zh-CN" altLang="en-US" sz="2800" dirty="0"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80" y="1417891"/>
            <a:ext cx="7006058" cy="3701797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3"/>
          <p:cNvSpPr txBox="1">
            <a:spLocks noChangeArrowheads="1"/>
          </p:cNvSpPr>
          <p:nvPr/>
        </p:nvSpPr>
        <p:spPr bwMode="auto">
          <a:xfrm>
            <a:off x="436665" y="1055526"/>
            <a:ext cx="4511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5.3 </a:t>
            </a:r>
            <a:r>
              <a:rPr lang="zh-CN" altLang="en-US" sz="3200" dirty="0">
                <a:ea typeface="微软雅黑" panose="020B0503020204020204" pitchFamily="34" charset="-122"/>
              </a:rPr>
              <a:t>三维绘图	示例</a:t>
            </a:r>
          </a:p>
        </p:txBody>
      </p:sp>
      <p:sp>
        <p:nvSpPr>
          <p:cNvPr id="95237" name="Rectangle 4"/>
          <p:cNvSpPr>
            <a:spLocks noChangeArrowheads="1"/>
          </p:cNvSpPr>
          <p:nvPr/>
        </p:nvSpPr>
        <p:spPr bwMode="auto">
          <a:xfrm>
            <a:off x="436665" y="2500477"/>
            <a:ext cx="8890226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微软雅黑" panose="020B0503020204020204" pitchFamily="34" charset="-122"/>
              </a:rPr>
              <a:t>x=-6:0.1:6;</a:t>
            </a:r>
          </a:p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微软雅黑" panose="020B0503020204020204" pitchFamily="34" charset="-122"/>
              </a:rPr>
              <a:t>y=-6:0.1:6;</a:t>
            </a:r>
          </a:p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微软雅黑" panose="020B0503020204020204" pitchFamily="34" charset="-122"/>
              </a:rPr>
              <a:t> </a:t>
            </a:r>
          </a:p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sz="2800" b="0" dirty="0" err="1">
                <a:latin typeface="Verdana" panose="020B0604030504040204" pitchFamily="34" charset="0"/>
                <a:ea typeface="微软雅黑" panose="020B0503020204020204" pitchFamily="34" charset="-122"/>
              </a:rPr>
              <a:t>x,y</a:t>
            </a:r>
            <a:r>
              <a:rPr lang="en-US" altLang="zh-CN" sz="2800" b="0" dirty="0">
                <a:latin typeface="Verdana" panose="020B0604030504040204" pitchFamily="34" charset="0"/>
                <a:ea typeface="微软雅黑" panose="020B0503020204020204" pitchFamily="34" charset="-122"/>
              </a:rPr>
              <a:t>]=</a:t>
            </a:r>
            <a:r>
              <a:rPr lang="en-US" altLang="zh-CN" sz="2800" b="0" dirty="0" err="1">
                <a:latin typeface="Verdana" panose="020B0604030504040204" pitchFamily="34" charset="0"/>
                <a:ea typeface="微软雅黑" panose="020B0503020204020204" pitchFamily="34" charset="-122"/>
              </a:rPr>
              <a:t>meshgrid</a:t>
            </a:r>
            <a:r>
              <a:rPr lang="en-US" altLang="zh-CN" sz="2800" b="0" dirty="0">
                <a:latin typeface="Verdana" panose="020B060403050404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800" b="0" dirty="0" err="1">
                <a:latin typeface="Verdana" panose="020B0604030504040204" pitchFamily="34" charset="0"/>
                <a:ea typeface="微软雅黑" panose="020B0503020204020204" pitchFamily="34" charset="-122"/>
              </a:rPr>
              <a:t>x,y</a:t>
            </a:r>
            <a:r>
              <a:rPr lang="en-US" altLang="zh-CN" sz="2800" b="0" dirty="0">
                <a:latin typeface="Verdana" panose="020B0604030504040204" pitchFamily="34" charset="0"/>
                <a:ea typeface="微软雅黑" panose="020B0503020204020204" pitchFamily="34" charset="-122"/>
              </a:rPr>
              <a:t>);</a:t>
            </a:r>
          </a:p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微软雅黑" panose="020B0503020204020204" pitchFamily="34" charset="-122"/>
              </a:rPr>
              <a:t> </a:t>
            </a:r>
          </a:p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微软雅黑" panose="020B0503020204020204" pitchFamily="34" charset="-122"/>
              </a:rPr>
              <a:t>z=sin(sqrt(x.^2+y.^2))./sqrt(x.^2+y.^2);</a:t>
            </a:r>
          </a:p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微软雅黑" panose="020B0503020204020204" pitchFamily="34" charset="-122"/>
              </a:rPr>
              <a:t> </a:t>
            </a:r>
          </a:p>
          <a:p>
            <a:pPr eaLnBrk="1" hangingPunct="1"/>
            <a:r>
              <a:rPr lang="en-US" altLang="zh-CN" sz="2800" b="0" dirty="0">
                <a:latin typeface="Verdana" panose="020B0604030504040204" pitchFamily="34" charset="0"/>
                <a:ea typeface="微软雅黑" panose="020B0503020204020204" pitchFamily="34" charset="-122"/>
              </a:rPr>
              <a:t>mesh(</a:t>
            </a:r>
            <a:r>
              <a:rPr lang="en-US" altLang="zh-CN" sz="2800" b="0" dirty="0" err="1">
                <a:latin typeface="Verdana" panose="020B0604030504040204" pitchFamily="34" charset="0"/>
                <a:ea typeface="微软雅黑" panose="020B0503020204020204" pitchFamily="34" charset="-122"/>
              </a:rPr>
              <a:t>x,y,z</a:t>
            </a:r>
            <a:r>
              <a:rPr lang="en-US" altLang="zh-CN" sz="2800" b="0" dirty="0">
                <a:latin typeface="Verdana" panose="020B0604030504040204" pitchFamily="34" charset="0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95238" name="Rectangle 5"/>
          <p:cNvSpPr>
            <a:spLocks noChangeArrowheads="1"/>
          </p:cNvSpPr>
          <p:nvPr/>
        </p:nvSpPr>
        <p:spPr bwMode="auto">
          <a:xfrm>
            <a:off x="585078" y="1854489"/>
            <a:ext cx="42148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Verdana" panose="020B0604030504040204" pitchFamily="34" charset="0"/>
                <a:ea typeface="微软雅黑" panose="020B0503020204020204" pitchFamily="34" charset="-122"/>
              </a:rPr>
              <a:t>mesh	</a:t>
            </a:r>
            <a:r>
              <a:rPr lang="zh-CN" altLang="en-US" sz="3200" dirty="0">
                <a:latin typeface="Verdana" panose="020B0604030504040204" pitchFamily="34" charset="0"/>
                <a:ea typeface="微软雅黑" panose="020B0503020204020204" pitchFamily="34" charset="-122"/>
              </a:rPr>
              <a:t>三维网格 </a:t>
            </a:r>
            <a:endParaRPr lang="zh-CN" altLang="en-US" sz="3200" dirty="0">
              <a:ea typeface="微软雅黑" panose="020B0503020204020204" pitchFamily="34" charset="-122"/>
            </a:endParaRPr>
          </a:p>
        </p:txBody>
      </p:sp>
      <p:pic>
        <p:nvPicPr>
          <p:cNvPr id="9523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79" y="1308265"/>
            <a:ext cx="4332288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Text Box 3"/>
          <p:cNvSpPr txBox="1">
            <a:spLocks noChangeArrowheads="1"/>
          </p:cNvSpPr>
          <p:nvPr/>
        </p:nvSpPr>
        <p:spPr bwMode="auto">
          <a:xfrm>
            <a:off x="836707" y="1178167"/>
            <a:ext cx="4511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ea typeface="微软雅黑" panose="020B0503020204020204" pitchFamily="34" charset="-122"/>
              </a:rPr>
              <a:t>5.3 </a:t>
            </a:r>
            <a:r>
              <a:rPr lang="zh-CN" altLang="en-US" sz="3200" dirty="0">
                <a:ea typeface="微软雅黑" panose="020B0503020204020204" pitchFamily="34" charset="-122"/>
              </a:rPr>
              <a:t>三维绘图	示例</a:t>
            </a: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995731" y="3525399"/>
            <a:ext cx="366903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0" dirty="0">
                <a:latin typeface="Verdana" panose="020B060403050404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sz="3200" b="0" dirty="0" err="1">
                <a:latin typeface="Verdana" panose="020B0604030504040204" pitchFamily="34" charset="0"/>
                <a:ea typeface="微软雅黑" panose="020B0503020204020204" pitchFamily="34" charset="-122"/>
              </a:rPr>
              <a:t>x,y,z</a:t>
            </a:r>
            <a:r>
              <a:rPr lang="en-US" altLang="zh-CN" sz="3200" b="0" dirty="0">
                <a:latin typeface="Verdana" panose="020B0604030504040204" pitchFamily="34" charset="0"/>
                <a:ea typeface="微软雅黑" panose="020B0503020204020204" pitchFamily="34" charset="-122"/>
              </a:rPr>
              <a:t>]=peaks;</a:t>
            </a:r>
          </a:p>
          <a:p>
            <a:pPr eaLnBrk="1" hangingPunct="1"/>
            <a:endParaRPr lang="en-US" altLang="zh-CN" sz="3200" b="0" dirty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3200" b="0" dirty="0">
                <a:latin typeface="Verdana" panose="020B0604030504040204" pitchFamily="34" charset="0"/>
                <a:ea typeface="微软雅黑" panose="020B0503020204020204" pitchFamily="34" charset="-122"/>
              </a:rPr>
              <a:t>surf</a:t>
            </a:r>
            <a:r>
              <a:rPr lang="en-US" altLang="en-US" sz="3200" b="0" dirty="0">
                <a:latin typeface="Verdana" panose="020B060403050404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3200" b="0" dirty="0" err="1">
                <a:latin typeface="Verdana" panose="020B0604030504040204" pitchFamily="34" charset="0"/>
                <a:ea typeface="微软雅黑" panose="020B0503020204020204" pitchFamily="34" charset="-122"/>
              </a:rPr>
              <a:t>x</a:t>
            </a:r>
            <a:r>
              <a:rPr lang="en-US" altLang="en-US" sz="3200" b="0" dirty="0" err="1">
                <a:latin typeface="Verdana" panose="020B0604030504040204" pitchFamily="34" charset="0"/>
                <a:ea typeface="微软雅黑" panose="020B0503020204020204" pitchFamily="34" charset="-122"/>
              </a:rPr>
              <a:t>,</a:t>
            </a:r>
            <a:r>
              <a:rPr lang="en-US" altLang="zh-CN" sz="3200" b="0" dirty="0" err="1">
                <a:latin typeface="Verdana" panose="020B0604030504040204" pitchFamily="34" charset="0"/>
                <a:ea typeface="微软雅黑" panose="020B0503020204020204" pitchFamily="34" charset="-122"/>
              </a:rPr>
              <a:t>y</a:t>
            </a:r>
            <a:r>
              <a:rPr lang="en-US" altLang="en-US" sz="3200" b="0" dirty="0" err="1">
                <a:latin typeface="Verdana" panose="020B0604030504040204" pitchFamily="34" charset="0"/>
                <a:ea typeface="微软雅黑" panose="020B0503020204020204" pitchFamily="34" charset="-122"/>
              </a:rPr>
              <a:t>,</a:t>
            </a:r>
            <a:r>
              <a:rPr lang="en-US" altLang="zh-CN" sz="3200" b="0" dirty="0" err="1">
                <a:latin typeface="Verdana" panose="020B0604030504040204" pitchFamily="34" charset="0"/>
                <a:ea typeface="微软雅黑" panose="020B0503020204020204" pitchFamily="34" charset="-122"/>
              </a:rPr>
              <a:t>z</a:t>
            </a:r>
            <a:r>
              <a:rPr lang="en-US" altLang="en-US" sz="3200" b="0" dirty="0">
                <a:latin typeface="Verdana" panose="020B0604030504040204" pitchFamily="34" charset="0"/>
                <a:ea typeface="微软雅黑" panose="020B0503020204020204" pitchFamily="34" charset="-122"/>
              </a:rPr>
              <a:t>)</a:t>
            </a:r>
            <a:r>
              <a:rPr lang="en-US" altLang="zh-CN" sz="3200" b="0" dirty="0">
                <a:latin typeface="Verdana" panose="020B0604030504040204" pitchFamily="34" charset="0"/>
                <a:ea typeface="微软雅黑" panose="020B0503020204020204" pitchFamily="34" charset="-122"/>
              </a:rPr>
              <a:t>;</a:t>
            </a:r>
            <a:endParaRPr lang="en-US" altLang="en-US" sz="3200" b="0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6262" name="Rectangle 5"/>
          <p:cNvSpPr>
            <a:spLocks noChangeArrowheads="1"/>
          </p:cNvSpPr>
          <p:nvPr/>
        </p:nvSpPr>
        <p:spPr bwMode="auto">
          <a:xfrm>
            <a:off x="836707" y="1985013"/>
            <a:ext cx="25082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Verdana" panose="020B0604030504040204" pitchFamily="34" charset="0"/>
                <a:ea typeface="微软雅黑" panose="020B0503020204020204" pitchFamily="34" charset="-122"/>
              </a:rPr>
              <a:t>surf	</a:t>
            </a:r>
            <a:r>
              <a:rPr lang="zh-CN" altLang="en-US" sz="3200" dirty="0">
                <a:latin typeface="Verdana" panose="020B0604030504040204" pitchFamily="34" charset="0"/>
                <a:ea typeface="微软雅黑" panose="020B0503020204020204" pitchFamily="34" charset="-122"/>
              </a:rPr>
              <a:t>三维曲面 </a:t>
            </a:r>
            <a:endParaRPr lang="zh-CN" altLang="en-US" sz="3200" dirty="0">
              <a:ea typeface="微软雅黑" panose="020B0503020204020204" pitchFamily="34" charset="-122"/>
            </a:endParaRPr>
          </a:p>
        </p:txBody>
      </p:sp>
      <p:pic>
        <p:nvPicPr>
          <p:cNvPr id="96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2057400"/>
            <a:ext cx="5040313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18560" y="2829560"/>
            <a:ext cx="4754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感谢大家！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118" name="Group 86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369764924"/>
              </p:ext>
            </p:extLst>
          </p:nvPr>
        </p:nvGraphicFramePr>
        <p:xfrm>
          <a:off x="1820917" y="2144110"/>
          <a:ext cx="8663152" cy="3042744"/>
        </p:xfrm>
        <a:graphic>
          <a:graphicData uri="http://schemas.openxmlformats.org/drawingml/2006/table">
            <a:tbl>
              <a:tblPr/>
              <a:tblGrid>
                <a:gridCol w="1173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8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0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5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+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 加法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 减法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5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*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 乘法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.*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 点乘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3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/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 除法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./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 点除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5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^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 乘幂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.^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 点乘幂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4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\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 左除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.\</a:t>
                      </a: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70C4C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C4C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 点左除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45" name="Text Box 3"/>
          <p:cNvSpPr txBox="1">
            <a:spLocks noChangeArrowheads="1"/>
          </p:cNvSpPr>
          <p:nvPr/>
        </p:nvSpPr>
        <p:spPr bwMode="auto">
          <a:xfrm>
            <a:off x="628913" y="1190003"/>
            <a:ext cx="61429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ea typeface="微软雅黑" panose="020B0503020204020204" pitchFamily="34" charset="-122"/>
              </a:rPr>
              <a:t> MATLAB</a:t>
            </a:r>
            <a:r>
              <a:rPr lang="zh-CN" altLang="en-US" sz="2800" dirty="0">
                <a:ea typeface="微软雅黑" panose="020B0503020204020204" pitchFamily="34" charset="-122"/>
              </a:rPr>
              <a:t>数组运算	运算符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8"/>
          <p:cNvSpPr>
            <a:spLocks noChangeArrowheads="1"/>
          </p:cNvSpPr>
          <p:nvPr/>
        </p:nvSpPr>
        <p:spPr bwMode="auto">
          <a:xfrm>
            <a:off x="2135188" y="4148139"/>
            <a:ext cx="7993062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70C4CF"/>
              </a:solidFill>
              <a:ea typeface="微软雅黑" panose="020B0503020204020204" pitchFamily="34" charset="-122"/>
            </a:endParaRP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950464" y="1134165"/>
            <a:ext cx="64840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ea typeface="微软雅黑" panose="020B0503020204020204" pitchFamily="34" charset="-122"/>
              </a:rPr>
              <a:t>MATLAB</a:t>
            </a:r>
            <a:r>
              <a:rPr lang="zh-CN" altLang="en-US" sz="3200" dirty="0">
                <a:ea typeface="微软雅黑" panose="020B0503020204020204" pitchFamily="34" charset="-122"/>
              </a:rPr>
              <a:t>数组运算	数组的构造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  <p:sp>
        <p:nvSpPr>
          <p:cNvPr id="31750" name="Rectangle 44"/>
          <p:cNvSpPr>
            <a:spLocks noChangeArrowheads="1"/>
          </p:cNvSpPr>
          <p:nvPr/>
        </p:nvSpPr>
        <p:spPr bwMode="auto">
          <a:xfrm>
            <a:off x="2069882" y="2904048"/>
            <a:ext cx="42370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0" dirty="0">
                <a:latin typeface="Verdana" panose="020B0604030504040204" pitchFamily="34" charset="0"/>
                <a:ea typeface="黑体" panose="02010609060101010101" pitchFamily="49" charset="-122"/>
              </a:rPr>
              <a:t>x=[0 1 3 5 7 9 10] </a:t>
            </a:r>
          </a:p>
        </p:txBody>
      </p:sp>
      <p:sp>
        <p:nvSpPr>
          <p:cNvPr id="31751" name="Rectangle 45"/>
          <p:cNvSpPr>
            <a:spLocks noChangeArrowheads="1"/>
          </p:cNvSpPr>
          <p:nvPr/>
        </p:nvSpPr>
        <p:spPr bwMode="auto">
          <a:xfrm>
            <a:off x="2069881" y="3518115"/>
            <a:ext cx="42659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0" dirty="0">
                <a:latin typeface="Verdana" panose="020B0604030504040204" pitchFamily="34" charset="0"/>
                <a:ea typeface="黑体" panose="02010609060101010101" pitchFamily="49" charset="-122"/>
              </a:rPr>
              <a:t>x=[0,1,3,5,7,9,10] </a:t>
            </a:r>
          </a:p>
        </p:txBody>
      </p:sp>
      <p:sp>
        <p:nvSpPr>
          <p:cNvPr id="31752" name="Rectangle 46"/>
          <p:cNvSpPr>
            <a:spLocks noChangeArrowheads="1"/>
          </p:cNvSpPr>
          <p:nvPr/>
        </p:nvSpPr>
        <p:spPr bwMode="auto">
          <a:xfrm>
            <a:off x="2069881" y="4169918"/>
            <a:ext cx="386195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0">
                <a:latin typeface="Verdana" panose="020B0604030504040204" pitchFamily="34" charset="0"/>
                <a:ea typeface="黑体" panose="02010609060101010101" pitchFamily="49" charset="-122"/>
              </a:rPr>
              <a:t>x=</a:t>
            </a:r>
            <a:endParaRPr lang="en-US" altLang="zh-CN" sz="3200" b="0" dirty="0"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3200" b="0" dirty="0">
                <a:latin typeface="Verdana" panose="020B0604030504040204" pitchFamily="34" charset="0"/>
                <a:ea typeface="黑体" panose="02010609060101010101" pitchFamily="49" charset="-122"/>
              </a:rPr>
              <a:t>    0 1 3 5 7 9 10 </a:t>
            </a:r>
          </a:p>
        </p:txBody>
      </p:sp>
      <p:sp>
        <p:nvSpPr>
          <p:cNvPr id="31753" name="Rectangle 47"/>
          <p:cNvSpPr>
            <a:spLocks noChangeArrowheads="1"/>
          </p:cNvSpPr>
          <p:nvPr/>
        </p:nvSpPr>
        <p:spPr bwMode="auto">
          <a:xfrm>
            <a:off x="795118" y="2127205"/>
            <a:ext cx="956808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手动法	数组用中括号，以</a:t>
            </a:r>
            <a:r>
              <a:rPr lang="zh-CN" altLang="en-US" sz="2800" dirty="0">
                <a:latin typeface="Verdana" panose="020B0604030504040204" pitchFamily="34" charset="0"/>
                <a:ea typeface="黑体" panose="02010609060101010101" pitchFamily="49" charset="-122"/>
              </a:rPr>
              <a:t>空格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或</a:t>
            </a:r>
            <a:r>
              <a:rPr lang="zh-CN" altLang="en-US" sz="2800" dirty="0">
                <a:latin typeface="Verdana" panose="020B0604030504040204" pitchFamily="34" charset="0"/>
                <a:ea typeface="黑体" panose="02010609060101010101" pitchFamily="49" charset="-122"/>
              </a:rPr>
              <a:t>逗号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为间隔输入元素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9"/>
          <p:cNvSpPr>
            <a:spLocks noChangeArrowheads="1"/>
          </p:cNvSpPr>
          <p:nvPr/>
        </p:nvSpPr>
        <p:spPr bwMode="auto">
          <a:xfrm>
            <a:off x="2135188" y="3716338"/>
            <a:ext cx="7993062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2773" name="Text Box 3"/>
          <p:cNvSpPr txBox="1">
            <a:spLocks noChangeArrowheads="1"/>
          </p:cNvSpPr>
          <p:nvPr/>
        </p:nvSpPr>
        <p:spPr bwMode="auto">
          <a:xfrm>
            <a:off x="1424043" y="1378005"/>
            <a:ext cx="7786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ea typeface="微软雅黑" panose="020B0503020204020204" pitchFamily="34" charset="-122"/>
              </a:rPr>
              <a:t>MATLAB</a:t>
            </a:r>
            <a:r>
              <a:rPr lang="zh-CN" altLang="en-US" sz="2800" dirty="0">
                <a:ea typeface="微软雅黑" panose="020B0503020204020204" pitchFamily="34" charset="-122"/>
              </a:rPr>
              <a:t>数组运算	数组的构造</a:t>
            </a:r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1657405" y="2686623"/>
            <a:ext cx="784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x=[0:0.5:2]</a:t>
            </a:r>
          </a:p>
        </p:txBody>
      </p:sp>
      <p:sp>
        <p:nvSpPr>
          <p:cNvPr id="32775" name="Text Box 5"/>
          <p:cNvSpPr txBox="1">
            <a:spLocks noChangeArrowheads="1"/>
          </p:cNvSpPr>
          <p:nvPr/>
        </p:nvSpPr>
        <p:spPr bwMode="auto">
          <a:xfrm>
            <a:off x="1657405" y="3765192"/>
            <a:ext cx="7848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x=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    0   0.5000   1.0000   1.5000   2.0000</a:t>
            </a:r>
          </a:p>
        </p:txBody>
      </p:sp>
      <p:sp>
        <p:nvSpPr>
          <p:cNvPr id="32776" name="Rectangle 6"/>
          <p:cNvSpPr>
            <a:spLocks noChangeArrowheads="1"/>
          </p:cNvSpPr>
          <p:nvPr/>
        </p:nvSpPr>
        <p:spPr bwMode="auto">
          <a:xfrm>
            <a:off x="1441505" y="2065392"/>
            <a:ext cx="7993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冒号法	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a: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步长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:b     a:b   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（默认 步长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=1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） </a:t>
            </a:r>
          </a:p>
        </p:txBody>
      </p:sp>
      <p:sp>
        <p:nvSpPr>
          <p:cNvPr id="32777" name="Text Box 7"/>
          <p:cNvSpPr txBox="1">
            <a:spLocks noChangeArrowheads="1"/>
          </p:cNvSpPr>
          <p:nvPr/>
        </p:nvSpPr>
        <p:spPr bwMode="auto">
          <a:xfrm>
            <a:off x="1657405" y="3217918"/>
            <a:ext cx="784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y=[0:5]</a:t>
            </a:r>
          </a:p>
        </p:txBody>
      </p:sp>
      <p:sp>
        <p:nvSpPr>
          <p:cNvPr id="32778" name="Text Box 8"/>
          <p:cNvSpPr txBox="1">
            <a:spLocks noChangeArrowheads="1"/>
          </p:cNvSpPr>
          <p:nvPr/>
        </p:nvSpPr>
        <p:spPr bwMode="auto">
          <a:xfrm>
            <a:off x="1585967" y="4770128"/>
            <a:ext cx="78486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y=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    0   1.0000   2.0000   3.0000   4.0000   5.0000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7"/>
          <p:cNvSpPr>
            <a:spLocks noChangeArrowheads="1"/>
          </p:cNvSpPr>
          <p:nvPr/>
        </p:nvSpPr>
        <p:spPr bwMode="auto">
          <a:xfrm>
            <a:off x="988047" y="3412435"/>
            <a:ext cx="7993062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418134" y="1137547"/>
            <a:ext cx="4511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ea typeface="微软雅黑" panose="020B0503020204020204" pitchFamily="34" charset="-122"/>
              </a:rPr>
              <a:t>MATLAB</a:t>
            </a:r>
            <a:r>
              <a:rPr lang="zh-CN" altLang="en-US" sz="2400" dirty="0">
                <a:ea typeface="微软雅黑" panose="020B0503020204020204" pitchFamily="34" charset="-122"/>
              </a:rPr>
              <a:t>数组运算	数组的构造</a:t>
            </a: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651496" y="2904435"/>
            <a:ext cx="7848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latin typeface="Verdana" panose="020B0604030504040204" pitchFamily="34" charset="0"/>
                <a:ea typeface="黑体" panose="02010609060101010101" pitchFamily="49" charset="-122"/>
              </a:rPr>
              <a:t>x=</a:t>
            </a:r>
            <a:r>
              <a:rPr lang="en-US" altLang="zh-CN" sz="2400" b="0" dirty="0" err="1">
                <a:latin typeface="Verdana" panose="020B0604030504040204" pitchFamily="34" charset="0"/>
                <a:ea typeface="黑体" panose="02010609060101010101" pitchFamily="49" charset="-122"/>
              </a:rPr>
              <a:t>linspace</a:t>
            </a:r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(0,pi,12)</a:t>
            </a:r>
          </a:p>
        </p:txBody>
      </p:sp>
      <p:sp>
        <p:nvSpPr>
          <p:cNvPr id="33799" name="Text Box 5"/>
          <p:cNvSpPr txBox="1">
            <a:spLocks noChangeArrowheads="1"/>
          </p:cNvSpPr>
          <p:nvPr/>
        </p:nvSpPr>
        <p:spPr bwMode="auto">
          <a:xfrm>
            <a:off x="651495" y="3914085"/>
            <a:ext cx="853226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x=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             0    0.2856    0.5712    0.8568    1.1424    1.4280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     1.7136    1.9992    2.2848    2.5704    2.8560    3.1416</a:t>
            </a:r>
          </a:p>
        </p:txBody>
      </p:sp>
      <p:sp>
        <p:nvSpPr>
          <p:cNvPr id="33800" name="Rectangle 6"/>
          <p:cNvSpPr>
            <a:spLocks noChangeArrowheads="1"/>
          </p:cNvSpPr>
          <p:nvPr/>
        </p:nvSpPr>
        <p:spPr bwMode="auto">
          <a:xfrm>
            <a:off x="435596" y="1824934"/>
            <a:ext cx="7993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函数法	</a:t>
            </a:r>
            <a:r>
              <a:rPr lang="en-US" altLang="zh-CN" sz="2400" b="0" dirty="0" err="1">
                <a:latin typeface="Verdana" panose="020B0604030504040204" pitchFamily="34" charset="0"/>
                <a:ea typeface="黑体" panose="02010609060101010101" pitchFamily="49" charset="-122"/>
              </a:rPr>
              <a:t>linspace</a:t>
            </a:r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400" b="0" dirty="0" err="1">
                <a:latin typeface="Verdana" panose="020B0604030504040204" pitchFamily="34" charset="0"/>
                <a:ea typeface="黑体" panose="02010609060101010101" pitchFamily="49" charset="-122"/>
              </a:rPr>
              <a:t>a,b,n</a:t>
            </a:r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)    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</a:rPr>
              <a:t>开始，到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</a:rPr>
              <a:t>结束，包含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</a:rPr>
              <a:t>个数据元素的数组  </a:t>
            </a:r>
          </a:p>
        </p:txBody>
      </p:sp>
      <p:sp>
        <p:nvSpPr>
          <p:cNvPr id="190472" name="AutoShape 8"/>
          <p:cNvSpPr/>
          <p:nvPr/>
        </p:nvSpPr>
        <p:spPr bwMode="auto">
          <a:xfrm>
            <a:off x="4540872" y="2472634"/>
            <a:ext cx="3887786" cy="431800"/>
          </a:xfrm>
          <a:prstGeom prst="accentBorderCallout1">
            <a:avLst>
              <a:gd name="adj1" fmla="val 26472"/>
              <a:gd name="adj2" fmla="val -3111"/>
              <a:gd name="adj3" fmla="val -1838"/>
              <a:gd name="adj4" fmla="val -48769"/>
            </a:avLst>
          </a:prstGeom>
          <a:noFill/>
          <a:ln w="19050">
            <a:solidFill>
              <a:srgbClr val="FF99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/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[ a:</a:t>
            </a:r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(b-a)</a:t>
            </a:r>
            <a:r>
              <a:rPr lang="en-US" altLang="zh-CN" sz="2400" b="0" dirty="0">
                <a:latin typeface="Verdana" panose="020B0604030504040204" pitchFamily="34" charset="0"/>
                <a:ea typeface="黑体" panose="02010609060101010101" pitchFamily="49" charset="-122"/>
              </a:rPr>
              <a:t>/(n-1):b 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2135188" y="3860800"/>
            <a:ext cx="7993062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1584325" y="1484312"/>
            <a:ext cx="58766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ea typeface="微软雅黑" panose="020B0503020204020204" pitchFamily="34" charset="-122"/>
              </a:rPr>
              <a:t> MATLAB</a:t>
            </a:r>
            <a:r>
              <a:rPr lang="zh-CN" altLang="en-US" sz="2800" dirty="0">
                <a:ea typeface="微软雅黑" panose="020B0503020204020204" pitchFamily="34" charset="-122"/>
              </a:rPr>
              <a:t>数组运算	数组的引用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1817687" y="3251200"/>
            <a:ext cx="7848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x=[1 2 3 4 5]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x(1:3)</a:t>
            </a:r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1584325" y="4617244"/>
            <a:ext cx="76327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 dirty="0" err="1">
                <a:latin typeface="Verdana" panose="020B0604030504040204" pitchFamily="34" charset="0"/>
                <a:ea typeface="黑体" panose="02010609060101010101" pitchFamily="49" charset="-122"/>
              </a:rPr>
              <a:t>ans</a:t>
            </a:r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=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	1</a:t>
            </a:r>
            <a:r>
              <a:rPr lang="en-US" altLang="zh-CN" sz="2800" b="0" dirty="0">
                <a:ea typeface="微软雅黑" panose="020B0503020204020204" pitchFamily="34" charset="-122"/>
              </a:rPr>
              <a:t>	</a:t>
            </a:r>
            <a:r>
              <a:rPr lang="en-US" altLang="zh-CN" sz="2800" b="0" dirty="0">
                <a:latin typeface="Verdana" panose="020B0604030504040204" pitchFamily="34" charset="0"/>
                <a:ea typeface="黑体" panose="02010609060101010101" pitchFamily="49" charset="-122"/>
              </a:rPr>
              <a:t>2	3</a:t>
            </a: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1601787" y="2171700"/>
            <a:ext cx="7993062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 dirty="0">
                <a:ea typeface="黑体" panose="02010609060101010101" pitchFamily="49" charset="-122"/>
              </a:rPr>
              <a:t>x(n)           </a:t>
            </a:r>
            <a:r>
              <a:rPr lang="zh-CN" altLang="en-US" sz="2800" dirty="0">
                <a:ea typeface="微软雅黑" panose="020B0503020204020204" pitchFamily="34" charset="-122"/>
              </a:rPr>
              <a:t>表示数组中的第</a:t>
            </a:r>
            <a:r>
              <a:rPr lang="en-US" altLang="zh-CN" sz="2800" dirty="0"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ea typeface="微软雅黑" panose="020B0503020204020204" pitchFamily="34" charset="-122"/>
              </a:rPr>
              <a:t>个元素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</a:rPr>
              <a:t>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0" dirty="0">
                <a:ea typeface="微软雅黑" panose="020B0503020204020204" pitchFamily="34" charset="-122"/>
              </a:rPr>
              <a:t>x(n1:n2)    </a:t>
            </a:r>
            <a:r>
              <a:rPr lang="zh-CN" altLang="en-US" sz="2800" dirty="0">
                <a:ea typeface="微软雅黑" panose="020B0503020204020204" pitchFamily="34" charset="-122"/>
              </a:rPr>
              <a:t>表示数组中的第</a:t>
            </a:r>
            <a:r>
              <a:rPr lang="en-US" altLang="zh-CN" sz="2800" dirty="0">
                <a:ea typeface="微软雅黑" panose="020B0503020204020204" pitchFamily="34" charset="-122"/>
              </a:rPr>
              <a:t>n1</a:t>
            </a:r>
            <a:r>
              <a:rPr lang="zh-CN" altLang="en-US" sz="2800" dirty="0">
                <a:ea typeface="微软雅黑" panose="020B0503020204020204" pitchFamily="34" charset="-122"/>
              </a:rPr>
              <a:t>到</a:t>
            </a:r>
            <a:r>
              <a:rPr lang="en-US" altLang="zh-CN" sz="2800" dirty="0">
                <a:ea typeface="微软雅黑" panose="020B0503020204020204" pitchFamily="34" charset="-122"/>
              </a:rPr>
              <a:t>n2</a:t>
            </a:r>
            <a:r>
              <a:rPr lang="zh-CN" altLang="en-US" sz="2800" dirty="0">
                <a:ea typeface="微软雅黑" panose="020B0503020204020204" pitchFamily="34" charset="-122"/>
              </a:rPr>
              <a:t>个元素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42b5e375-ab78-48d1-b0b7-9ac42d7d6dfc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caf2e51-3c8f-4bd8-be53-d5a8f0ab004c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9ada2a8-c91d-4221-9968-3ba1b7a28c3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98fe0c5-cd7c-4f1c-82a2-6db98acdc2ef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2f97a4-e3c2-4586-89e7-2b662ba5adeb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2c75997-14ad-444c-8fe2-cf094f78585a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2615</Words>
  <Application>Microsoft Office PowerPoint</Application>
  <PresentationFormat>宽屏</PresentationFormat>
  <Paragraphs>518</Paragraphs>
  <Slides>49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3" baseType="lpstr">
      <vt:lpstr>等线</vt:lpstr>
      <vt:lpstr>等线 Light</vt:lpstr>
      <vt:lpstr>黑体</vt:lpstr>
      <vt:lpstr>微软雅黑</vt:lpstr>
      <vt:lpstr>Arial</vt:lpstr>
      <vt:lpstr>Calibri</vt:lpstr>
      <vt:lpstr>Comic Sans MS</vt:lpstr>
      <vt:lpstr>Tahoma</vt:lpstr>
      <vt:lpstr>Times New Roman</vt:lpstr>
      <vt:lpstr>Verdana</vt:lpstr>
      <vt:lpstr>Wingdings</vt:lpstr>
      <vt:lpstr>Office 主题​​</vt:lpstr>
      <vt:lpstr>Equation</vt:lpstr>
      <vt:lpstr>公式</vt:lpstr>
      <vt:lpstr>MATLAB简介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w u</cp:lastModifiedBy>
  <cp:revision>643</cp:revision>
  <dcterms:created xsi:type="dcterms:W3CDTF">2019-04-01T02:10:00Z</dcterms:created>
  <dcterms:modified xsi:type="dcterms:W3CDTF">2022-07-31T02:44:58Z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