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28" r:id="rId2"/>
    <p:sldId id="324" r:id="rId3"/>
    <p:sldId id="256" r:id="rId4"/>
    <p:sldId id="273" r:id="rId5"/>
    <p:sldId id="258" r:id="rId6"/>
    <p:sldId id="272" r:id="rId7"/>
    <p:sldId id="257" r:id="rId8"/>
    <p:sldId id="330" r:id="rId9"/>
    <p:sldId id="329" r:id="rId10"/>
    <p:sldId id="259" r:id="rId11"/>
    <p:sldId id="331" r:id="rId12"/>
    <p:sldId id="260" r:id="rId13"/>
    <p:sldId id="261" r:id="rId14"/>
    <p:sldId id="332" r:id="rId15"/>
    <p:sldId id="262" r:id="rId16"/>
    <p:sldId id="263" r:id="rId17"/>
    <p:sldId id="264" r:id="rId18"/>
    <p:sldId id="268" r:id="rId19"/>
    <p:sldId id="265" r:id="rId20"/>
    <p:sldId id="266" r:id="rId21"/>
    <p:sldId id="269" r:id="rId22"/>
    <p:sldId id="267" r:id="rId23"/>
    <p:sldId id="270" r:id="rId24"/>
    <p:sldId id="271" r:id="rId25"/>
    <p:sldId id="326" r:id="rId26"/>
    <p:sldId id="290" r:id="rId27"/>
    <p:sldId id="274" r:id="rId28"/>
    <p:sldId id="275" r:id="rId29"/>
    <p:sldId id="380" r:id="rId30"/>
    <p:sldId id="327" r:id="rId31"/>
    <p:sldId id="276" r:id="rId32"/>
    <p:sldId id="277" r:id="rId33"/>
    <p:sldId id="278" r:id="rId34"/>
    <p:sldId id="279" r:id="rId35"/>
    <p:sldId id="291" r:id="rId36"/>
    <p:sldId id="280" r:id="rId37"/>
    <p:sldId id="281" r:id="rId38"/>
    <p:sldId id="308" r:id="rId39"/>
    <p:sldId id="309" r:id="rId40"/>
    <p:sldId id="282" r:id="rId41"/>
    <p:sldId id="283" r:id="rId42"/>
    <p:sldId id="284" r:id="rId43"/>
    <p:sldId id="285" r:id="rId44"/>
    <p:sldId id="286" r:id="rId45"/>
    <p:sldId id="287" r:id="rId46"/>
    <p:sldId id="288" r:id="rId47"/>
    <p:sldId id="377" r:id="rId48"/>
    <p:sldId id="289" r:id="rId49"/>
    <p:sldId id="32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25</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53FC9BD-E96E-4ED3-8F29-6B30DD463291}"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FC9BD-E96E-4ED3-8F29-6B30DD463291}" type="datetimeFigureOut">
              <a:rPr lang="zh-CN" altLang="en-US" smtClean="0"/>
              <a:t>2022/7/31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16B3A-8D78-4F1D-A757-2BCDBB737E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texstudio.sourceforge.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TeX/3794463" TargetMode="External"/><Relationship Id="rId2" Type="http://schemas.openxmlformats.org/officeDocument/2006/relationships/hyperlink" Target="https://baike.baidu.com/item/%E6%8E%92%E7%89%88/1824351" TargetMode="External"/><Relationship Id="rId1" Type="http://schemas.openxmlformats.org/officeDocument/2006/relationships/slideLayout" Target="../slideLayouts/slideLayout1.xml"/><Relationship Id="rId4" Type="http://schemas.openxmlformats.org/officeDocument/2006/relationships/hyperlink" Target="https://baike.baidu.com/item/%E6%95%B0%E5%AD%A6%E5%85%AC%E5%BC%8F/1034995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tex.org/CTeX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irrors.tuna.tsinghua.edu.cn/CTAN/systems/texlive/Imag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normAutofit/>
          </a:bodyPr>
          <a:lstStyle/>
          <a:p>
            <a:r>
              <a:rPr lang="en-US" altLang="zh-CN" sz="40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Latex</a:t>
            </a:r>
            <a:r>
              <a:rPr lang="zh-CN" altLang="en-US" sz="40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编辑软件简介</a:t>
            </a: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53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588117"/>
            <a:ext cx="10515600" cy="4351338"/>
          </a:xfrm>
        </p:spPr>
        <p:txBody>
          <a:bodyPr>
            <a:normAutofit/>
          </a:bodyPr>
          <a:lstStyle/>
          <a:p>
            <a:pPr marL="0" indent="0">
              <a:buNone/>
            </a:pPr>
            <a:r>
              <a:rPr lang="en-US" altLang="zh-CN" sz="3200" dirty="0" err="1">
                <a:latin typeface="微软雅黑" panose="020B0503020204020204" charset="-122"/>
                <a:ea typeface="微软雅黑" panose="020B0503020204020204" charset="-122"/>
                <a:cs typeface="微软雅黑" panose="020B0503020204020204" charset="-122"/>
              </a:rPr>
              <a:t>Texlive</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安装：将</a:t>
            </a:r>
            <a:r>
              <a:rPr lang="en-US" altLang="zh-CN" sz="3200" dirty="0">
                <a:latin typeface="微软雅黑" panose="020B0503020204020204" charset="-122"/>
                <a:ea typeface="微软雅黑" panose="020B0503020204020204" charset="-122"/>
                <a:cs typeface="微软雅黑" panose="020B0503020204020204" charset="-122"/>
              </a:rPr>
              <a:t>texlive2019.iso </a:t>
            </a:r>
            <a:r>
              <a:rPr lang="zh-CN" altLang="en-US" sz="3200" dirty="0">
                <a:latin typeface="微软雅黑" panose="020B0503020204020204" charset="-122"/>
                <a:ea typeface="微软雅黑" panose="020B0503020204020204" charset="-122"/>
                <a:cs typeface="微软雅黑" panose="020B0503020204020204" charset="-122"/>
              </a:rPr>
              <a:t>文件进行解压，然后双击打开其中的</a:t>
            </a:r>
            <a:r>
              <a:rPr lang="en-US" altLang="zh-CN" sz="3200" dirty="0">
                <a:latin typeface="微软雅黑" panose="020B0503020204020204" charset="-122"/>
                <a:ea typeface="微软雅黑" panose="020B0503020204020204" charset="-122"/>
                <a:cs typeface="微软雅黑" panose="020B0503020204020204" charset="-122"/>
              </a:rPr>
              <a:t>install-tl-advanced.bat</a:t>
            </a:r>
            <a:r>
              <a:rPr lang="zh-CN" altLang="en-US" sz="3200" dirty="0">
                <a:latin typeface="微软雅黑" panose="020B0503020204020204" charset="-122"/>
                <a:ea typeface="微软雅黑" panose="020B0503020204020204" charset="-122"/>
                <a:cs typeface="微软雅黑" panose="020B0503020204020204" charset="-122"/>
              </a:rPr>
              <a:t>文件。</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1978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490" y="1781175"/>
            <a:ext cx="7606665" cy="4553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7705"/>
            <a:ext cx="10515600" cy="1325563"/>
          </a:xfrm>
        </p:spPr>
        <p:txBody>
          <a:bodyPr/>
          <a:lstStyle/>
          <a:p>
            <a:r>
              <a:rPr lang="en-US" altLang="zh-CN" sz="4000" dirty="0" err="1">
                <a:latin typeface="微软雅黑" panose="020B0503020204020204" charset="-122"/>
                <a:ea typeface="微软雅黑" panose="020B0503020204020204" charset="-122"/>
                <a:cs typeface="微软雅黑" panose="020B0503020204020204" charset="-122"/>
              </a:rPr>
              <a:t>Ctex</a:t>
            </a:r>
            <a:r>
              <a:rPr lang="zh-CN" altLang="en-US"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texlive</a:t>
            </a:r>
            <a:r>
              <a:rPr lang="zh-CN" altLang="en-US"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texstudio</a:t>
            </a:r>
            <a:r>
              <a:rPr lang="zh-CN" altLang="en-US" sz="4000"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1561608"/>
            <a:ext cx="10515600" cy="4351338"/>
          </a:xfrm>
        </p:spPr>
        <p:txBody>
          <a:bodyPr>
            <a:normAutofit/>
          </a:bodyPr>
          <a:lstStyle/>
          <a:p>
            <a:pPr marL="0" indent="0">
              <a:buNone/>
            </a:pPr>
            <a:r>
              <a:rPr lang="en-US" altLang="zh-CN" dirty="0" err="1">
                <a:latin typeface="微软雅黑" panose="020B0503020204020204" charset="-122"/>
                <a:ea typeface="微软雅黑" panose="020B0503020204020204" charset="-122"/>
                <a:cs typeface="微软雅黑" panose="020B0503020204020204" charset="-122"/>
              </a:rPr>
              <a:t>Texlive</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安装：点击</a:t>
            </a:r>
            <a:r>
              <a:rPr lang="en-US" altLang="zh-CN" sz="3200" dirty="0">
                <a:latin typeface="微软雅黑" panose="020B0503020204020204" charset="-122"/>
                <a:ea typeface="微软雅黑" panose="020B0503020204020204" charset="-122"/>
                <a:cs typeface="微软雅黑" panose="020B0503020204020204" charset="-122"/>
              </a:rPr>
              <a:t>Advanced</a:t>
            </a:r>
            <a:endParaRPr lang="zh-CN" altLang="en-US" sz="32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670" y="1716231"/>
            <a:ext cx="6831965" cy="4196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51009"/>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341022"/>
            <a:ext cx="10515600" cy="4351338"/>
          </a:xfrm>
        </p:spPr>
        <p:txBody>
          <a:bodyPr>
            <a:normAutofit/>
          </a:bodyPr>
          <a:lstStyle/>
          <a:p>
            <a:pPr marL="0" indent="0">
              <a:buNone/>
            </a:pPr>
            <a:r>
              <a:rPr lang="en-US" altLang="zh-CN" sz="3200" dirty="0" err="1">
                <a:latin typeface="微软雅黑" panose="020B0503020204020204" charset="-122"/>
                <a:ea typeface="微软雅黑" panose="020B0503020204020204" charset="-122"/>
                <a:cs typeface="微软雅黑" panose="020B0503020204020204" charset="-122"/>
              </a:rPr>
              <a:t>Texlive</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安装：然后依次按下图操作，修改安装目录，点击安装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883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5" y="2099310"/>
            <a:ext cx="6938645" cy="4005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1282"/>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718930" y="2195287"/>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接下来就是一个等待的过程，一般要安装一个小时左右。当安装结束后，可以调出</a:t>
            </a:r>
            <a:r>
              <a:rPr lang="en-US" altLang="zh-CN" sz="3200" dirty="0">
                <a:latin typeface="微软雅黑" panose="020B0503020204020204" charset="-122"/>
                <a:ea typeface="微软雅黑" panose="020B0503020204020204" charset="-122"/>
                <a:cs typeface="微软雅黑" panose="020B0503020204020204" charset="-122"/>
              </a:rPr>
              <a:t>windows</a:t>
            </a:r>
            <a:r>
              <a:rPr lang="zh-CN" altLang="en-US" sz="3200" dirty="0">
                <a:latin typeface="微软雅黑" panose="020B0503020204020204" charset="-122"/>
                <a:ea typeface="微软雅黑" panose="020B0503020204020204" charset="-122"/>
                <a:cs typeface="微软雅黑" panose="020B0503020204020204" charset="-122"/>
              </a:rPr>
              <a:t>系统下的</a:t>
            </a:r>
            <a:r>
              <a:rPr lang="en-US" altLang="zh-CN" sz="3200" dirty="0" err="1">
                <a:latin typeface="微软雅黑" panose="020B0503020204020204" charset="-122"/>
                <a:ea typeface="微软雅黑" panose="020B0503020204020204" charset="-122"/>
                <a:cs typeface="微软雅黑" panose="020B0503020204020204" charset="-122"/>
              </a:rPr>
              <a:t>cmd</a:t>
            </a:r>
            <a:r>
              <a:rPr lang="zh-CN" altLang="en-US" sz="3200" dirty="0">
                <a:latin typeface="微软雅黑" panose="020B0503020204020204" charset="-122"/>
                <a:ea typeface="微软雅黑" panose="020B0503020204020204" charset="-122"/>
                <a:cs typeface="微软雅黑" panose="020B0503020204020204" charset="-122"/>
              </a:rPr>
              <a:t>，输入</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-version</a:t>
            </a:r>
            <a:r>
              <a:rPr lang="zh-CN" altLang="en-US" sz="3200" dirty="0">
                <a:latin typeface="微软雅黑" panose="020B0503020204020204" charset="-122"/>
                <a:ea typeface="微软雅黑" panose="020B0503020204020204" charset="-122"/>
                <a:cs typeface="微软雅黑" panose="020B0503020204020204" charset="-122"/>
              </a:rPr>
              <a:t>，如果出现版本号</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3.14159265 (</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Live 2019/W32TeX)</a:t>
            </a:r>
            <a:r>
              <a:rPr lang="zh-CN" altLang="en-US" sz="3200" dirty="0">
                <a:latin typeface="微软雅黑" panose="020B0503020204020204" charset="-122"/>
                <a:ea typeface="微软雅黑" panose="020B0503020204020204" charset="-122"/>
                <a:cs typeface="微软雅黑" panose="020B0503020204020204" charset="-122"/>
              </a:rPr>
              <a:t>即说明安装成功。接下来就是安装</a:t>
            </a:r>
            <a:r>
              <a:rPr lang="en-US" altLang="zh-CN" sz="3200" dirty="0" err="1">
                <a:latin typeface="微软雅黑" panose="020B0503020204020204" charset="-122"/>
                <a:ea typeface="微软雅黑" panose="020B0503020204020204" charset="-122"/>
                <a:cs typeface="微软雅黑" panose="020B0503020204020204" charset="-122"/>
              </a:rPr>
              <a:t>LaTex</a:t>
            </a:r>
            <a:r>
              <a:rPr lang="zh-CN" altLang="en-US" sz="3200" dirty="0">
                <a:latin typeface="微软雅黑" panose="020B0503020204020204" charset="-122"/>
                <a:ea typeface="微软雅黑" panose="020B0503020204020204" charset="-122"/>
                <a:cs typeface="微软雅黑" panose="020B0503020204020204" charset="-122"/>
              </a:rPr>
              <a:t>的编辑器，我们选用</a:t>
            </a:r>
            <a:r>
              <a:rPr lang="en-US" altLang="zh-CN" sz="3200" dirty="0" err="1">
                <a:latin typeface="微软雅黑" panose="020B0503020204020204" charset="-122"/>
                <a:ea typeface="微软雅黑" panose="020B0503020204020204" charset="-122"/>
                <a:cs typeface="微软雅黑" panose="020B0503020204020204" charset="-122"/>
              </a:rPr>
              <a:t>TeXstudio</a:t>
            </a:r>
            <a:r>
              <a:rPr lang="zh-CN" altLang="en-US" sz="3200" dirty="0">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523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571338"/>
            <a:ext cx="10515600" cy="4351338"/>
          </a:xfrm>
        </p:spPr>
        <p:txBody>
          <a:bodyPr/>
          <a:lstStyle/>
          <a:p>
            <a:r>
              <a:rPr lang="en-US" altLang="zh-CN" sz="3200" dirty="0" err="1">
                <a:latin typeface="微软雅黑" panose="020B0503020204020204" charset="-122"/>
                <a:ea typeface="微软雅黑" panose="020B0503020204020204" charset="-122"/>
                <a:cs typeface="微软雅黑" panose="020B0503020204020204" charset="-122"/>
              </a:rPr>
              <a:t>Texstudio</a:t>
            </a:r>
            <a:endParaRPr lang="en-US" altLang="zh-CN" sz="3200" dirty="0">
              <a:latin typeface="微软雅黑" panose="020B0503020204020204" charset="-122"/>
              <a:ea typeface="微软雅黑" panose="020B0503020204020204" charset="-122"/>
              <a:cs typeface="微软雅黑" panose="020B0503020204020204" charset="-122"/>
            </a:endParaRPr>
          </a:p>
          <a:p>
            <a:r>
              <a:rPr lang="zh-CN" altLang="en-US" sz="3200" dirty="0">
                <a:latin typeface="微软雅黑" panose="020B0503020204020204" charset="-122"/>
                <a:ea typeface="微软雅黑" panose="020B0503020204020204" charset="-122"/>
                <a:cs typeface="微软雅黑" panose="020B0503020204020204" charset="-122"/>
              </a:rPr>
              <a:t>下载地址：</a:t>
            </a:r>
            <a:r>
              <a:rPr lang="en-US" altLang="zh-CN" sz="3200" dirty="0">
                <a:latin typeface="微软雅黑" panose="020B0503020204020204" charset="-122"/>
                <a:ea typeface="微软雅黑" panose="020B0503020204020204" charset="-122"/>
                <a:cs typeface="微软雅黑" panose="020B0503020204020204" charset="-122"/>
                <a:hlinkClick r:id="rId2"/>
              </a:rPr>
              <a:t>http://texstudio.sourceforge.net/</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下载后直接点击安装，一样选择安装路径，这个和平时</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windows</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安装</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QQ</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之类的是一样的，简单。然后进行一些简单操作。</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9140"/>
            <a:ext cx="10515600" cy="1325563"/>
          </a:xfrm>
        </p:spPr>
        <p:txBody>
          <a:bodyPr/>
          <a:lstStyle/>
          <a:p>
            <a:r>
              <a:rPr lang="en-US" altLang="zh-CN" dirty="0" err="1"/>
              <a:t>Ctex</a:t>
            </a:r>
            <a:r>
              <a:rPr lang="zh-CN" altLang="en-US" dirty="0"/>
              <a:t>、</a:t>
            </a:r>
            <a:r>
              <a:rPr lang="en-US" altLang="zh-CN" dirty="0" err="1"/>
              <a:t>texlive</a:t>
            </a:r>
            <a:r>
              <a:rPr lang="zh-CN" altLang="en-US" dirty="0"/>
              <a:t>、</a:t>
            </a:r>
            <a:r>
              <a:rPr lang="en-US" altLang="zh-CN" dirty="0" err="1"/>
              <a:t>texstudio</a:t>
            </a:r>
            <a:r>
              <a:rPr lang="zh-CN" altLang="en-US" dirty="0"/>
              <a:t>安装方法</a:t>
            </a:r>
          </a:p>
        </p:txBody>
      </p:sp>
      <p:sp>
        <p:nvSpPr>
          <p:cNvPr id="3" name="内容占位符 2"/>
          <p:cNvSpPr>
            <a:spLocks noGrp="1"/>
          </p:cNvSpPr>
          <p:nvPr>
            <p:ph idx="1"/>
          </p:nvPr>
        </p:nvSpPr>
        <p:spPr>
          <a:xfrm>
            <a:off x="838200" y="2704703"/>
            <a:ext cx="10515600" cy="4351338"/>
          </a:xfrm>
        </p:spPr>
        <p:txBody>
          <a:bodyPr/>
          <a:lstStyle/>
          <a:p>
            <a:pPr algn="l"/>
            <a:r>
              <a:rPr lang="en-US" altLang="zh-CN" sz="3200" b="1" i="0" dirty="0">
                <a:solidFill>
                  <a:srgbClr val="4F4F4F"/>
                </a:solidFill>
                <a:effectLst/>
                <a:latin typeface="PingFang SC"/>
              </a:rPr>
              <a:t>(1) </a:t>
            </a:r>
            <a:r>
              <a:rPr lang="zh-CN" altLang="en-US" sz="3200" b="1" i="0" dirty="0">
                <a:solidFill>
                  <a:srgbClr val="4F4F4F"/>
                </a:solidFill>
                <a:effectLst/>
                <a:latin typeface="PingFang SC"/>
              </a:rPr>
              <a:t>设置中文界面</a:t>
            </a:r>
          </a:p>
          <a:p>
            <a:pPr algn="l"/>
            <a:r>
              <a:rPr lang="zh-CN" altLang="en-US" sz="3200" b="0" i="0" dirty="0">
                <a:solidFill>
                  <a:srgbClr val="4D4D4D"/>
                </a:solidFill>
                <a:effectLst/>
                <a:latin typeface="-apple-system"/>
              </a:rPr>
              <a:t>安装结束后，一开始的打开界面是英文的，这里我们可以切换成中文。</a:t>
            </a:r>
          </a:p>
          <a:p>
            <a:pPr algn="l"/>
            <a:r>
              <a:rPr lang="zh-CN" altLang="en-US" sz="3200" b="0" i="0" dirty="0">
                <a:solidFill>
                  <a:srgbClr val="4D4D4D"/>
                </a:solidFill>
                <a:effectLst/>
                <a:latin typeface="-apple-system"/>
              </a:rPr>
              <a:t>依次点击：</a:t>
            </a:r>
            <a:r>
              <a:rPr lang="en-US" altLang="zh-CN" sz="3200" b="0" i="0" dirty="0">
                <a:solidFill>
                  <a:srgbClr val="4D4D4D"/>
                </a:solidFill>
                <a:effectLst/>
                <a:latin typeface="-apple-system"/>
              </a:rPr>
              <a:t>Options—&gt; Configure </a:t>
            </a:r>
            <a:r>
              <a:rPr lang="en-US" altLang="zh-CN" sz="3200" b="0" i="0" dirty="0" err="1">
                <a:solidFill>
                  <a:srgbClr val="4D4D4D"/>
                </a:solidFill>
                <a:effectLst/>
                <a:latin typeface="-apple-system"/>
              </a:rPr>
              <a:t>Texstudio</a:t>
            </a:r>
            <a:r>
              <a:rPr lang="en-US" altLang="zh-CN" sz="3200" b="0" i="0" dirty="0">
                <a:solidFill>
                  <a:srgbClr val="4D4D4D"/>
                </a:solidFill>
                <a:effectLst/>
                <a:latin typeface="-apple-system"/>
              </a:rPr>
              <a:t> —&gt; General—&gt; Language—&gt; </a:t>
            </a:r>
            <a:r>
              <a:rPr lang="en-US" altLang="zh-CN" sz="3200" b="0" i="0" dirty="0" err="1">
                <a:solidFill>
                  <a:srgbClr val="4D4D4D"/>
                </a:solidFill>
                <a:effectLst/>
                <a:latin typeface="-apple-system"/>
              </a:rPr>
              <a:t>zh_CN</a:t>
            </a:r>
            <a:endParaRPr lang="en-US" altLang="zh-CN" sz="3200" b="0" i="0" dirty="0">
              <a:solidFill>
                <a:srgbClr val="4D4D4D"/>
              </a:solidFill>
              <a:effectLst/>
              <a:latin typeface="-apple-system"/>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6110"/>
            <a:ext cx="9885045" cy="4244975"/>
          </a:xfrm>
        </p:spPr>
      </p:pic>
      <p:sp>
        <p:nvSpPr>
          <p:cNvPr id="3" name="标题 1"/>
          <p:cNvSpPr>
            <a:spLocks noGrp="1"/>
          </p:cNvSpPr>
          <p:nvPr/>
        </p:nvSpPr>
        <p:spPr>
          <a:xfrm>
            <a:off x="798830" y="8331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919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572599"/>
            <a:ext cx="10515600" cy="4351338"/>
          </a:xfrm>
        </p:spPr>
        <p:txBody>
          <a:bodyPr/>
          <a:lstStyle/>
          <a:p>
            <a:pPr algn="l"/>
            <a:r>
              <a:rPr lang="en-US" altLang="zh-CN" b="1" i="0" dirty="0">
                <a:solidFill>
                  <a:srgbClr val="4F4F4F"/>
                </a:solidFill>
                <a:effectLst/>
                <a:latin typeface="微软雅黑" panose="020B0503020204020204" charset="-122"/>
                <a:ea typeface="微软雅黑" panose="020B0503020204020204" charset="-122"/>
                <a:cs typeface="微软雅黑" panose="020B0503020204020204" charset="-122"/>
              </a:rPr>
              <a:t>(2) </a:t>
            </a:r>
            <a:r>
              <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rPr>
              <a:t>添加行号</a:t>
            </a: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添加段落行号，这样可以很方便查看段落的某句话所在的位置，尤其是在运行报错时，有行号就非常方便查看错误的位置了。</a:t>
            </a: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依次点击：选项</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—&gt;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设置 </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Texstudio</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 —&gt;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显示高级选项</a:t>
            </a: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46964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下载与安装</a:t>
            </a:r>
          </a:p>
        </p:txBody>
      </p:sp>
      <p:pic>
        <p:nvPicPr>
          <p:cNvPr id="3" name="Picture 21"/>
          <p:cNvPicPr>
            <a:picLocks noChangeAspect="1" noChangeArrowheads="1"/>
          </p:cNvPicPr>
          <p:nvPr/>
        </p:nvPicPr>
        <p:blipFill>
          <a:blip r:embed="rId3"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165" y="1691005"/>
            <a:ext cx="8613775" cy="4507230"/>
          </a:xfrm>
        </p:spPr>
      </p:pic>
      <p:sp>
        <p:nvSpPr>
          <p:cNvPr id="3" name="标题 1"/>
          <p:cNvSpPr>
            <a:spLocks noGrp="1"/>
          </p:cNvSpPr>
          <p:nvPr/>
        </p:nvSpPr>
        <p:spPr>
          <a:xfrm>
            <a:off x="910590" y="6978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046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748665" y="2506479"/>
            <a:ext cx="10515600" cy="4351338"/>
          </a:xfrm>
        </p:spPr>
        <p:txBody>
          <a:bodyPr/>
          <a:lstStyle/>
          <a:p>
            <a:pPr algn="l"/>
            <a:r>
              <a:rPr lang="en-US" altLang="zh-CN" b="1" i="0" dirty="0">
                <a:solidFill>
                  <a:srgbClr val="4F4F4F"/>
                </a:solidFill>
                <a:effectLst/>
                <a:latin typeface="微软雅黑" panose="020B0503020204020204" charset="-122"/>
                <a:ea typeface="微软雅黑" panose="020B0503020204020204" charset="-122"/>
                <a:cs typeface="微软雅黑" panose="020B0503020204020204" charset="-122"/>
              </a:rPr>
              <a:t>(3) </a:t>
            </a:r>
            <a:r>
              <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rPr>
              <a:t>设置编译器与编码</a:t>
            </a: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为了正常的输出中文，我们需要把编译器改成</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xelatex</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utf-8</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编码</a:t>
            </a:r>
            <a:b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b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如果是为了编写英文论文的，那就下面第一张图不要改成“</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xelatex</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，英文论文要用“</a:t>
            </a:r>
            <a:r>
              <a:rPr lang="en-US" altLang="zh-CN" b="1" i="0" dirty="0" err="1">
                <a:solidFill>
                  <a:srgbClr val="4D4D4D"/>
                </a:solidFill>
                <a:effectLst/>
                <a:latin typeface="微软雅黑" panose="020B0503020204020204" charset="-122"/>
                <a:ea typeface="微软雅黑" panose="020B0503020204020204" charset="-122"/>
                <a:cs typeface="微软雅黑" panose="020B0503020204020204" charset="-122"/>
              </a:rPr>
              <a:t>pdflatex</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a:t>
            </a: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505" y="1691005"/>
            <a:ext cx="8543290" cy="4563110"/>
          </a:xfrm>
        </p:spPr>
      </p:pic>
      <p:sp>
        <p:nvSpPr>
          <p:cNvPr id="3" name="标题 1"/>
          <p:cNvSpPr>
            <a:spLocks noGrp="1"/>
          </p:cNvSpPr>
          <p:nvPr/>
        </p:nvSpPr>
        <p:spPr>
          <a:xfrm>
            <a:off x="890905" y="7245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820" y="1823720"/>
            <a:ext cx="8316595" cy="4364355"/>
          </a:xfrm>
        </p:spPr>
      </p:pic>
      <p:sp>
        <p:nvSpPr>
          <p:cNvPr id="3" name="标题 1"/>
          <p:cNvSpPr>
            <a:spLocks noGrp="1"/>
          </p:cNvSpPr>
          <p:nvPr/>
        </p:nvSpPr>
        <p:spPr>
          <a:xfrm>
            <a:off x="884555" y="757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9761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726511"/>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完成以上步骤，即可完成</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studio</a:t>
            </a:r>
            <a:r>
              <a:rPr lang="zh-CN" altLang="en-US" sz="3200" dirty="0">
                <a:latin typeface="微软雅黑" panose="020B0503020204020204" charset="-122"/>
                <a:ea typeface="微软雅黑" panose="020B0503020204020204" charset="-122"/>
                <a:cs typeface="微软雅黑" panose="020B0503020204020204" charset="-122"/>
              </a:rPr>
              <a:t>的安装。</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sz="7200" b="1" dirty="0">
                <a:solidFill>
                  <a:schemeClr val="bg1"/>
                </a:solidFill>
              </a:rPr>
              <a:t>2</a:t>
            </a:r>
          </a:p>
        </p:txBody>
      </p:sp>
      <p:sp>
        <p:nvSpPr>
          <p:cNvPr id="29" name="矩形 28"/>
          <p:cNvSpPr/>
          <p:nvPr/>
        </p:nvSpPr>
        <p:spPr>
          <a:xfrm>
            <a:off x="5638797" y="2692404"/>
            <a:ext cx="46964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引言区部分</a:t>
            </a:r>
          </a:p>
        </p:txBody>
      </p:sp>
      <p:pic>
        <p:nvPicPr>
          <p:cNvPr id="3" name="Picture 21"/>
          <p:cNvPicPr>
            <a:picLocks noChangeAspect="1" noChangeArrowheads="1"/>
          </p:cNvPicPr>
          <p:nvPr/>
        </p:nvPicPr>
        <p:blipFill>
          <a:blip r:embed="rId3"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9005"/>
            <a:ext cx="10515600" cy="1325563"/>
          </a:xfrm>
        </p:spPr>
        <p:txBody>
          <a:bodyPr>
            <a:normAutofit/>
          </a:bodyPr>
          <a:lstStyle/>
          <a:p>
            <a:r>
              <a:rPr lang="zh-CN" altLang="en-US" sz="3600" dirty="0">
                <a:latin typeface="微软雅黑" panose="020B0503020204020204" charset="-122"/>
                <a:ea typeface="微软雅黑" panose="020B0503020204020204" charset="-122"/>
              </a:rPr>
              <a:t>一、创建文档类型</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896" y="2597907"/>
            <a:ext cx="9512971" cy="3146802"/>
          </a:xfrm>
        </p:spPr>
      </p:pic>
      <p:sp>
        <p:nvSpPr>
          <p:cNvPr id="6" name="文本框 5"/>
          <p:cNvSpPr txBox="1"/>
          <p:nvPr/>
        </p:nvSpPr>
        <p:spPr>
          <a:xfrm>
            <a:off x="1706033" y="1913465"/>
            <a:ext cx="3581401" cy="460375"/>
          </a:xfrm>
          <a:prstGeom prst="rect">
            <a:avLst/>
          </a:prstGeom>
          <a:noFill/>
        </p:spPr>
        <p:txBody>
          <a:bodyPr wrap="square" rtlCol="0">
            <a:spAutoFit/>
          </a:bodyPr>
          <a:lstStyle/>
          <a:p>
            <a:r>
              <a:rPr lang="en-US" altLang="zh-CN" sz="2400" dirty="0" err="1">
                <a:latin typeface="微软雅黑" panose="020B0503020204020204" charset="-122"/>
                <a:ea typeface="微软雅黑" panose="020B0503020204020204" charset="-122"/>
              </a:rPr>
              <a:t>documentclass</a:t>
            </a:r>
            <a:r>
              <a:rPr lang="en-US" altLang="zh-CN" sz="2400" dirty="0">
                <a:latin typeface="微软雅黑" panose="020B0503020204020204" charset="-122"/>
                <a:ea typeface="微软雅黑" panose="020B0503020204020204" charset="-122"/>
              </a:rPr>
              <a:t>{article}</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88559"/>
            <a:ext cx="7421033" cy="4351338"/>
          </a:xfrm>
        </p:spPr>
        <p:txBody>
          <a:bodyPr>
            <a:noAutofit/>
          </a:bodyPr>
          <a:lstStyle/>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{CJK}</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ctex</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显示中文</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indentfirst</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首行缩进宏包</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amsmath,amstext</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多种公式环境和数学命令</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{array}           %</a:t>
            </a:r>
            <a:r>
              <a:rPr lang="zh-CN" altLang="en-US" sz="2400" dirty="0">
                <a:latin typeface="微软雅黑" panose="020B0503020204020204" charset="-122"/>
                <a:ea typeface="微软雅黑" panose="020B0503020204020204" charset="-122"/>
                <a:cs typeface="微软雅黑" panose="020B0503020204020204" charset="-122"/>
              </a:rPr>
              <a:t>数组和表格制作</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commath</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求导</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extarrows</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等长号可添加文字</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fancyhdr</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页眉页脚设置</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{listings}        %</a:t>
            </a:r>
            <a:r>
              <a:rPr lang="zh-CN" altLang="en-US" sz="2400" dirty="0">
                <a:latin typeface="微软雅黑" panose="020B0503020204020204" charset="-122"/>
                <a:ea typeface="微软雅黑" panose="020B0503020204020204" charset="-122"/>
                <a:cs typeface="微软雅黑" panose="020B0503020204020204" charset="-122"/>
              </a:rPr>
              <a:t>代码输入环境</a:t>
            </a: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graphicx</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插图</a:t>
            </a:r>
          </a:p>
        </p:txBody>
      </p:sp>
      <p:sp>
        <p:nvSpPr>
          <p:cNvPr id="4" name="标题 3"/>
          <p:cNvSpPr>
            <a:spLocks noGrp="1"/>
          </p:cNvSpPr>
          <p:nvPr>
            <p:ph type="title"/>
          </p:nvPr>
        </p:nvSpPr>
        <p:spPr>
          <a:xfrm>
            <a:off x="838200" y="701040"/>
            <a:ext cx="10515600" cy="1325563"/>
          </a:xfrm>
        </p:spPr>
        <p:txBody>
          <a:bodyPr/>
          <a:lstStyle/>
          <a:p>
            <a:r>
              <a:rPr lang="zh-CN" altLang="en-US" sz="3600">
                <a:latin typeface="微软雅黑" panose="020B0503020204020204" charset="-122"/>
                <a:ea typeface="微软雅黑" panose="020B0503020204020204" charset="-122"/>
              </a:rPr>
              <a:t>二、宏包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{float}			 %</a:t>
            </a:r>
            <a:r>
              <a:rPr lang="zh-CN" altLang="en-US" dirty="0">
                <a:latin typeface="微软雅黑" panose="020B0503020204020204" charset="-122"/>
                <a:ea typeface="微软雅黑" panose="020B0503020204020204" charset="-122"/>
                <a:cs typeface="微软雅黑" panose="020B0503020204020204" charset="-122"/>
              </a:rPr>
              <a:t>固定图表位置</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{subfigure}       %</a:t>
            </a:r>
            <a:r>
              <a:rPr lang="zh-CN" altLang="en-US" dirty="0">
                <a:latin typeface="微软雅黑" panose="020B0503020204020204" charset="-122"/>
                <a:ea typeface="微软雅黑" panose="020B0503020204020204" charset="-122"/>
                <a:cs typeface="微软雅黑" panose="020B0503020204020204" charset="-122"/>
              </a:rPr>
              <a:t>并排多图</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tabularx</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自动设置表格列宽</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{multirow}        %</a:t>
            </a:r>
            <a:r>
              <a:rPr lang="zh-CN" altLang="en-US" dirty="0">
                <a:latin typeface="微软雅黑" panose="020B0503020204020204" charset="-122"/>
                <a:ea typeface="微软雅黑" panose="020B0503020204020204" charset="-122"/>
                <a:cs typeface="微软雅黑" panose="020B0503020204020204" charset="-122"/>
              </a:rPr>
              <a:t>跨行表格</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multicol</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跨列表格</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titlesec</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标题设置</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url</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使用参考引用</a:t>
            </a: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xcolor</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颜色使用</a:t>
            </a:r>
          </a:p>
        </p:txBody>
      </p:sp>
      <p:sp>
        <p:nvSpPr>
          <p:cNvPr id="4" name="标题 1"/>
          <p:cNvSpPr txBox="1"/>
          <p:nvPr/>
        </p:nvSpPr>
        <p:spPr>
          <a:xfrm>
            <a:off x="838200" y="1255396"/>
            <a:ext cx="1841500" cy="570442"/>
          </a:xfrm>
          <a:prstGeom prst="rect">
            <a:avLst/>
          </a:prstGeom>
        </p:spPr>
        <p:txBody>
          <a:bodyPr vert="horz" lIns="91440" tIns="45720" rIns="91440" bIns="45720" rtlCol="0" anchor="ctr">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charset="-122"/>
                <a:ea typeface="微软雅黑" panose="020B0503020204020204" charset="-122"/>
              </a:rPr>
              <a:t>二、宏包</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94080" y="1255395"/>
            <a:ext cx="5349875" cy="57023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charset="-122"/>
                <a:ea typeface="微软雅黑" panose="020B0503020204020204" charset="-122"/>
              </a:rPr>
              <a:t>Texlive</a:t>
            </a:r>
            <a:r>
              <a:rPr lang="zh-CN" altLang="en-US" sz="3200" dirty="0">
                <a:latin typeface="微软雅黑" panose="020B0503020204020204" charset="-122"/>
                <a:ea typeface="微软雅黑" panose="020B0503020204020204" charset="-122"/>
              </a:rPr>
              <a:t>和</a:t>
            </a:r>
            <a:r>
              <a:rPr lang="en-US" altLang="zh-CN" sz="3200" dirty="0">
                <a:latin typeface="微软雅黑" panose="020B0503020204020204" charset="-122"/>
                <a:ea typeface="微软雅黑" panose="020B0503020204020204" charset="-122"/>
              </a:rPr>
              <a:t>texstudio</a:t>
            </a:r>
            <a:r>
              <a:rPr lang="zh-CN" altLang="en-US" sz="3200" dirty="0">
                <a:latin typeface="微软雅黑" panose="020B0503020204020204" charset="-122"/>
                <a:ea typeface="微软雅黑" panose="020B0503020204020204" charset="-122"/>
              </a:rPr>
              <a:t>引言区</a:t>
            </a:r>
          </a:p>
        </p:txBody>
      </p:sp>
      <p:pic>
        <p:nvPicPr>
          <p:cNvPr id="6" name="内容占位符 5"/>
          <p:cNvPicPr>
            <a:picLocks noGrp="1" noChangeAspect="1"/>
          </p:cNvPicPr>
          <p:nvPr>
            <p:ph idx="1"/>
          </p:nvPr>
        </p:nvPicPr>
        <p:blipFill>
          <a:blip r:embed="rId2"/>
          <a:stretch>
            <a:fillRect/>
          </a:stretch>
        </p:blipFill>
        <p:spPr>
          <a:xfrm>
            <a:off x="1546225" y="2016760"/>
            <a:ext cx="9099550" cy="297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530" y="761998"/>
            <a:ext cx="11820939" cy="5738192"/>
          </a:xfrm>
        </p:spPr>
        <p:txBody>
          <a:bodyPr>
            <a:noAutofit/>
          </a:bodyPr>
          <a:lstStyle/>
          <a:p>
            <a:pPr algn="l">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Latex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是一种基于</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rPr>
              <a:t>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hlinkClick r:id="rId2"/>
              </a:rPr>
              <a:t>排版</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系统，由美国计算机学家莱斯利</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兰伯特（</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Leslie </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rPr>
              <a:t>Lamport</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）在</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20</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世纪</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80</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年代初期开发，利用这种格式，即使使用者没有排版和程序设计的知识也可以充分发挥由</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hlinkClick r:id="rId3"/>
              </a:rPr>
              <a:t>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所提供的强大功能，能在几天、甚至几小时内生成很多具有书籍质量的印刷品。对于生成复杂表格和</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hlinkClick r:id="rId4"/>
              </a:rPr>
              <a:t>数学公式</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，这一点表现得尤为突出。因此它非常适用于生成高印刷质量的科技和数学类文档。这个系统同样适用于生成从简单的信件到完整书籍的所有其他种类的文档。</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sz="7200" b="1" dirty="0">
                <a:solidFill>
                  <a:schemeClr val="bg1"/>
                </a:solidFill>
              </a:rPr>
              <a:t>3</a:t>
            </a:r>
          </a:p>
        </p:txBody>
      </p:sp>
      <p:sp>
        <p:nvSpPr>
          <p:cNvPr id="29" name="矩形 28"/>
          <p:cNvSpPr/>
          <p:nvPr/>
        </p:nvSpPr>
        <p:spPr>
          <a:xfrm>
            <a:off x="5638797" y="2692404"/>
            <a:ext cx="53060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基础知识部分</a:t>
            </a:r>
          </a:p>
        </p:txBody>
      </p:sp>
      <p:pic>
        <p:nvPicPr>
          <p:cNvPr id="3" name="Picture 21"/>
          <p:cNvPicPr>
            <a:picLocks noChangeAspect="1" noChangeArrowheads="1"/>
          </p:cNvPicPr>
          <p:nvPr/>
        </p:nvPicPr>
        <p:blipFill>
          <a:blip r:embed="rId3"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835" y="965200"/>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p>
        </p:txBody>
      </p:sp>
      <p:sp>
        <p:nvSpPr>
          <p:cNvPr id="3" name="内容占位符 2"/>
          <p:cNvSpPr>
            <a:spLocks noGrp="1"/>
          </p:cNvSpPr>
          <p:nvPr>
            <p:ph idx="1"/>
          </p:nvPr>
        </p:nvSpPr>
        <p:spPr>
          <a:xfrm>
            <a:off x="899583" y="2145877"/>
            <a:ext cx="10392833" cy="4276196"/>
          </a:xfrm>
        </p:spPr>
        <p:txBody>
          <a:bodyPr/>
          <a:lstStyle/>
          <a:p>
            <a:r>
              <a:rPr lang="en-US" altLang="zh-CN" dirty="0">
                <a:latin typeface="微软雅黑" panose="020B0503020204020204" charset="-122"/>
                <a:ea typeface="微软雅黑" panose="020B0503020204020204" charset="-122"/>
                <a:cs typeface="微软雅黑" panose="020B0503020204020204" charset="-122"/>
              </a:rPr>
              <a:t>1.itemize </a:t>
            </a:r>
            <a:r>
              <a:rPr lang="zh-CN" altLang="en-US" dirty="0">
                <a:latin typeface="微软雅黑" panose="020B0503020204020204" charset="-122"/>
                <a:ea typeface="微软雅黑" panose="020B0503020204020204" charset="-122"/>
                <a:cs typeface="微软雅黑" panose="020B0503020204020204" charset="-122"/>
              </a:rPr>
              <a:t>环境：</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\begin{itemize}</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p>
          <a:p>
            <a:pPr marL="0" indent="0">
              <a:buNone/>
            </a:pPr>
            <a:r>
              <a:rPr lang="en-US" altLang="zh-CN" dirty="0">
                <a:latin typeface="微软雅黑" panose="020B0503020204020204" charset="-122"/>
                <a:ea typeface="微软雅黑" panose="020B0503020204020204" charset="-122"/>
                <a:cs typeface="微软雅黑" panose="020B0503020204020204" charset="-122"/>
              </a:rPr>
              <a:t>\end{itemize}</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8075"/>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p>
        </p:txBody>
      </p:sp>
      <p:sp>
        <p:nvSpPr>
          <p:cNvPr id="3" name="内容占位符 2"/>
          <p:cNvSpPr>
            <a:spLocks noGrp="1"/>
          </p:cNvSpPr>
          <p:nvPr>
            <p:ph idx="1"/>
          </p:nvPr>
        </p:nvSpPr>
        <p:spPr>
          <a:xfrm>
            <a:off x="838200" y="2433955"/>
            <a:ext cx="10515600" cy="4351338"/>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2.enumerate </a:t>
            </a:r>
            <a:r>
              <a:rPr lang="zh-CN" altLang="en-US" dirty="0">
                <a:latin typeface="微软雅黑" panose="020B0503020204020204" charset="-122"/>
                <a:ea typeface="微软雅黑" panose="020B0503020204020204" charset="-122"/>
                <a:cs typeface="微软雅黑" panose="020B0503020204020204" charset="-122"/>
              </a:rPr>
              <a:t>环境：</a:t>
            </a: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\begin{enumerate}</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p>
          <a:p>
            <a:pPr marL="0" indent="0">
              <a:buNone/>
            </a:pPr>
            <a:r>
              <a:rPr lang="en-US" altLang="zh-CN" dirty="0">
                <a:latin typeface="微软雅黑" panose="020B0503020204020204" charset="-122"/>
                <a:ea typeface="微软雅黑" panose="020B0503020204020204" charset="-122"/>
                <a:cs typeface="微软雅黑" panose="020B0503020204020204" charset="-122"/>
              </a:rPr>
              <a:t>\end{enumerate}</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0465"/>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p>
        </p:txBody>
      </p:sp>
      <p:sp>
        <p:nvSpPr>
          <p:cNvPr id="3" name="内容占位符 2"/>
          <p:cNvSpPr>
            <a:spLocks noGrp="1"/>
          </p:cNvSpPr>
          <p:nvPr>
            <p:ph idx="1"/>
          </p:nvPr>
        </p:nvSpPr>
        <p:spPr>
          <a:xfrm>
            <a:off x="838200" y="2506345"/>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3.description </a:t>
            </a:r>
            <a:r>
              <a:rPr lang="zh-CN" altLang="en-US" dirty="0">
                <a:latin typeface="微软雅黑" panose="020B0503020204020204" charset="-122"/>
                <a:ea typeface="微软雅黑" panose="020B0503020204020204" charset="-122"/>
                <a:cs typeface="微软雅黑" panose="020B0503020204020204" charset="-122"/>
              </a:rPr>
              <a:t>环境：</a:t>
            </a: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\begin{description}</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p>
          <a:p>
            <a:pPr marL="0" indent="0">
              <a:buNone/>
            </a:pPr>
            <a:r>
              <a:rPr lang="en-US" altLang="zh-CN" dirty="0">
                <a:latin typeface="微软雅黑" panose="020B0503020204020204" charset="-122"/>
                <a:ea typeface="微软雅黑" panose="020B0503020204020204" charset="-122"/>
                <a:cs typeface="微软雅黑" panose="020B0503020204020204" charset="-122"/>
              </a:rPr>
              <a:t>\end{description}</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483360" y="2115185"/>
            <a:ext cx="10515600" cy="4351338"/>
          </a:xfrm>
        </p:spPr>
        <p:txBody>
          <a:bodyPr>
            <a:normAutofit fontScale="92500" lnSpcReduction="20000"/>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分数：</a:t>
            </a:r>
            <a:r>
              <a:rPr lang="en-US" altLang="zh-CN" dirty="0">
                <a:latin typeface="微软雅黑" panose="020B0503020204020204" charset="-122"/>
                <a:ea typeface="微软雅黑" panose="020B0503020204020204" charset="-122"/>
                <a:cs typeface="微软雅黑" panose="020B0503020204020204" charset="-122"/>
              </a:rPr>
              <a:t>\frac{}{}</a:t>
            </a:r>
          </a:p>
          <a:p>
            <a:pPr marL="0" indent="0">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上角标：</a:t>
            </a:r>
            <a:r>
              <a:rPr lang="en-US" altLang="zh-CN" dirty="0">
                <a:latin typeface="微软雅黑" panose="020B0503020204020204" charset="-122"/>
                <a:ea typeface="微软雅黑" panose="020B0503020204020204" charset="-122"/>
                <a:cs typeface="微软雅黑" panose="020B0503020204020204" charset="-122"/>
              </a:rPr>
              <a:t>x^{}  ; </a:t>
            </a:r>
            <a:r>
              <a:rPr lang="zh-CN" altLang="en-US" dirty="0">
                <a:latin typeface="微软雅黑" panose="020B0503020204020204" charset="-122"/>
                <a:ea typeface="微软雅黑" panose="020B0503020204020204" charset="-122"/>
                <a:cs typeface="微软雅黑" panose="020B0503020204020204" charset="-122"/>
              </a:rPr>
              <a:t>下角标：</a:t>
            </a:r>
            <a:r>
              <a:rPr lang="en-US" altLang="zh-CN" dirty="0">
                <a:latin typeface="微软雅黑" panose="020B0503020204020204" charset="-122"/>
                <a:ea typeface="微软雅黑" panose="020B0503020204020204" charset="-122"/>
                <a:cs typeface="微软雅黑" panose="020B0503020204020204" charset="-122"/>
              </a:rPr>
              <a:t>x_{}</a:t>
            </a:r>
          </a:p>
          <a:p>
            <a:pPr marL="0" indent="0">
              <a:buNone/>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求和：</a:t>
            </a:r>
            <a:r>
              <a:rPr lang="en-US" altLang="zh-CN" dirty="0">
                <a:latin typeface="微软雅黑" panose="020B0503020204020204" charset="-122"/>
                <a:ea typeface="微软雅黑" panose="020B0503020204020204" charset="-122"/>
                <a:cs typeface="微软雅黑" panose="020B0503020204020204" charset="-122"/>
              </a:rPr>
              <a:t>\sum_{}^{}   (</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:\sum\limits_{}^{})</a:t>
            </a:r>
          </a:p>
          <a:p>
            <a:pPr marL="0" indent="0">
              <a:buNone/>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极限：</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lim</a:t>
            </a:r>
            <a:r>
              <a:rPr lang="en-US" altLang="zh-CN" dirty="0">
                <a:latin typeface="微软雅黑" panose="020B0503020204020204" charset="-122"/>
                <a:ea typeface="微软雅黑" panose="020B0503020204020204" charset="-122"/>
                <a:cs typeface="微软雅黑" panose="020B0503020204020204" charset="-122"/>
              </a:rPr>
              <a:t>_ {x \to \</a:t>
            </a:r>
            <a:r>
              <a:rPr lang="en-US" altLang="zh-CN" dirty="0" err="1">
                <a:latin typeface="微软雅黑" panose="020B0503020204020204" charset="-122"/>
                <a:ea typeface="微软雅黑" panose="020B0503020204020204" charset="-122"/>
                <a:cs typeface="微软雅黑" panose="020B0503020204020204" charset="-122"/>
              </a:rPr>
              <a:t>infty</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lim</a:t>
            </a:r>
            <a:r>
              <a:rPr lang="en-US" altLang="zh-CN" dirty="0">
                <a:latin typeface="微软雅黑" panose="020B0503020204020204" charset="-122"/>
                <a:ea typeface="微软雅黑" panose="020B0503020204020204" charset="-122"/>
                <a:cs typeface="微软雅黑" panose="020B0503020204020204" charset="-122"/>
              </a:rPr>
              <a:t>\limits_{}</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积分：</a:t>
            </a:r>
            <a:r>
              <a:rPr lang="en-US" altLang="zh-CN" dirty="0">
                <a:latin typeface="微软雅黑" panose="020B0503020204020204" charset="-122"/>
                <a:ea typeface="微软雅黑" panose="020B0503020204020204" charset="-122"/>
                <a:cs typeface="微软雅黑" panose="020B0503020204020204" charset="-122"/>
              </a:rPr>
              <a:t>\int_{}^{}  </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:\int\limits_{}^{}</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iint</a:t>
            </a:r>
            <a:r>
              <a:rPr lang="en-US" altLang="zh-CN" dirty="0">
                <a:latin typeface="微软雅黑" panose="020B0503020204020204" charset="-122"/>
                <a:ea typeface="微软雅黑" panose="020B0503020204020204" charset="-122"/>
                <a:cs typeface="微软雅黑" panose="020B0503020204020204" charset="-122"/>
              </a:rPr>
              <a:t>_{}^{}   \</a:t>
            </a:r>
            <a:r>
              <a:rPr lang="en-US" altLang="zh-CN" dirty="0" err="1">
                <a:latin typeface="微软雅黑" panose="020B0503020204020204" charset="-122"/>
                <a:ea typeface="微软雅黑" panose="020B0503020204020204" charset="-122"/>
                <a:cs typeface="微软雅黑" panose="020B0503020204020204" charset="-122"/>
              </a:rPr>
              <a:t>iiint</a:t>
            </a:r>
            <a:r>
              <a:rPr lang="en-US" altLang="zh-CN" dirty="0">
                <a:latin typeface="微软雅黑" panose="020B0503020204020204" charset="-122"/>
                <a:ea typeface="微软雅黑" panose="020B0503020204020204" charset="-122"/>
                <a:cs typeface="微软雅黑" panose="020B0503020204020204" charset="-122"/>
              </a:rPr>
              <a:t>_{}^{} </a:t>
            </a:r>
            <a:r>
              <a:rPr lang="zh-CN" altLang="en-US" dirty="0">
                <a:latin typeface="微软雅黑" panose="020B0503020204020204" charset="-122"/>
                <a:ea typeface="微软雅黑" panose="020B0503020204020204" charset="-122"/>
                <a:cs typeface="微软雅黑" panose="020B0503020204020204" charset="-122"/>
              </a:rPr>
              <a:t>（二重、三重积分）</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连乘：</a:t>
            </a:r>
            <a:r>
              <a:rPr lang="en-US" altLang="zh-CN" dirty="0">
                <a:latin typeface="微软雅黑" panose="020B0503020204020204" charset="-122"/>
                <a:ea typeface="微软雅黑" panose="020B0503020204020204" charset="-122"/>
                <a:cs typeface="微软雅黑" panose="020B0503020204020204" charset="-122"/>
              </a:rPr>
              <a:t>\prod_{}^{}</a:t>
            </a:r>
          </a:p>
          <a:p>
            <a:pPr marL="0" indent="0">
              <a:buNone/>
            </a:pPr>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根号：</a:t>
            </a:r>
            <a:r>
              <a:rPr lang="en-US" altLang="zh-CN" dirty="0">
                <a:latin typeface="微软雅黑" panose="020B0503020204020204" charset="-122"/>
                <a:ea typeface="微软雅黑" panose="020B0503020204020204" charset="-122"/>
                <a:cs typeface="微软雅黑" panose="020B0503020204020204" charset="-122"/>
              </a:rPr>
              <a:t>\sqrt[]{}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希腊字母</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9.</a:t>
            </a:r>
            <a:r>
              <a:rPr lang="zh-CN" altLang="en-US" dirty="0">
                <a:latin typeface="微软雅黑" panose="020B0503020204020204" charset="-122"/>
                <a:ea typeface="微软雅黑" panose="020B0503020204020204" charset="-122"/>
                <a:cs typeface="微软雅黑" panose="020B0503020204020204" charset="-122"/>
              </a:rPr>
              <a:t>相关运算符</a:t>
            </a:r>
          </a:p>
        </p:txBody>
      </p:sp>
      <p:sp>
        <p:nvSpPr>
          <p:cNvPr id="4" name="标题 1"/>
          <p:cNvSpPr txBox="1"/>
          <p:nvPr/>
        </p:nvSpPr>
        <p:spPr>
          <a:xfrm>
            <a:off x="1031240" y="8318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微软雅黑" panose="020B0503020204020204" charset="-122"/>
                <a:ea typeface="微软雅黑" panose="020B0503020204020204" charset="-122"/>
                <a:cs typeface="微软雅黑" panose="020B0503020204020204" charset="-122"/>
              </a:rPr>
              <a:t>二、公式</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行内</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、行间</a:t>
            </a:r>
            <a:r>
              <a:rPr lang="en-US" altLang="zh-CN" sz="3600" dirty="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9470"/>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Latex</a:t>
            </a:r>
            <a:r>
              <a:rPr lang="zh-CN" altLang="en-US" dirty="0">
                <a:latin typeface="微软雅黑" panose="020B0503020204020204" charset="-122"/>
                <a:ea typeface="微软雅黑" panose="020B0503020204020204" charset="-122"/>
                <a:cs typeface="微软雅黑" panose="020B0503020204020204" charset="-122"/>
              </a:rPr>
              <a:t>公式练习</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p>
          <a:p>
            <a:pPr marL="0" indent="0">
              <a:buNone/>
            </a:pPr>
            <a:r>
              <a:rPr lang="en-US" altLang="zh-CN" sz="3200" dirty="0"/>
              <a:t>1.                                           4.</a:t>
            </a:r>
          </a:p>
          <a:p>
            <a:pPr marL="0" indent="0">
              <a:buNone/>
            </a:pPr>
            <a:endParaRPr lang="en-US" altLang="zh-CN" sz="3200" dirty="0"/>
          </a:p>
          <a:p>
            <a:pPr marL="0" indent="0">
              <a:buNone/>
            </a:pPr>
            <a:r>
              <a:rPr lang="en-US" altLang="zh-CN" sz="3200" dirty="0"/>
              <a:t>2.                                           5.</a:t>
            </a:r>
          </a:p>
          <a:p>
            <a:pPr marL="0" indent="0">
              <a:buNone/>
            </a:pPr>
            <a:endParaRPr lang="en-US" altLang="zh-CN" sz="3200" dirty="0"/>
          </a:p>
          <a:p>
            <a:pPr marL="0" indent="0">
              <a:buNone/>
            </a:pPr>
            <a:r>
              <a:rPr lang="en-US" altLang="zh-CN" sz="3200" dirty="0"/>
              <a:t>3.                                           </a:t>
            </a:r>
          </a:p>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63495"/>
            <a:ext cx="2760980" cy="102933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756660"/>
            <a:ext cx="2971165" cy="8826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4871085"/>
            <a:ext cx="2407285" cy="11430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7805" y="2481580"/>
            <a:ext cx="2393315" cy="119316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7805" y="3756660"/>
            <a:ext cx="2727960" cy="9696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8023"/>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p>
        </p:txBody>
      </p:sp>
      <p:sp>
        <p:nvSpPr>
          <p:cNvPr id="3" name="内容占位符 2"/>
          <p:cNvSpPr>
            <a:spLocks noGrp="1"/>
          </p:cNvSpPr>
          <p:nvPr>
            <p:ph idx="1"/>
          </p:nvPr>
        </p:nvSpPr>
        <p:spPr>
          <a:xfrm>
            <a:off x="838200" y="2333625"/>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公式对齐环境</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去公式编号加</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1.\begin{</a:t>
            </a:r>
            <a:r>
              <a:rPr lang="en-US" altLang="zh-CN" dirty="0" err="1">
                <a:latin typeface="微软雅黑" panose="020B0503020204020204" charset="-122"/>
                <a:ea typeface="微软雅黑" panose="020B0503020204020204" charset="-122"/>
                <a:cs typeface="微软雅黑" panose="020B0503020204020204" charset="-122"/>
              </a:rPr>
              <a:t>eqnarray</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s-ES" altLang="zh-CN" dirty="0">
                <a:latin typeface="微软雅黑" panose="020B0503020204020204" charset="-122"/>
                <a:ea typeface="微软雅黑" panose="020B0503020204020204" charset="-122"/>
                <a:cs typeface="微软雅黑" panose="020B0503020204020204" charset="-122"/>
              </a:rPr>
              <a:t>\cos 2\theta &amp;=&amp; \cos^2 \theta - \sin^2 \theta\\</a:t>
            </a:r>
          </a:p>
          <a:p>
            <a:pPr marL="0" indent="0">
              <a:buNone/>
            </a:pPr>
            <a:r>
              <a:rPr lang="es-ES" altLang="zh-CN" dirty="0">
                <a:latin typeface="微软雅黑" panose="020B0503020204020204" charset="-122"/>
                <a:ea typeface="微软雅黑" panose="020B0503020204020204" charset="-122"/>
                <a:cs typeface="微软雅黑" panose="020B0503020204020204" charset="-122"/>
              </a:rPr>
              <a:t>	&amp;=&amp; 2 \cos^2 \theta - 1.</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\end{</a:t>
            </a:r>
            <a:r>
              <a:rPr lang="en-US" altLang="zh-CN" dirty="0" err="1">
                <a:latin typeface="微软雅黑" panose="020B0503020204020204" charset="-122"/>
                <a:ea typeface="微软雅黑" panose="020B0503020204020204" charset="-122"/>
                <a:cs typeface="微软雅黑" panose="020B0503020204020204" charset="-122"/>
              </a:rPr>
              <a:t>eqnarray</a:t>
            </a:r>
            <a:r>
              <a:rPr lang="en-US" altLang="zh-CN"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69527"/>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p>
        </p:txBody>
      </p:sp>
      <p:sp>
        <p:nvSpPr>
          <p:cNvPr id="3" name="内容占位符 2"/>
          <p:cNvSpPr>
            <a:spLocks noGrp="1"/>
          </p:cNvSpPr>
          <p:nvPr>
            <p:ph idx="1"/>
          </p:nvPr>
        </p:nvSpPr>
        <p:spPr>
          <a:xfrm>
            <a:off x="838200" y="2077509"/>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2. \begin{align}</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s-ES" altLang="zh-CN" dirty="0">
                <a:latin typeface="微软雅黑" panose="020B0503020204020204" charset="-122"/>
                <a:ea typeface="微软雅黑" panose="020B0503020204020204" charset="-122"/>
                <a:cs typeface="微软雅黑" panose="020B0503020204020204" charset="-122"/>
              </a:rPr>
              <a:t>\cos 2\theta &amp;= \cos^2 \theta - \sin^2 \theta\\</a:t>
            </a:r>
          </a:p>
          <a:p>
            <a:pPr marL="0" indent="0">
              <a:buNone/>
            </a:pPr>
            <a:r>
              <a:rPr lang="es-ES" altLang="zh-CN" dirty="0">
                <a:latin typeface="微软雅黑" panose="020B0503020204020204" charset="-122"/>
                <a:ea typeface="微软雅黑" panose="020B0503020204020204" charset="-122"/>
                <a:cs typeface="微软雅黑" panose="020B0503020204020204" charset="-122"/>
              </a:rPr>
              <a:t>	&amp;= 2 \cos^2 \theta - 1.</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\end{align}</a:t>
            </a:r>
            <a:endParaRPr lang="zh-CN" altLang="en-US"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注意观察对比和</a:t>
            </a:r>
            <a:r>
              <a:rPr lang="en-US" altLang="zh-CN" dirty="0" err="1">
                <a:latin typeface="微软雅黑" panose="020B0503020204020204" charset="-122"/>
                <a:ea typeface="微软雅黑" panose="020B0503020204020204" charset="-122"/>
                <a:cs typeface="微软雅黑" panose="020B0503020204020204" charset="-122"/>
              </a:rPr>
              <a:t>eqnarray</a:t>
            </a:r>
            <a:r>
              <a:rPr lang="zh-CN" altLang="en-US" dirty="0">
                <a:latin typeface="微软雅黑" panose="020B0503020204020204" charset="-122"/>
                <a:ea typeface="微软雅黑" panose="020B0503020204020204" charset="-122"/>
                <a:cs typeface="微软雅黑" panose="020B0503020204020204" charset="-122"/>
              </a:rPr>
              <a:t>的区别！</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0580"/>
            <a:ext cx="10515600" cy="1325563"/>
          </a:xfrm>
        </p:spPr>
        <p:txBody>
          <a:bodyPr/>
          <a:lstStyle/>
          <a:p>
            <a:r>
              <a:rPr lang="zh-CN" altLang="en-US" sz="4000">
                <a:latin typeface="微软雅黑" panose="020B0503020204020204" charset="-122"/>
                <a:ea typeface="微软雅黑" panose="020B0503020204020204" charset="-122"/>
              </a:rPr>
              <a:t>二、公式</a:t>
            </a:r>
          </a:p>
        </p:txBody>
      </p:sp>
      <p:sp>
        <p:nvSpPr>
          <p:cNvPr id="3" name="内容占位符 2"/>
          <p:cNvSpPr>
            <a:spLocks noGrp="1"/>
          </p:cNvSpPr>
          <p:nvPr>
            <p:ph idx="1"/>
          </p:nvPr>
        </p:nvSpPr>
        <p:spPr>
          <a:xfrm>
            <a:off x="1984375" y="2049145"/>
            <a:ext cx="10515600" cy="4351338"/>
          </a:xfrm>
        </p:spPr>
        <p:txBody>
          <a:bodyPr/>
          <a:lstStyle/>
          <a:p>
            <a:pPr marL="0" indent="0">
              <a:buNone/>
            </a:pPr>
            <a:r>
              <a:rPr lang="zh-CN" altLang="en-US">
                <a:latin typeface="微软雅黑" panose="020B0503020204020204" charset="-122"/>
                <a:ea typeface="微软雅黑" panose="020B0503020204020204" charset="-122"/>
                <a:cs typeface="微软雅黑" panose="020B0503020204020204" charset="-122"/>
              </a:rPr>
              <a:t>分段函数的表示：</a:t>
            </a:r>
            <a:r>
              <a:rPr lang="en-US" altLang="zh-CN">
                <a:latin typeface="微软雅黑" panose="020B0503020204020204" charset="-122"/>
                <a:ea typeface="微软雅黑" panose="020B0503020204020204" charset="-122"/>
                <a:cs typeface="微软雅黑" panose="020B0503020204020204" charset="-122"/>
              </a:rPr>
              <a:t>cases</a:t>
            </a:r>
            <a:r>
              <a:rPr lang="zh-CN" altLang="en-US">
                <a:latin typeface="微软雅黑" panose="020B0503020204020204" charset="-122"/>
                <a:ea typeface="微软雅黑" panose="020B0503020204020204" charset="-122"/>
                <a:cs typeface="微软雅黑" panose="020B0503020204020204" charset="-122"/>
              </a:rPr>
              <a:t>环境</a:t>
            </a:r>
          </a:p>
          <a:p>
            <a:pPr marL="0" indent="0">
              <a:buNone/>
            </a:pPr>
            <a:r>
              <a:rPr lang="en-US" altLang="zh-CN">
                <a:latin typeface="微软雅黑" panose="020B0503020204020204" charset="-122"/>
                <a:ea typeface="微软雅黑" panose="020B0503020204020204" charset="-122"/>
                <a:cs typeface="微软雅黑" panose="020B0503020204020204" charset="-122"/>
              </a:rPr>
              <a:t>\begin{eqnarray}</a:t>
            </a:r>
          </a:p>
          <a:p>
            <a:pPr marL="0" indent="0">
              <a:buNone/>
            </a:pPr>
            <a:r>
              <a:rPr lang="en-US" altLang="zh-CN">
                <a:latin typeface="微软雅黑" panose="020B0503020204020204" charset="-122"/>
                <a:ea typeface="微软雅黑" panose="020B0503020204020204" charset="-122"/>
                <a:cs typeface="微软雅黑" panose="020B0503020204020204" charset="-122"/>
              </a:rPr>
              <a:t>y=\begin{cases}</a:t>
            </a:r>
          </a:p>
          <a:p>
            <a:pPr marL="0" indent="0">
              <a:buNone/>
            </a:pPr>
            <a:r>
              <a:rPr lang="en-US" altLang="zh-CN">
                <a:latin typeface="微软雅黑" panose="020B0503020204020204" charset="-122"/>
                <a:ea typeface="微软雅黑" panose="020B0503020204020204" charset="-122"/>
                <a:cs typeface="微软雅黑" panose="020B0503020204020204" charset="-122"/>
              </a:rPr>
              <a:t>\sin(x) &amp; x&lt;0\\</a:t>
            </a:r>
          </a:p>
          <a:p>
            <a:pPr marL="0" indent="0">
              <a:buNone/>
            </a:pPr>
            <a:r>
              <a:rPr lang="en-US" altLang="zh-CN">
                <a:latin typeface="微软雅黑" panose="020B0503020204020204" charset="-122"/>
                <a:ea typeface="微软雅黑" panose="020B0503020204020204" charset="-122"/>
                <a:cs typeface="微软雅黑" panose="020B0503020204020204" charset="-122"/>
              </a:rPr>
              <a:t>x^{2}+2x+4 &amp; 0\leq x &lt;1\\</a:t>
            </a:r>
          </a:p>
          <a:p>
            <a:pPr marL="0" indent="0">
              <a:buNone/>
            </a:pPr>
            <a:r>
              <a:rPr lang="en-US" altLang="zh-CN">
                <a:latin typeface="微软雅黑" panose="020B0503020204020204" charset="-122"/>
                <a:ea typeface="微软雅黑" panose="020B0503020204020204" charset="-122"/>
                <a:cs typeface="微软雅黑" panose="020B0503020204020204" charset="-122"/>
              </a:rPr>
              <a:t>x^{3} &amp; x\geq 1</a:t>
            </a:r>
          </a:p>
          <a:p>
            <a:pPr marL="0" indent="0">
              <a:buNone/>
            </a:pPr>
            <a:r>
              <a:rPr lang="en-US" altLang="zh-CN">
                <a:latin typeface="微软雅黑" panose="020B0503020204020204" charset="-122"/>
                <a:ea typeface="微软雅黑" panose="020B0503020204020204" charset="-122"/>
                <a:cs typeface="微软雅黑" panose="020B0503020204020204" charset="-122"/>
              </a:rPr>
              <a:t>\end{cases}</a:t>
            </a:r>
          </a:p>
          <a:p>
            <a:pPr marL="0" indent="0">
              <a:buNone/>
            </a:pPr>
            <a:r>
              <a:rPr lang="en-US" altLang="zh-CN">
                <a:latin typeface="微软雅黑" panose="020B0503020204020204" charset="-122"/>
                <a:ea typeface="微软雅黑" panose="020B0503020204020204" charset="-122"/>
                <a:cs typeface="微软雅黑" panose="020B0503020204020204" charset="-122"/>
              </a:rPr>
              <a:t>\end{eqnarray}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097078"/>
                <a:ext cx="10515600" cy="4351338"/>
              </a:xfrm>
            </p:spPr>
            <p:txBody>
              <a:bodyPr/>
              <a:lstStyle/>
              <a:p>
                <a:pPr marL="0" indent="0">
                  <a:buNone/>
                </a:pPr>
                <a:r>
                  <a:rPr lang="zh-CN" altLang="en-US" dirty="0"/>
                  <a:t>对应练习：</a:t>
                </a:r>
                <a:endParaRPr lang="en-US" altLang="zh-CN" dirty="0"/>
              </a:p>
              <a:p>
                <a:pPr marL="0" indent="0">
                  <a:buNone/>
                </a:pP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zh-CN" altLang="zh-CN" sz="3200" i="1" smtClean="0">
                              <a:effectLst/>
                              <a:latin typeface="Cambria Math" panose="02040503050406030204" pitchFamily="18" charset="0"/>
                              <a:ea typeface="Cambria Math" panose="020405030504060302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𝐹</m:t>
                          </m:r>
                        </m:e>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𝐻𝐿𝐿𝐶</m:t>
                          </m:r>
                        </m:sup>
                      </m:s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3200" i="1">
                              <a:effectLst/>
                              <a:latin typeface="Cambria Math" panose="02040503050406030204" pitchFamily="18" charset="0"/>
                              <a:ea typeface="Cambria Math" panose="02040503050406030204" pitchFamily="18" charset="0"/>
                            </a:rPr>
                          </m:ctrlPr>
                        </m:dPr>
                        <m:e>
                          <m:eqArr>
                            <m:eqArrPr>
                              <m:ctrlPr>
                                <a:rPr lang="zh-CN" altLang="zh-CN" sz="3200" i="1">
                                  <a:effectLst/>
                                  <a:latin typeface="Cambria Math" panose="02040503050406030204" pitchFamily="18" charset="0"/>
                                  <a:ea typeface="Cambria Math" panose="02040503050406030204" pitchFamily="18" charset="0"/>
                                </a:rPr>
                              </m:ctrlPr>
                            </m:eqArr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    &amp;&amp;0&lt;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𝐿</m:t>
                                  </m:r>
                                </m:sub>
                              </m:sSub>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&amp;</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𝐿</m:t>
                                  </m:r>
                                </m:sub>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≤0&lt;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𝑀</m:t>
                                  </m:r>
                                </m:sub>
                              </m:sSub>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&amp;</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𝑅</m:t>
                                  </m:r>
                                </m:sub>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𝑀</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≤0&lt;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𝑅</m:t>
                                  </m:r>
                                </m:sub>
                              </m:sSub>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𝑅</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𝑅</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≤0</m:t>
                              </m:r>
                            </m:e>
                          </m:eqArr>
                        </m:e>
                      </m:d>
                    </m:oMath>
                  </m:oMathPara>
                </a14:m>
                <a:endParaRPr lang="zh-CN" altLang="en-US" sz="3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56793"/>
                <a:ext cx="10515600" cy="4351338"/>
              </a:xfrm>
              <a:blipFill rotWithShape="1">
                <a:blip r:embed="rId2"/>
                <a:stretch>
                  <a:fillRect l="-1217" t="-2661"/>
                </a:stretch>
              </a:blipFill>
            </p:spPr>
            <p:txBody>
              <a:bodyPr/>
              <a:lstStyle/>
              <a:p>
                <a:r>
                  <a:rPr lang="en-US" altLang="zh-CN">
                    <a:noFill/>
                  </a:rPr>
                  <a:t>   </a:t>
                </a:r>
                <a:r>
                  <a:rPr lang="zh-CN" altLang="en-US">
                    <a:noFill/>
                  </a:rPr>
                  <a:t> </a:t>
                </a:r>
                <a:endParaRPr lang="zh-CN" altLang="en-US">
                  <a:noFill/>
                </a:endParaRP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6614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089642"/>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下面给出两种环境和各自下载安装方法</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ctex</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texlive+texstudio</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80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三、列表（矩阵）</a:t>
            </a:r>
          </a:p>
        </p:txBody>
      </p:sp>
      <p:sp>
        <p:nvSpPr>
          <p:cNvPr id="3" name="内容占位符 2"/>
          <p:cNvSpPr>
            <a:spLocks noGrp="1"/>
          </p:cNvSpPr>
          <p:nvPr>
            <p:ph idx="1"/>
          </p:nvPr>
        </p:nvSpPr>
        <p:spPr>
          <a:xfrm>
            <a:off x="1385147" y="1736566"/>
            <a:ext cx="10515600" cy="4351338"/>
          </a:xfrm>
        </p:spPr>
        <p:txBody>
          <a:bodyPr>
            <a:normAutofit lnSpcReduction="10000"/>
          </a:bodyPr>
          <a:lstStyle/>
          <a:p>
            <a:r>
              <a:rPr lang="en-US" altLang="zh-CN" dirty="0">
                <a:latin typeface="微软雅黑" panose="020B0503020204020204" charset="-122"/>
                <a:ea typeface="微软雅黑" panose="020B0503020204020204" charset="-122"/>
                <a:cs typeface="微软雅黑" panose="020B0503020204020204" charset="-122"/>
              </a:rPr>
              <a:t>1.array</a:t>
            </a:r>
            <a:r>
              <a:rPr lang="zh-CN" altLang="en-US" dirty="0">
                <a:latin typeface="微软雅黑" panose="020B0503020204020204" charset="-122"/>
                <a:ea typeface="微软雅黑" panose="020B0503020204020204" charset="-122"/>
                <a:cs typeface="微软雅黑" panose="020B0503020204020204" charset="-122"/>
              </a:rPr>
              <a:t>环境</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\begin{array}{ccc}</a:t>
            </a:r>
          </a:p>
          <a:p>
            <a:pPr marL="0" indent="0">
              <a:buNone/>
            </a:pPr>
            <a:r>
              <a:rPr lang="pt-BR" altLang="zh-CN" dirty="0">
                <a:latin typeface="微软雅黑" panose="020B0503020204020204" charset="-122"/>
                <a:ea typeface="微软雅黑" panose="020B0503020204020204" charset="-122"/>
                <a:cs typeface="微软雅黑" panose="020B0503020204020204" charset="-122"/>
              </a:rPr>
              <a:t>a &amp; b &amp; c \\</a:t>
            </a:r>
          </a:p>
          <a:p>
            <a:pPr marL="0" indent="0">
              <a:buNone/>
            </a:pPr>
            <a:r>
              <a:rPr lang="pt-BR" altLang="zh-CN" dirty="0">
                <a:latin typeface="微软雅黑" panose="020B0503020204020204" charset="-122"/>
                <a:ea typeface="微软雅黑" panose="020B0503020204020204" charset="-122"/>
                <a:cs typeface="微软雅黑" panose="020B0503020204020204" charset="-122"/>
              </a:rPr>
              <a:t>d &amp; e &amp; f \\</a:t>
            </a:r>
          </a:p>
          <a:p>
            <a:pPr marL="0" indent="0">
              <a:buNone/>
            </a:pPr>
            <a:r>
              <a:rPr lang="pt-BR" altLang="zh-CN" dirty="0">
                <a:latin typeface="微软雅黑" panose="020B0503020204020204" charset="-122"/>
                <a:ea typeface="微软雅黑" panose="020B0503020204020204" charset="-122"/>
                <a:cs typeface="微软雅黑" panose="020B0503020204020204" charset="-122"/>
              </a:rPr>
              <a:t>g &amp; h &amp; i</a:t>
            </a:r>
          </a:p>
          <a:p>
            <a:pPr marL="0" indent="0">
              <a:buNone/>
            </a:pPr>
            <a:r>
              <a:rPr lang="pt-BR" altLang="zh-CN" dirty="0">
                <a:latin typeface="微软雅黑" panose="020B0503020204020204" charset="-122"/>
                <a:ea typeface="微软雅黑" panose="020B0503020204020204" charset="-122"/>
                <a:cs typeface="微软雅黑" panose="020B0503020204020204" charset="-122"/>
              </a:rPr>
              <a:t>\end{array}</a:t>
            </a:r>
            <a:r>
              <a:rPr lang="en-US" altLang="zh-CN" dirty="0">
                <a:latin typeface="微软雅黑" panose="020B0503020204020204" charset="-122"/>
                <a:ea typeface="微软雅黑" panose="020B0503020204020204" charset="-122"/>
                <a:cs typeface="微软雅黑" panose="020B0503020204020204" charset="-122"/>
              </a:rPr>
              <a:t>  </a:t>
            </a: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我们发现，此时只需要在两边加上括号，即成为我们熟悉的矩阵。</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1530" y="884556"/>
            <a:ext cx="8652933" cy="803274"/>
          </a:xfrm>
        </p:spPr>
        <p:txBody>
          <a:bodyPr>
            <a:normAutofit/>
          </a:bodyPr>
          <a:lstStyle/>
          <a:p>
            <a:r>
              <a:rPr lang="zh-CN" altLang="en-US" sz="3600" dirty="0">
                <a:latin typeface="微软雅黑" panose="020B0503020204020204" charset="-122"/>
                <a:ea typeface="微软雅黑" panose="020B0503020204020204" charset="-122"/>
              </a:rPr>
              <a:t>三、列表（矩阵）</a:t>
            </a:r>
          </a:p>
        </p:txBody>
      </p:sp>
      <p:sp>
        <p:nvSpPr>
          <p:cNvPr id="3" name="内容占位符 2"/>
          <p:cNvSpPr>
            <a:spLocks noGrp="1"/>
          </p:cNvSpPr>
          <p:nvPr>
            <p:ph idx="1"/>
          </p:nvPr>
        </p:nvSpPr>
        <p:spPr>
          <a:xfrm>
            <a:off x="1524000" y="1837690"/>
            <a:ext cx="10515600" cy="4351338"/>
          </a:xfrm>
        </p:spPr>
        <p:txBody>
          <a:bodyPr>
            <a:normAutofit/>
          </a:bodyPr>
          <a:lstStyle/>
          <a:p>
            <a:pPr marL="0" indent="0">
              <a:buNone/>
            </a:pPr>
            <a:r>
              <a:rPr lang="zh-CN" altLang="en-US" dirty="0">
                <a:latin typeface="微软雅黑" panose="020B0503020204020204" charset="-122"/>
                <a:ea typeface="微软雅黑" panose="020B0503020204020204" charset="-122"/>
                <a:cs typeface="微软雅黑" panose="020B0503020204020204" charset="-122"/>
              </a:rPr>
              <a:t>矩阵表示法</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加</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需要加公式符号</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\left(\begin{array}{ccc}</a:t>
            </a:r>
          </a:p>
          <a:p>
            <a:pPr marL="0" indent="0">
              <a:buNone/>
            </a:pPr>
            <a:r>
              <a:rPr lang="en-US" altLang="zh-CN" dirty="0">
                <a:latin typeface="微软雅黑" panose="020B0503020204020204" charset="-122"/>
                <a:ea typeface="微软雅黑" panose="020B0503020204020204" charset="-122"/>
                <a:cs typeface="微软雅黑" panose="020B0503020204020204" charset="-122"/>
              </a:rPr>
              <a:t>a &amp; b &amp; c \\</a:t>
            </a:r>
          </a:p>
          <a:p>
            <a:pPr marL="0" indent="0">
              <a:buNone/>
            </a:pPr>
            <a:r>
              <a:rPr lang="en-US" altLang="zh-CN" dirty="0">
                <a:latin typeface="微软雅黑" panose="020B0503020204020204" charset="-122"/>
                <a:ea typeface="微软雅黑" panose="020B0503020204020204" charset="-122"/>
                <a:cs typeface="微软雅黑" panose="020B0503020204020204" charset="-122"/>
              </a:rPr>
              <a:t>d &amp; e &amp; f \\</a:t>
            </a:r>
          </a:p>
          <a:p>
            <a:pPr marL="0" indent="0">
              <a:buNone/>
            </a:pPr>
            <a:r>
              <a:rPr lang="en-US" altLang="zh-CN" dirty="0">
                <a:latin typeface="微软雅黑" panose="020B0503020204020204" charset="-122"/>
                <a:ea typeface="微软雅黑" panose="020B0503020204020204" charset="-122"/>
                <a:cs typeface="微软雅黑" panose="020B0503020204020204" charset="-122"/>
              </a:rPr>
              <a:t>g &amp; h &amp; </a:t>
            </a:r>
            <a:r>
              <a:rPr lang="en-US" altLang="zh-CN" dirty="0" err="1">
                <a:latin typeface="微软雅黑" panose="020B0503020204020204" charset="-122"/>
                <a:ea typeface="微软雅黑" panose="020B0503020204020204" charset="-122"/>
                <a:cs typeface="微软雅黑" panose="020B0503020204020204" charset="-122"/>
              </a:rPr>
              <a:t>i</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\end{array}\right)$$</a:t>
            </a: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注意区别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和 </a:t>
            </a:r>
            <a:r>
              <a:rPr lang="en-US" altLang="zh-CN" dirty="0">
                <a:latin typeface="微软雅黑" panose="020B0503020204020204" charset="-122"/>
                <a:ea typeface="微软雅黑" panose="020B0503020204020204" charset="-122"/>
                <a:cs typeface="微软雅黑" panose="020B0503020204020204" charset="-122"/>
              </a:rPr>
              <a:t>\left(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4850"/>
            <a:ext cx="10515600" cy="1325563"/>
          </a:xfrm>
        </p:spPr>
        <p:txBody>
          <a:bodyPr>
            <a:normAutofit/>
          </a:bodyPr>
          <a:lstStyle/>
          <a:p>
            <a:r>
              <a:rPr lang="zh-CN" altLang="en-US" sz="3600" dirty="0">
                <a:latin typeface="微软雅黑" panose="020B0503020204020204" charset="-122"/>
                <a:ea typeface="微软雅黑" panose="020B0503020204020204" charset="-122"/>
                <a:cs typeface="微软雅黑" panose="020B0503020204020204" charset="-122"/>
              </a:rPr>
              <a:t>三、列表</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矩阵</a:t>
            </a:r>
            <a:r>
              <a:rPr lang="en-US" altLang="zh-CN" sz="3600" dirty="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48267" y="1690688"/>
            <a:ext cx="10515600" cy="4351338"/>
          </a:xfrm>
        </p:spPr>
        <p:txBody>
          <a:bodyPr>
            <a:normAutofit lnSpcReduction="10000"/>
          </a:bodyPr>
          <a:lstStyle/>
          <a:p>
            <a:r>
              <a:rPr lang="zh-CN" altLang="en-US" dirty="0">
                <a:latin typeface="微软雅黑" panose="020B0503020204020204" charset="-122"/>
                <a:ea typeface="微软雅黑" panose="020B0503020204020204" charset="-122"/>
                <a:cs typeface="微软雅黑" panose="020B0503020204020204" charset="-122"/>
              </a:rPr>
              <a:t>矩阵表示法</a:t>
            </a:r>
            <a:r>
              <a:rPr lang="en-US" altLang="zh-CN" dirty="0">
                <a:latin typeface="微软雅黑" panose="020B0503020204020204" charset="-122"/>
                <a:ea typeface="微软雅黑" panose="020B0503020204020204" charset="-122"/>
                <a:cs typeface="微软雅黑" panose="020B0503020204020204" charset="-122"/>
              </a:rPr>
              <a:t>2</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en-US" altLang="zh-CN" dirty="0" err="1">
                <a:latin typeface="微软雅黑" panose="020B0503020204020204" charset="-122"/>
                <a:ea typeface="微软雅黑" panose="020B0503020204020204" charset="-122"/>
                <a:cs typeface="微软雅黑" panose="020B0503020204020204" charset="-122"/>
                <a:sym typeface="Wingdings" panose="05000000000000000000" pitchFamily="2" charset="2"/>
              </a:rPr>
              <a:t>pbBvmatrix</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a:t>
            </a:r>
            <a:r>
              <a:rPr lang="en-US" altLang="zh-CN" dirty="0" err="1">
                <a:latin typeface="微软雅黑" panose="020B0503020204020204" charset="-122"/>
                <a:ea typeface="微软雅黑" panose="020B0503020204020204" charset="-122"/>
                <a:cs typeface="微软雅黑" panose="020B0503020204020204" charset="-122"/>
              </a:rPr>
              <a:t>pmatrix</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a_{11}&amp;a_{12}&amp;\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_{1n}\\</a:t>
            </a:r>
          </a:p>
          <a:p>
            <a:pPr marL="0" indent="0">
              <a:buNone/>
            </a:pPr>
            <a:r>
              <a:rPr lang="en-US" altLang="zh-CN" dirty="0">
                <a:latin typeface="微软雅黑" panose="020B0503020204020204" charset="-122"/>
                <a:ea typeface="微软雅黑" panose="020B0503020204020204" charset="-122"/>
                <a:cs typeface="微软雅黑" panose="020B0503020204020204" charset="-122"/>
              </a:rPr>
              <a:t>a_{21}&amp;a_{22}&amp;\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_{2n}\\</a:t>
            </a:r>
          </a:p>
          <a:p>
            <a:pPr marL="0" indent="0">
              <a:buNone/>
            </a:pP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 &amp;\</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 &amp; \</a:t>
            </a:r>
            <a:r>
              <a:rPr lang="en-US" altLang="zh-CN" dirty="0" err="1">
                <a:latin typeface="微软雅黑" panose="020B0503020204020204" charset="-122"/>
                <a:ea typeface="微软雅黑" panose="020B0503020204020204" charset="-122"/>
                <a:cs typeface="微软雅黑" panose="020B0503020204020204" charset="-122"/>
              </a:rPr>
              <a:t>ddots</a:t>
            </a:r>
            <a:r>
              <a:rPr lang="en-US" altLang="zh-CN" dirty="0">
                <a:latin typeface="微软雅黑" panose="020B0503020204020204" charset="-122"/>
                <a:ea typeface="微软雅黑" panose="020B0503020204020204" charset="-122"/>
                <a:cs typeface="微软雅黑" panose="020B0503020204020204" charset="-122"/>
              </a:rPr>
              <a:t> &amp;\</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a_{n1}&amp;a_{n2}&amp;\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a:t>
            </a:r>
            <a:r>
              <a:rPr lang="en-US" altLang="zh-CN" dirty="0" err="1">
                <a:latin typeface="微软雅黑" panose="020B0503020204020204" charset="-122"/>
                <a:ea typeface="微软雅黑" panose="020B0503020204020204" charset="-122"/>
                <a:cs typeface="微软雅黑" panose="020B0503020204020204" charset="-122"/>
              </a:rPr>
              <a:t>nn</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\end{</a:t>
            </a:r>
            <a:r>
              <a:rPr lang="en-US" altLang="zh-CN" dirty="0" err="1">
                <a:latin typeface="微软雅黑" panose="020B0503020204020204" charset="-122"/>
                <a:ea typeface="微软雅黑" panose="020B0503020204020204" charset="-122"/>
                <a:cs typeface="微软雅黑" panose="020B0503020204020204" charset="-122"/>
              </a:rPr>
              <a:t>pmatrix</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大家可以自行比较</a:t>
            </a:r>
            <a:r>
              <a:rPr lang="en-US" altLang="zh-CN" dirty="0" err="1">
                <a:latin typeface="微软雅黑" panose="020B0503020204020204" charset="-122"/>
                <a:ea typeface="微软雅黑" panose="020B0503020204020204" charset="-122"/>
                <a:cs typeface="微软雅黑" panose="020B0503020204020204" charset="-122"/>
              </a:rPr>
              <a:t>pbBv</a:t>
            </a:r>
            <a:r>
              <a:rPr lang="zh-CN" altLang="en-US" dirty="0">
                <a:latin typeface="微软雅黑" panose="020B0503020204020204" charset="-122"/>
                <a:ea typeface="微软雅黑" panose="020B0503020204020204" charset="-122"/>
                <a:cs typeface="微软雅黑" panose="020B0503020204020204" charset="-122"/>
              </a:rPr>
              <a:t>四种的区别</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595" y="904029"/>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p>
        </p:txBody>
      </p:sp>
      <p:sp>
        <p:nvSpPr>
          <p:cNvPr id="3" name="内容占位符 2"/>
          <p:cNvSpPr>
            <a:spLocks noGrp="1"/>
          </p:cNvSpPr>
          <p:nvPr>
            <p:ph idx="1"/>
          </p:nvPr>
        </p:nvSpPr>
        <p:spPr>
          <a:xfrm>
            <a:off x="1936750" y="1931881"/>
            <a:ext cx="10515600" cy="4351338"/>
          </a:xfrm>
        </p:spPr>
        <p:txBody>
          <a:bodyPr>
            <a:normAutofit fontScale="92500" lnSpcReduction="20000"/>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1.array</a:t>
            </a:r>
            <a:r>
              <a:rPr lang="zh-CN" altLang="en-US" dirty="0">
                <a:latin typeface="微软雅黑" panose="020B0503020204020204" charset="-122"/>
                <a:ea typeface="微软雅黑" panose="020B0503020204020204" charset="-122"/>
                <a:cs typeface="微软雅黑" panose="020B0503020204020204" charset="-122"/>
              </a:rPr>
              <a:t>环境（添加表格横竖线）</a:t>
            </a:r>
          </a:p>
          <a:p>
            <a:pPr marL="0" indent="0">
              <a:buNone/>
            </a:pPr>
            <a:r>
              <a:rPr lang="en-US" altLang="zh-CN" dirty="0">
                <a:latin typeface="微软雅黑" panose="020B0503020204020204" charset="-122"/>
                <a:ea typeface="微软雅黑" panose="020B0503020204020204" charset="-122"/>
                <a:cs typeface="微软雅黑" panose="020B0503020204020204" charset="-122"/>
                <a:sym typeface="+mn-ea"/>
              </a:rPr>
              <a:t>\begin{array}{c|c|c}</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a</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b</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c</a:t>
            </a:r>
            <a:r>
              <a:rPr lang="pt-BR" altLang="zh-CN" dirty="0">
                <a:latin typeface="微软雅黑" panose="020B0503020204020204" charset="-122"/>
                <a:ea typeface="微软雅黑" panose="020B0503020204020204" charset="-122"/>
                <a:cs typeface="微软雅黑" panose="020B0503020204020204" charset="-122"/>
                <a:sym typeface="+mn-ea"/>
              </a:rPr>
              <a:t> \\</a:t>
            </a:r>
          </a:p>
          <a:p>
            <a:pPr marL="0" indent="0">
              <a:buNone/>
            </a:pPr>
            <a:r>
              <a:rPr lang="en-US" altLang="pt-BR" dirty="0">
                <a:latin typeface="微软雅黑" panose="020B0503020204020204" charset="-122"/>
                <a:ea typeface="微软雅黑" panose="020B0503020204020204" charset="-122"/>
                <a:cs typeface="微软雅黑" panose="020B0503020204020204" charset="-122"/>
              </a:rPr>
              <a:t>\hline</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d</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e</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f</a:t>
            </a:r>
            <a:r>
              <a:rPr lang="pt-BR" altLang="zh-CN" dirty="0">
                <a:latin typeface="微软雅黑" panose="020B0503020204020204" charset="-122"/>
                <a:ea typeface="微软雅黑" panose="020B0503020204020204" charset="-122"/>
                <a:cs typeface="微软雅黑" panose="020B0503020204020204" charset="-122"/>
                <a:sym typeface="+mn-ea"/>
              </a:rPr>
              <a:t> \\</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\hline</a:t>
            </a:r>
            <a:endParaRPr lang="pt-BR" altLang="zh-CN"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g</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h</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i\\</a:t>
            </a: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\hline</a:t>
            </a:r>
          </a:p>
          <a:p>
            <a:pPr marL="0" indent="0">
              <a:buNone/>
            </a:pPr>
            <a:r>
              <a:rPr lang="en-US" altLang="zh-CN" dirty="0">
                <a:latin typeface="微软雅黑" panose="020B0503020204020204" charset="-122"/>
                <a:ea typeface="微软雅黑" panose="020B0503020204020204" charset="-122"/>
                <a:cs typeface="微软雅黑" panose="020B0503020204020204" charset="-122"/>
                <a:sym typeface="+mn-ea"/>
              </a:rPr>
              <a:t>j</a:t>
            </a:r>
            <a:r>
              <a:rPr lang="zh-CN" altLang="en-US"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&amp; k &amp; l</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sym typeface="+mn-ea"/>
              </a:rPr>
              <a:t>\end{array}</a:t>
            </a:r>
            <a:r>
              <a:rPr lang="en-US" altLang="zh-CN" dirty="0">
                <a:latin typeface="微软雅黑" panose="020B0503020204020204" charset="-122"/>
                <a:ea typeface="微软雅黑" panose="020B0503020204020204" charset="-122"/>
                <a:cs typeface="微软雅黑" panose="020B0503020204020204" charset="-122"/>
                <a:sym typeface="+mn-ea"/>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p>
          <a:p>
            <a:pPr marL="0" indent="0">
              <a:buNone/>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860" y="839470"/>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p>
        </p:txBody>
      </p:sp>
      <p:sp>
        <p:nvSpPr>
          <p:cNvPr id="3" name="内容占位符 2"/>
          <p:cNvSpPr>
            <a:spLocks noGrp="1"/>
          </p:cNvSpPr>
          <p:nvPr>
            <p:ph idx="1"/>
          </p:nvPr>
        </p:nvSpPr>
        <p:spPr>
          <a:xfrm>
            <a:off x="3197409" y="1335701"/>
            <a:ext cx="6701965" cy="4893153"/>
          </a:xfrm>
        </p:spPr>
        <p:txBody>
          <a:bodyPr>
            <a:noAutofit/>
          </a:bodyPr>
          <a:lstStyle/>
          <a:p>
            <a:pPr marL="0" indent="0">
              <a:buNone/>
            </a:pPr>
            <a:r>
              <a:rPr lang="en-US" altLang="zh-CN" sz="2400" dirty="0">
                <a:latin typeface="微软雅黑" panose="020B0503020204020204" charset="-122"/>
                <a:ea typeface="微软雅黑" panose="020B0503020204020204" charset="-122"/>
                <a:cs typeface="微软雅黑" panose="020B0503020204020204" charset="-122"/>
              </a:rPr>
              <a:t>2.Tabular</a:t>
            </a:r>
            <a:r>
              <a:rPr lang="zh-CN" altLang="en-US" sz="2400" dirty="0">
                <a:latin typeface="微软雅黑" panose="020B0503020204020204" charset="-122"/>
                <a:ea typeface="微软雅黑" panose="020B0503020204020204" charset="-122"/>
                <a:cs typeface="微软雅黑" panose="020B0503020204020204" charset="-122"/>
              </a:rPr>
              <a:t>环境</a:t>
            </a:r>
            <a:r>
              <a:rPr lang="zh-CN" altLang="en-US"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（格式与</a:t>
            </a:r>
            <a:r>
              <a:rPr lang="en-US" altLang="zh-CN"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array</a:t>
            </a:r>
            <a:r>
              <a:rPr lang="zh-CN" altLang="en-US"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一致）</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\begin{tabular}{</a:t>
            </a:r>
            <a:r>
              <a:rPr lang="en-US" altLang="zh-CN" sz="2400" dirty="0" err="1">
                <a:latin typeface="微软雅黑" panose="020B0503020204020204" charset="-122"/>
                <a:ea typeface="微软雅黑" panose="020B0503020204020204" charset="-122"/>
                <a:cs typeface="微软雅黑" panose="020B0503020204020204" charset="-122"/>
                <a:sym typeface="+mn-ea"/>
              </a:rPr>
              <a:t>c|c|c</a:t>
            </a:r>
            <a:r>
              <a:rPr lang="en-US" altLang="zh-CN"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err="1">
                <a:latin typeface="微软雅黑" panose="020B0503020204020204" charset="-122"/>
                <a:ea typeface="微软雅黑" panose="020B0503020204020204" charset="-122"/>
                <a:cs typeface="微软雅黑" panose="020B0503020204020204" charset="-122"/>
                <a:sym typeface="+mn-ea"/>
              </a:rPr>
              <a:t>hline</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姓名 </a:t>
            </a:r>
            <a:r>
              <a:rPr lang="en-US" altLang="zh-CN" sz="2400" dirty="0">
                <a:latin typeface="微软雅黑" panose="020B0503020204020204" charset="-122"/>
                <a:ea typeface="微软雅黑" panose="020B0503020204020204" charset="-122"/>
                <a:cs typeface="微软雅黑" panose="020B0503020204020204" charset="-122"/>
                <a:sym typeface="+mn-ea"/>
              </a:rPr>
              <a:t>&amp; </a:t>
            </a:r>
            <a:r>
              <a:rPr lang="zh-CN" altLang="en-US" sz="2400" dirty="0">
                <a:latin typeface="微软雅黑" panose="020B0503020204020204" charset="-122"/>
                <a:ea typeface="微软雅黑" panose="020B0503020204020204" charset="-122"/>
                <a:cs typeface="微软雅黑" panose="020B0503020204020204" charset="-122"/>
                <a:sym typeface="+mn-ea"/>
              </a:rPr>
              <a:t>成绩 </a:t>
            </a:r>
            <a:r>
              <a:rPr lang="en-US" altLang="zh-CN" sz="2400" dirty="0">
                <a:latin typeface="微软雅黑" panose="020B0503020204020204" charset="-122"/>
                <a:ea typeface="微软雅黑" panose="020B0503020204020204" charset="-122"/>
                <a:cs typeface="微软雅黑" panose="020B0503020204020204" charset="-122"/>
                <a:sym typeface="+mn-ea"/>
              </a:rPr>
              <a:t>&amp; </a:t>
            </a:r>
            <a:r>
              <a:rPr lang="zh-CN" altLang="en-US" sz="2400" dirty="0">
                <a:latin typeface="微软雅黑" panose="020B0503020204020204" charset="-122"/>
                <a:ea typeface="微软雅黑" panose="020B0503020204020204" charset="-122"/>
                <a:cs typeface="微软雅黑" panose="020B0503020204020204" charset="-122"/>
                <a:sym typeface="+mn-ea"/>
              </a:rPr>
              <a:t>排名</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err="1">
                <a:latin typeface="微软雅黑" panose="020B0503020204020204" charset="-122"/>
                <a:ea typeface="微软雅黑" panose="020B0503020204020204" charset="-122"/>
                <a:cs typeface="微软雅黑" panose="020B0503020204020204" charset="-122"/>
                <a:sym typeface="+mn-ea"/>
              </a:rPr>
              <a:t>hline</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张三</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97</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pt-BR" altLang="zh-CN" sz="2400" dirty="0">
                <a:latin typeface="微软雅黑" panose="020B0503020204020204" charset="-122"/>
                <a:ea typeface="微软雅黑" panose="020B0503020204020204" charset="-122"/>
                <a:cs typeface="微软雅黑" panose="020B0503020204020204" charset="-122"/>
                <a:sym typeface="+mn-ea"/>
              </a:rPr>
              <a:t> \\</a:t>
            </a:r>
          </a:p>
          <a:p>
            <a:pPr marL="0" indent="0">
              <a:buNone/>
            </a:pPr>
            <a:r>
              <a:rPr lang="en-US" altLang="pt-BR" sz="2400" dirty="0">
                <a:latin typeface="微软雅黑" panose="020B0503020204020204" charset="-122"/>
                <a:ea typeface="微软雅黑" panose="020B0503020204020204" charset="-122"/>
                <a:cs typeface="微软雅黑" panose="020B0503020204020204" charset="-122"/>
              </a:rPr>
              <a:t>\</a:t>
            </a:r>
            <a:r>
              <a:rPr lang="en-US" altLang="pt-BR" sz="2400" dirty="0" err="1">
                <a:latin typeface="微软雅黑" panose="020B0503020204020204" charset="-122"/>
                <a:ea typeface="微软雅黑" panose="020B0503020204020204" charset="-122"/>
                <a:cs typeface="微软雅黑" panose="020B0503020204020204" charset="-122"/>
              </a:rPr>
              <a:t>hline</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李四</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80</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3</a:t>
            </a:r>
            <a:r>
              <a:rPr lang="pt-BR" altLang="zh-CN" sz="2400" dirty="0">
                <a:latin typeface="微软雅黑" panose="020B0503020204020204" charset="-122"/>
                <a:ea typeface="微软雅黑" panose="020B0503020204020204" charset="-122"/>
                <a:cs typeface="微软雅黑" panose="020B0503020204020204" charset="-122"/>
                <a:sym typeface="+mn-ea"/>
              </a:rPr>
              <a:t>\\</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pt-BR" sz="2400" dirty="0">
                <a:latin typeface="微软雅黑" panose="020B0503020204020204" charset="-122"/>
                <a:ea typeface="微软雅黑" panose="020B0503020204020204" charset="-122"/>
                <a:cs typeface="微软雅黑" panose="020B0503020204020204" charset="-122"/>
                <a:sym typeface="+mn-ea"/>
              </a:rPr>
              <a:t>\</a:t>
            </a:r>
            <a:r>
              <a:rPr lang="en-US" altLang="pt-BR" sz="2400" dirty="0" err="1">
                <a:latin typeface="微软雅黑" panose="020B0503020204020204" charset="-122"/>
                <a:ea typeface="微软雅黑" panose="020B0503020204020204" charset="-122"/>
                <a:cs typeface="微软雅黑" panose="020B0503020204020204" charset="-122"/>
                <a:sym typeface="+mn-ea"/>
              </a:rPr>
              <a:t>hline</a:t>
            </a:r>
            <a:endParaRPr lang="pt-BR"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王五</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92</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en-US" altLang="pt-BR" sz="2400" dirty="0">
                <a:latin typeface="微软雅黑" panose="020B0503020204020204" charset="-122"/>
                <a:ea typeface="微软雅黑" panose="020B0503020204020204" charset="-122"/>
                <a:cs typeface="微软雅黑" panose="020B0503020204020204" charset="-122"/>
                <a:sym typeface="+mn-ea"/>
              </a:rPr>
              <a:t>\\</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pt-BR" altLang="zh-CN" sz="2400" dirty="0">
                <a:latin typeface="微软雅黑" panose="020B0503020204020204" charset="-122"/>
                <a:ea typeface="微软雅黑" panose="020B0503020204020204" charset="-122"/>
                <a:cs typeface="微软雅黑" panose="020B0503020204020204" charset="-122"/>
                <a:sym typeface="+mn-ea"/>
              </a:rPr>
              <a:t>\end{tabular}</a:t>
            </a:r>
            <a:r>
              <a:rPr lang="en-US" altLang="zh-CN"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65433" y="3599657"/>
            <a:ext cx="3450167" cy="2306955"/>
          </a:xfrm>
          <a:prstGeom prst="rect">
            <a:avLst/>
          </a:prstGeom>
          <a:noFill/>
        </p:spPr>
        <p:txBody>
          <a:bodyPr wrap="square" rtlCol="0">
            <a:spAutoFit/>
          </a:bodyPr>
          <a:lstStyle/>
          <a:p>
            <a:r>
              <a:rPr lang="zh-CN" altLang="en-US" sz="2400" b="1" i="0" dirty="0">
                <a:solidFill>
                  <a:srgbClr val="0070C0"/>
                </a:solidFill>
                <a:effectLst/>
                <a:latin typeface="微软雅黑" panose="020B0503020204020204" charset="-122"/>
                <a:ea typeface="微软雅黑" panose="020B0503020204020204" charset="-122"/>
                <a:cs typeface="微软雅黑" panose="020B0503020204020204" charset="-122"/>
              </a:rPr>
              <a:t>注意：这两个环境的选项和参数定义是相同的，不过 </a:t>
            </a:r>
            <a:r>
              <a:rPr lang="en-US" altLang="zh-CN" sz="2400" b="1" i="1" u="sng" dirty="0">
                <a:solidFill>
                  <a:srgbClr val="0070C0"/>
                </a:solidFill>
                <a:effectLst/>
                <a:latin typeface="微软雅黑" panose="020B0503020204020204" charset="-122"/>
                <a:ea typeface="微软雅黑" panose="020B0503020204020204" charset="-122"/>
                <a:cs typeface="微软雅黑" panose="020B0503020204020204" charset="-122"/>
              </a:rPr>
              <a:t>array </a:t>
            </a:r>
            <a:r>
              <a:rPr lang="zh-CN" altLang="en-US" sz="2400" b="1" i="1" u="sng" dirty="0">
                <a:solidFill>
                  <a:srgbClr val="0070C0"/>
                </a:solidFill>
                <a:effectLst/>
                <a:latin typeface="微软雅黑" panose="020B0503020204020204" charset="-122"/>
                <a:ea typeface="微软雅黑" panose="020B0503020204020204" charset="-122"/>
                <a:cs typeface="微软雅黑" panose="020B0503020204020204" charset="-122"/>
              </a:rPr>
              <a:t>主要用于数组矩阵的排版，且只能用在数学环境中，如 </a:t>
            </a:r>
            <a:r>
              <a:rPr lang="en-US" altLang="zh-CN" sz="2400" b="1" i="1" u="sng" dirty="0">
                <a:solidFill>
                  <a:srgbClr val="0070C0"/>
                </a:solidFill>
                <a:effectLst/>
                <a:latin typeface="微软雅黑" panose="020B0503020204020204" charset="-122"/>
                <a:ea typeface="微软雅黑" panose="020B0503020204020204" charset="-122"/>
                <a:cs typeface="微软雅黑" panose="020B0503020204020204" charset="-122"/>
              </a:rPr>
              <a:t>equation </a:t>
            </a:r>
            <a:r>
              <a:rPr lang="zh-CN" altLang="en-US" sz="2400" b="1" i="1" u="sng" dirty="0">
                <a:solidFill>
                  <a:srgbClr val="0070C0"/>
                </a:solidFill>
                <a:effectLst/>
                <a:latin typeface="微软雅黑" panose="020B0503020204020204" charset="-122"/>
                <a:ea typeface="微软雅黑" panose="020B0503020204020204" charset="-122"/>
                <a:cs typeface="微软雅黑" panose="020B0503020204020204" charset="-122"/>
              </a:rPr>
              <a:t>等。</a:t>
            </a:r>
            <a:endParaRPr lang="zh-CN" altLang="en-US" sz="2400" b="1" dirty="0">
              <a:solidFill>
                <a:srgbClr val="0070C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5675"/>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p>
        </p:txBody>
      </p:sp>
      <p:sp>
        <p:nvSpPr>
          <p:cNvPr id="3" name="内容占位符 2"/>
          <p:cNvSpPr>
            <a:spLocks noGrp="1"/>
          </p:cNvSpPr>
          <p:nvPr>
            <p:ph idx="1"/>
          </p:nvPr>
        </p:nvSpPr>
        <p:spPr>
          <a:xfrm>
            <a:off x="1460923" y="2150534"/>
            <a:ext cx="5592233" cy="3694641"/>
          </a:xfrm>
        </p:spPr>
        <p:txBody>
          <a:bodyPr>
            <a:noAutofit/>
          </a:bodyPr>
          <a:lstStyle/>
          <a:p>
            <a:pPr marL="0" indent="0">
              <a:buNone/>
            </a:pPr>
            <a:r>
              <a:rPr lang="en-US" altLang="zh-CN" sz="2400" dirty="0">
                <a:latin typeface="微软雅黑" panose="020B0503020204020204" charset="-122"/>
                <a:ea typeface="微软雅黑" panose="020B0503020204020204" charset="-122"/>
                <a:cs typeface="微软雅黑" panose="020B0503020204020204" charset="-122"/>
              </a:rPr>
              <a:t>3.Table</a:t>
            </a:r>
            <a:r>
              <a:rPr lang="zh-CN" altLang="en-US" sz="2400" dirty="0">
                <a:latin typeface="微软雅黑" panose="020B0503020204020204" charset="-122"/>
                <a:ea typeface="微软雅黑" panose="020B0503020204020204" charset="-122"/>
                <a:cs typeface="微软雅黑" panose="020B0503020204020204" charset="-122"/>
              </a:rPr>
              <a:t>环境（固定位置与</a:t>
            </a:r>
            <a:r>
              <a:rPr lang="en-US" altLang="zh-CN" sz="2400" dirty="0">
                <a:latin typeface="微软雅黑" panose="020B0503020204020204" charset="-122"/>
                <a:ea typeface="微软雅黑" panose="020B0503020204020204" charset="-122"/>
                <a:cs typeface="微软雅黑" panose="020B0503020204020204" charset="-122"/>
              </a:rPr>
              <a:t>float</a:t>
            </a:r>
            <a:r>
              <a:rPr lang="zh-CN" altLang="en-US" sz="2400" dirty="0">
                <a:latin typeface="微软雅黑" panose="020B0503020204020204" charset="-122"/>
                <a:ea typeface="微软雅黑" panose="020B0503020204020204" charset="-122"/>
                <a:cs typeface="微软雅黑" panose="020B0503020204020204" charset="-122"/>
              </a:rPr>
              <a:t>宏包配套）</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\begin{table}[H]</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\centering</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\begin{tabular}{</a:t>
            </a:r>
            <a:r>
              <a:rPr lang="en-US" altLang="zh-CN" sz="2400" dirty="0" err="1">
                <a:latin typeface="微软雅黑" panose="020B0503020204020204" charset="-122"/>
                <a:ea typeface="微软雅黑" panose="020B0503020204020204" charset="-122"/>
                <a:cs typeface="微软雅黑" panose="020B0503020204020204" charset="-122"/>
              </a:rPr>
              <a:t>c|c|c</a:t>
            </a:r>
            <a:r>
              <a:rPr lang="en-US" altLang="zh-CN" sz="2400"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姓名 </a:t>
            </a:r>
            <a:r>
              <a:rPr lang="en-US" altLang="zh-CN" sz="2400" dirty="0">
                <a:latin typeface="微软雅黑" panose="020B0503020204020204" charset="-122"/>
                <a:ea typeface="微软雅黑" panose="020B0503020204020204" charset="-122"/>
                <a:cs typeface="微软雅黑" panose="020B0503020204020204" charset="-122"/>
              </a:rPr>
              <a:t>&amp; </a:t>
            </a:r>
            <a:r>
              <a:rPr lang="zh-CN" altLang="en-US" sz="2400" dirty="0">
                <a:latin typeface="微软雅黑" panose="020B0503020204020204" charset="-122"/>
                <a:ea typeface="微软雅黑" panose="020B0503020204020204" charset="-122"/>
                <a:cs typeface="微软雅黑" panose="020B0503020204020204" charset="-122"/>
              </a:rPr>
              <a:t>成绩 </a:t>
            </a:r>
            <a:r>
              <a:rPr lang="en-US" altLang="zh-CN" sz="2400" dirty="0">
                <a:latin typeface="微软雅黑" panose="020B0503020204020204" charset="-122"/>
                <a:ea typeface="微软雅黑" panose="020B0503020204020204" charset="-122"/>
                <a:cs typeface="微软雅黑" panose="020B0503020204020204" charset="-122"/>
              </a:rPr>
              <a:t>&amp; </a:t>
            </a:r>
            <a:r>
              <a:rPr lang="zh-CN" altLang="en-US" sz="2400" dirty="0">
                <a:latin typeface="微软雅黑" panose="020B0503020204020204" charset="-122"/>
                <a:ea typeface="微软雅黑" panose="020B0503020204020204" charset="-122"/>
                <a:cs typeface="微软雅黑" panose="020B0503020204020204" charset="-122"/>
              </a:rPr>
              <a:t>排名</a:t>
            </a:r>
            <a:r>
              <a:rPr lang="en-US" altLang="zh-CN" sz="2400"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张三 </a:t>
            </a:r>
            <a:r>
              <a:rPr lang="en-US" altLang="zh-CN" sz="2400" dirty="0">
                <a:latin typeface="微软雅黑" panose="020B0503020204020204" charset="-122"/>
                <a:ea typeface="微软雅黑" panose="020B0503020204020204" charset="-122"/>
                <a:cs typeface="微软雅黑" panose="020B0503020204020204" charset="-122"/>
              </a:rPr>
              <a:t>&amp; 97 &amp; 1 \\</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247467" y="2150534"/>
            <a:ext cx="3543300" cy="2306955"/>
          </a:xfrm>
          <a:prstGeom prst="rect">
            <a:avLst/>
          </a:prstGeom>
          <a:noFill/>
        </p:spPr>
        <p:txBody>
          <a:bodyPr wrap="square" rtlCol="0">
            <a:spAutoFit/>
          </a:bodyPr>
          <a:lstStyle/>
          <a:p>
            <a:pPr marL="0" indent="0">
              <a:buNone/>
            </a:pPr>
            <a:r>
              <a:rPr lang="zh-CN" altLang="en-US" sz="2400" dirty="0">
                <a:latin typeface="微软雅黑" panose="020B0503020204020204" charset="-122"/>
                <a:ea typeface="微软雅黑" panose="020B0503020204020204" charset="-122"/>
                <a:cs typeface="微软雅黑" panose="020B0503020204020204" charset="-122"/>
              </a:rPr>
              <a:t>李四 </a:t>
            </a:r>
            <a:r>
              <a:rPr lang="en-US" altLang="zh-CN" sz="2400" dirty="0">
                <a:latin typeface="微软雅黑" panose="020B0503020204020204" charset="-122"/>
                <a:ea typeface="微软雅黑" panose="020B0503020204020204" charset="-122"/>
                <a:cs typeface="微软雅黑" panose="020B0503020204020204" charset="-122"/>
              </a:rPr>
              <a:t>&amp; 80 &amp; 3\\</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王五 </a:t>
            </a:r>
            <a:r>
              <a:rPr lang="en-US" altLang="zh-CN" sz="2400" dirty="0">
                <a:latin typeface="微软雅黑" panose="020B0503020204020204" charset="-122"/>
                <a:ea typeface="微软雅黑" panose="020B0503020204020204" charset="-122"/>
                <a:cs typeface="微软雅黑" panose="020B0503020204020204" charset="-122"/>
              </a:rPr>
              <a:t>&amp; 92 &amp; 2\\</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\end{tabular}</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\caption{</a:t>
            </a:r>
            <a:r>
              <a:rPr lang="zh-CN" altLang="en-US" sz="2400" dirty="0">
                <a:latin typeface="微软雅黑" panose="020B0503020204020204" charset="-122"/>
                <a:ea typeface="微软雅黑" panose="020B0503020204020204" charset="-122"/>
                <a:cs typeface="微软雅黑" panose="020B0503020204020204" charset="-122"/>
              </a:rPr>
              <a:t>学生成绩情况</a:t>
            </a:r>
            <a:r>
              <a:rPr lang="en-US" altLang="zh-CN" sz="2400"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\end{table}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5158"/>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p>
        </p:txBody>
      </p:sp>
      <p:sp>
        <p:nvSpPr>
          <p:cNvPr id="3" name="内容占位符 2"/>
          <p:cNvSpPr>
            <a:spLocks noGrp="1"/>
          </p:cNvSpPr>
          <p:nvPr>
            <p:ph idx="1"/>
          </p:nvPr>
        </p:nvSpPr>
        <p:spPr>
          <a:xfrm>
            <a:off x="739140" y="2506133"/>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直接使用</a:t>
            </a:r>
            <a:r>
              <a:rPr lang="en-US" altLang="zh-CN" dirty="0" err="1">
                <a:latin typeface="微软雅黑" panose="020B0503020204020204" charset="-122"/>
                <a:ea typeface="微软雅黑" panose="020B0503020204020204" charset="-122"/>
                <a:cs typeface="微软雅黑" panose="020B0503020204020204" charset="-122"/>
              </a:rPr>
              <a:t>includegraphics</a:t>
            </a:r>
            <a:r>
              <a:rPr lang="zh-CN" altLang="en-US" dirty="0" err="1">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includegraphics</a:t>
            </a:r>
            <a:r>
              <a:rPr lang="en-US" altLang="zh-CN" dirty="0">
                <a:latin typeface="微软雅黑" panose="020B0503020204020204" charset="-122"/>
                <a:ea typeface="微软雅黑" panose="020B0503020204020204" charset="-122"/>
                <a:cs typeface="微软雅黑" panose="020B0503020204020204" charset="-122"/>
              </a:rPr>
              <a:t>[scale=*][width=*][height=*]{.</a:t>
            </a:r>
            <a:r>
              <a:rPr lang="en-US" altLang="zh-CN" dirty="0" err="1">
                <a:latin typeface="微软雅黑" panose="020B0503020204020204" charset="-122"/>
                <a:ea typeface="微软雅黑" panose="020B0503020204020204" charset="-122"/>
                <a:cs typeface="微软雅黑" panose="020B0503020204020204" charset="-122"/>
              </a:rPr>
              <a:t>png</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4085"/>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375" y="1837055"/>
            <a:ext cx="8114665" cy="425831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4085"/>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p>
        </p:txBody>
      </p:sp>
      <p:sp>
        <p:nvSpPr>
          <p:cNvPr id="3" name="内容占位符 2"/>
          <p:cNvSpPr>
            <a:spLocks noGrp="1"/>
          </p:cNvSpPr>
          <p:nvPr>
            <p:ph idx="1"/>
          </p:nvPr>
        </p:nvSpPr>
        <p:spPr>
          <a:xfrm>
            <a:off x="1727200" y="1914525"/>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2.figure</a:t>
            </a:r>
            <a:r>
              <a:rPr lang="zh-CN" altLang="en-US" dirty="0">
                <a:latin typeface="微软雅黑" panose="020B0503020204020204" charset="-122"/>
                <a:ea typeface="微软雅黑" panose="020B0503020204020204" charset="-122"/>
                <a:cs typeface="微软雅黑" panose="020B0503020204020204" charset="-122"/>
              </a:rPr>
              <a:t>环境</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\begin{figure}[H]</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\centering</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 Requires \</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graphicx</a:t>
            </a:r>
            <a:r>
              <a:rPr lang="en-US" altLang="zh-CN"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includegraphics</a:t>
            </a:r>
            <a:r>
              <a:rPr lang="en-US" altLang="zh-CN" dirty="0">
                <a:latin typeface="微软雅黑" panose="020B0503020204020204" charset="-122"/>
                <a:ea typeface="微软雅黑" panose="020B0503020204020204" charset="-122"/>
                <a:cs typeface="微软雅黑" panose="020B0503020204020204" charset="-122"/>
              </a:rPr>
              <a:t>[width=12pt]{.png}\\</a:t>
            </a:r>
          </a:p>
          <a:p>
            <a:pPr marL="0" indent="0">
              <a:buNone/>
            </a:pPr>
            <a:r>
              <a:rPr lang="en-US" altLang="zh-CN" dirty="0">
                <a:latin typeface="微软雅黑" panose="020B0503020204020204" charset="-122"/>
                <a:ea typeface="微软雅黑" panose="020B0503020204020204" charset="-122"/>
                <a:cs typeface="微软雅黑" panose="020B0503020204020204" charset="-122"/>
              </a:rPr>
              <a:t>  \caption{</a:t>
            </a:r>
            <a:r>
              <a:rPr lang="zh-CN" altLang="en-US" dirty="0">
                <a:latin typeface="微软雅黑" panose="020B0503020204020204" charset="-122"/>
                <a:ea typeface="微软雅黑" panose="020B0503020204020204" charset="-122"/>
                <a:cs typeface="微软雅黑" panose="020B0503020204020204" charset="-122"/>
              </a:rPr>
              <a:t>图</a:t>
            </a:r>
            <a:r>
              <a:rPr lang="en-US" altLang="zh-CN" dirty="0">
                <a:latin typeface="微软雅黑" panose="020B0503020204020204" charset="-122"/>
                <a:ea typeface="微软雅黑" panose="020B0503020204020204" charset="-122"/>
                <a:cs typeface="微软雅黑" panose="020B0503020204020204" charset="-122"/>
              </a:rPr>
              <a:t>1}</a:t>
            </a:r>
          </a:p>
          <a:p>
            <a:pPr marL="0" indent="0">
              <a:buNone/>
            </a:pPr>
            <a:r>
              <a:rPr lang="en-US" altLang="zh-CN" dirty="0">
                <a:latin typeface="微软雅黑" panose="020B0503020204020204" charset="-122"/>
                <a:ea typeface="微软雅黑" panose="020B0503020204020204" charset="-122"/>
                <a:cs typeface="微软雅黑" panose="020B0503020204020204" charset="-122"/>
              </a:rPr>
              <a:t>\end{figure}</a:t>
            </a: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a:gradFill>
                  <a:gsLst>
                    <a:gs pos="0">
                      <a:srgbClr val="007BD3"/>
                    </a:gs>
                    <a:gs pos="100000">
                      <a:srgbClr val="034373"/>
                    </a:gs>
                  </a:gsLst>
                  <a:lin scaled="0"/>
                </a:gradFill>
              </a:rPr>
              <a:t>感谢各位同学观看！</a:t>
            </a:r>
          </a:p>
        </p:txBody>
      </p:sp>
      <p:sp>
        <p:nvSpPr>
          <p:cNvPr id="3" name="副标题 2"/>
          <p:cNvSpPr>
            <a:spLocks noGrp="1"/>
          </p:cNvSpPr>
          <p:nvPr>
            <p:ph type="subTitle" idx="1"/>
          </p:nvPr>
        </p:nvSpPr>
        <p:spPr>
          <a:xfrm>
            <a:off x="1524000" y="3610928"/>
            <a:ext cx="9144000" cy="1655762"/>
          </a:xfrm>
        </p:spPr>
        <p:txBody>
          <a:bodyPr/>
          <a:lstStyle/>
          <a:p>
            <a:r>
              <a:rPr lang="zh-CN" altLang="en-US" sz="6000" b="1">
                <a:gradFill>
                  <a:gsLst>
                    <a:gs pos="0">
                      <a:srgbClr val="007BD3"/>
                    </a:gs>
                    <a:gs pos="100000">
                      <a:srgbClr val="034373"/>
                    </a:gs>
                  </a:gsLst>
                  <a:lin scaled="0"/>
                </a:gradFill>
                <a:latin typeface="+mj-lt"/>
                <a:ea typeface="+mj-ea"/>
                <a:cs typeface="+mj-cs"/>
              </a:rPr>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437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930275" y="1690996"/>
            <a:ext cx="10515600" cy="4351338"/>
          </a:xfrm>
        </p:spPr>
        <p:txBody>
          <a:bodyPr>
            <a:normAutofit/>
          </a:bodyPr>
          <a:lstStyle/>
          <a:p>
            <a:r>
              <a:rPr lang="en-US" altLang="zh-CN" sz="2400" dirty="0" err="1">
                <a:latin typeface="微软雅黑" panose="020B0503020204020204" charset="-122"/>
                <a:ea typeface="微软雅黑" panose="020B0503020204020204" charset="-122"/>
                <a:cs typeface="微软雅黑" panose="020B0503020204020204" charset="-122"/>
              </a:rPr>
              <a:t>Ctex</a:t>
            </a:r>
            <a:r>
              <a:rPr lang="en-US" altLang="zh-CN" sz="2400" dirty="0">
                <a:latin typeface="微软雅黑" panose="020B0503020204020204" charset="-122"/>
                <a:ea typeface="微软雅黑" panose="020B0503020204020204" charset="-122"/>
                <a:cs typeface="微软雅黑" panose="020B0503020204020204" charset="-122"/>
              </a:rPr>
              <a:t>:</a:t>
            </a:r>
          </a:p>
          <a:p>
            <a:r>
              <a:rPr lang="zh-CN" altLang="en-US" sz="2400" dirty="0">
                <a:latin typeface="微软雅黑" panose="020B0503020204020204" charset="-122"/>
                <a:ea typeface="微软雅黑" panose="020B0503020204020204" charset="-122"/>
                <a:cs typeface="微软雅黑" panose="020B0503020204020204" charset="-122"/>
              </a:rPr>
              <a:t>下载地址：</a:t>
            </a:r>
            <a:r>
              <a:rPr lang="en-US" altLang="zh-CN" sz="2400" dirty="0">
                <a:latin typeface="微软雅黑" panose="020B0503020204020204" charset="-122"/>
                <a:ea typeface="微软雅黑" panose="020B0503020204020204" charset="-122"/>
                <a:cs typeface="微软雅黑" panose="020B0503020204020204" charset="-122"/>
                <a:hlinkClick r:id="rId2"/>
              </a:rPr>
              <a:t>http://www.ctex.org/CTeXDownload</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t>选择清华</a:t>
            </a:r>
            <a:r>
              <a:rPr lang="en-US" altLang="zh-CN" sz="2400" dirty="0"/>
              <a:t>TUNA</a:t>
            </a:r>
            <a:r>
              <a:rPr lang="zh-CN" altLang="en-US" sz="2400" dirty="0"/>
              <a:t>开源镜像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95" y="2528570"/>
            <a:ext cx="9328150" cy="3736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362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224870"/>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下载后按步骤安装即可</a:t>
            </a:r>
            <a:endParaRPr lang="en-US" altLang="zh-CN" sz="3200" dirty="0">
              <a:latin typeface="微软雅黑" panose="020B0503020204020204" charset="-122"/>
              <a:ea typeface="微软雅黑" panose="020B0503020204020204" charset="-122"/>
              <a:cs typeface="微软雅黑" panose="020B0503020204020204" charset="-122"/>
            </a:endParaRPr>
          </a:p>
          <a:p>
            <a:r>
              <a:rPr lang="zh-CN" altLang="en-US" sz="3200" dirty="0">
                <a:latin typeface="微软雅黑" panose="020B0503020204020204" charset="-122"/>
                <a:ea typeface="微软雅黑" panose="020B0503020204020204" charset="-122"/>
                <a:cs typeface="微软雅黑" panose="020B0503020204020204" charset="-122"/>
              </a:rPr>
              <a:t>安装完成后得到 </a:t>
            </a:r>
            <a:r>
              <a:rPr lang="en-US" altLang="zh-CN" sz="3200" dirty="0">
                <a:latin typeface="微软雅黑" panose="020B0503020204020204" charset="-122"/>
                <a:ea typeface="微软雅黑" panose="020B0503020204020204" charset="-122"/>
                <a:cs typeface="微软雅黑" panose="020B0503020204020204" charset="-122"/>
              </a:rPr>
              <a:t>WinEdt.exe </a:t>
            </a:r>
            <a:r>
              <a:rPr lang="zh-CN" altLang="en-US" sz="3200" dirty="0">
                <a:latin typeface="微软雅黑" panose="020B0503020204020204" charset="-122"/>
                <a:ea typeface="微软雅黑" panose="020B0503020204020204" charset="-122"/>
                <a:cs typeface="微软雅黑" panose="020B0503020204020204" charset="-122"/>
              </a:rPr>
              <a:t>即为</a:t>
            </a:r>
            <a:r>
              <a:rPr lang="en-US" altLang="zh-CN" sz="3200" dirty="0" err="1">
                <a:latin typeface="微软雅黑" panose="020B0503020204020204" charset="-122"/>
                <a:ea typeface="微软雅黑" panose="020B0503020204020204" charset="-122"/>
                <a:cs typeface="微软雅黑" panose="020B0503020204020204" charset="-122"/>
              </a:rPr>
              <a:t>ctex</a:t>
            </a:r>
            <a:r>
              <a:rPr lang="zh-CN" altLang="en-US" sz="3200" dirty="0">
                <a:latin typeface="微软雅黑" panose="020B0503020204020204" charset="-122"/>
                <a:ea typeface="微软雅黑" panose="020B0503020204020204" charset="-122"/>
                <a:cs typeface="微软雅黑" panose="020B0503020204020204" charset="-122"/>
              </a:rPr>
              <a:t>编译器。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27430"/>
            <a:ext cx="9535732" cy="1328447"/>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225120"/>
            <a:ext cx="10515600" cy="4351338"/>
          </a:xfrm>
        </p:spPr>
        <p:txBody>
          <a:bodyPr/>
          <a:lstStyle/>
          <a:p>
            <a:pPr marL="0" indent="0">
              <a:buNone/>
            </a:pP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err="1">
                <a:latin typeface="微软雅黑" panose="020B0503020204020204" charset="-122"/>
                <a:ea typeface="微软雅黑" panose="020B0503020204020204" charset="-122"/>
                <a:cs typeface="微软雅黑" panose="020B0503020204020204" charset="-122"/>
              </a:rPr>
              <a:t>下载地址</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i="0" dirty="0">
                <a:solidFill>
                  <a:srgbClr val="4D4D4D"/>
                </a:solidFill>
                <a:effectLst/>
                <a:latin typeface="微软雅黑" panose="020B0503020204020204" charset="-122"/>
                <a:ea typeface="微软雅黑" panose="020B0503020204020204" charset="-122"/>
                <a:cs typeface="微软雅黑" panose="020B0503020204020204" charset="-122"/>
              </a:rPr>
              <a:t> </a:t>
            </a:r>
            <a:r>
              <a:rPr lang="en-US" altLang="zh-CN" sz="2400" b="0" i="0" u="none" strike="noStrike" dirty="0">
                <a:solidFill>
                  <a:srgbClr val="4EA1DB"/>
                </a:solidFill>
                <a:effectLst/>
                <a:latin typeface="微软雅黑" panose="020B0503020204020204" charset="-122"/>
                <a:ea typeface="微软雅黑" panose="020B0503020204020204" charset="-122"/>
                <a:cs typeface="微软雅黑" panose="020B0503020204020204" charset="-122"/>
                <a:hlinkClick r:id="rId2"/>
              </a:rPr>
              <a:t>https://mirrors.tuna.tsinghua.edu.cn/CTAN/systems/texlive/Images/</a:t>
            </a:r>
            <a:endParaRPr lang="en-US" altLang="zh-CN" sz="2400" b="0" i="0" u="none" strike="noStrike" dirty="0">
              <a:solidFill>
                <a:srgbClr val="4EA1DB"/>
              </a:solidFill>
              <a:effectLst/>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275" y="1305560"/>
            <a:ext cx="10515600" cy="1325563"/>
          </a:xfrm>
        </p:spPr>
        <p:txBody>
          <a:bodyPr>
            <a:normAutofit fontScale="90000"/>
          </a:bodyPr>
          <a:lstStyle/>
          <a:p>
            <a:r>
              <a:rPr lang="en-US" altLang="zh-CN" dirty="0" err="1">
                <a:latin typeface="微软雅黑" panose="020B0503020204020204" charset="-122"/>
                <a:ea typeface="微软雅黑" panose="020B0503020204020204" charset="-122"/>
                <a:cs typeface="微软雅黑" panose="020B0503020204020204" charset="-122"/>
                <a:sym typeface="+mn-ea"/>
              </a:rPr>
              <a:t>Ctex</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err="1">
                <a:latin typeface="微软雅黑" panose="020B0503020204020204" charset="-122"/>
                <a:ea typeface="微软雅黑" panose="020B0503020204020204" charset="-122"/>
                <a:cs typeface="微软雅黑" panose="020B0503020204020204" charset="-122"/>
                <a:sym typeface="+mn-ea"/>
              </a:rPr>
              <a:t>texlive</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err="1">
                <a:latin typeface="微软雅黑" panose="020B0503020204020204" charset="-122"/>
                <a:ea typeface="微软雅黑" panose="020B0503020204020204" charset="-122"/>
                <a:cs typeface="微软雅黑" panose="020B0503020204020204" charset="-122"/>
                <a:sym typeface="+mn-ea"/>
              </a:rPr>
              <a:t>texstudio</a:t>
            </a:r>
            <a:r>
              <a:rPr lang="zh-CN" altLang="en-US" dirty="0">
                <a:latin typeface="微软雅黑" panose="020B0503020204020204" charset="-122"/>
                <a:ea typeface="微软雅黑" panose="020B0503020204020204" charset="-122"/>
                <a:cs typeface="微软雅黑" panose="020B0503020204020204" charset="-122"/>
                <a:sym typeface="+mn-ea"/>
              </a:rPr>
              <a:t>安装方法</a:t>
            </a:r>
            <a:br>
              <a:rPr lang="zh-CN" altLang="en-US" dirty="0"/>
            </a:br>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785" y="2064385"/>
            <a:ext cx="10375900" cy="4156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362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p>
        </p:txBody>
      </p:sp>
      <p:sp>
        <p:nvSpPr>
          <p:cNvPr id="3" name="内容占位符 2"/>
          <p:cNvSpPr>
            <a:spLocks noGrp="1"/>
          </p:cNvSpPr>
          <p:nvPr>
            <p:ph idx="1"/>
          </p:nvPr>
        </p:nvSpPr>
        <p:spPr>
          <a:xfrm>
            <a:off x="838200" y="2224870"/>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下载后按步骤安装即可</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安装完成后得到 </a:t>
            </a:r>
            <a:r>
              <a:rPr lang="en-US" altLang="zh-CN" dirty="0">
                <a:latin typeface="微软雅黑" panose="020B0503020204020204" charset="-122"/>
                <a:ea typeface="微软雅黑" panose="020B0503020204020204" charset="-122"/>
                <a:cs typeface="微软雅黑" panose="020B0503020204020204" charset="-122"/>
              </a:rPr>
              <a:t>WinEdt.exe </a:t>
            </a:r>
            <a:r>
              <a:rPr lang="zh-CN" altLang="en-US" dirty="0">
                <a:latin typeface="微软雅黑" panose="020B0503020204020204" charset="-122"/>
                <a:ea typeface="微软雅黑" panose="020B0503020204020204" charset="-122"/>
                <a:cs typeface="微软雅黑" panose="020B0503020204020204" charset="-122"/>
              </a:rPr>
              <a:t>即为</a:t>
            </a:r>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编译器。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1891</Words>
  <Application>Microsoft Office PowerPoint</Application>
  <PresentationFormat>宽屏</PresentationFormat>
  <Paragraphs>245</Paragraphs>
  <Slides>49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-apple-system</vt:lpstr>
      <vt:lpstr>PingFang SC</vt:lpstr>
      <vt:lpstr>等线</vt:lpstr>
      <vt:lpstr>等线 Light</vt:lpstr>
      <vt:lpstr>黑体</vt:lpstr>
      <vt:lpstr>微软雅黑</vt:lpstr>
      <vt:lpstr>Arial</vt:lpstr>
      <vt:lpstr>Calibri</vt:lpstr>
      <vt:lpstr>Cambria Math</vt:lpstr>
      <vt:lpstr>Office 主题​​</vt:lpstr>
      <vt:lpstr>Latex编辑软件简介</vt:lpstr>
      <vt:lpstr>PowerPoint 演示文稿</vt:lpstr>
      <vt:lpstr>Latex是一种基于tex的排版系统，由美国计算机学家莱斯利·兰伯特（Leslie Lamport）在20世纪80年代初期开发，利用这种格式，即使使用者没有排版和程序设计的知识也可以充分发挥由TeX所提供的强大功能，能在几天、甚至几小时内生成很多具有书籍质量的印刷品。对于生成复杂表格和数学公式，这一点表现得尤为突出。因此它非常适用于生成高印刷质量的科技和数学类文档。这个系统同样适用于生成从简单的信件到完整书籍的所有其他种类的文档。</vt:lpstr>
      <vt:lpstr>Ctex、texlive、texstudio安装方法</vt:lpstr>
      <vt:lpstr>Ctex、texlive、texstudio安装方法</vt:lpstr>
      <vt:lpstr>Ctex、texlive、texstudio安装方法</vt:lpstr>
      <vt:lpstr>Ctex、texlive、texstudio安装方法</vt:lpstr>
      <vt:lpstr>Ctex、texlive、texstudio安装方法 </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PowerPoint 演示文稿</vt:lpstr>
      <vt:lpstr>Ctex、texlive、texstudio安装方法</vt:lpstr>
      <vt:lpstr>PowerPoint 演示文稿</vt:lpstr>
      <vt:lpstr>Ctex、texlive、texstudio安装方法</vt:lpstr>
      <vt:lpstr>PowerPoint 演示文稿</vt:lpstr>
      <vt:lpstr>PowerPoint 演示文稿</vt:lpstr>
      <vt:lpstr>Ctex、texlive、texstudio安装方法</vt:lpstr>
      <vt:lpstr>PowerPoint 演示文稿</vt:lpstr>
      <vt:lpstr>一、创建文档类型</vt:lpstr>
      <vt:lpstr>二、宏包</vt:lpstr>
      <vt:lpstr>PowerPoint 演示文稿</vt:lpstr>
      <vt:lpstr>PowerPoint 演示文稿</vt:lpstr>
      <vt:lpstr>PowerPoint 演示文稿</vt:lpstr>
      <vt:lpstr>一、罗列环境</vt:lpstr>
      <vt:lpstr>一、罗列环境</vt:lpstr>
      <vt:lpstr>一、罗列环境</vt:lpstr>
      <vt:lpstr> </vt:lpstr>
      <vt:lpstr>二、公式</vt:lpstr>
      <vt:lpstr>二、公式</vt:lpstr>
      <vt:lpstr>二、公式</vt:lpstr>
      <vt:lpstr>二、公式</vt:lpstr>
      <vt:lpstr>PowerPoint 演示文稿</vt:lpstr>
      <vt:lpstr>三、列表（矩阵）</vt:lpstr>
      <vt:lpstr>三、列表（矩阵）</vt:lpstr>
      <vt:lpstr>三、列表(矩阵)</vt:lpstr>
      <vt:lpstr>四、表格</vt:lpstr>
      <vt:lpstr>四、表格</vt:lpstr>
      <vt:lpstr>四、表格</vt:lpstr>
      <vt:lpstr>五、插图</vt:lpstr>
      <vt:lpstr>五、插图</vt:lpstr>
      <vt:lpstr>五、插图</vt:lpstr>
      <vt:lpstr>感谢各位同学观看！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Latex是一种基于tex的排版系统，由美国计算机学家莱斯利·兰伯特（Leslie Lamport）在20世纪80年代初期开发，利用这种格式，即使使用者没有排版和程序设计的知识也可以充分发挥由TeX所提供的强大功能，能在几天、甚至几小时内生成很多具有书籍质量的印刷品。对于生成复杂表格和数学公式，这一点表现得尤为突出。因此它非常适用于生成高印刷质量的科技和数学类文档。这个系统同样适用于生成从简单的信件到完整书籍的所有其他种类的文档。</dc:title>
  <dc:creator>刘 家浩</dc:creator>
  <cp:lastModifiedBy>w u</cp:lastModifiedBy>
  <cp:revision>22</cp:revision>
  <dcterms:created xsi:type="dcterms:W3CDTF">2021-07-27T01:56:00Z</dcterms:created>
  <dcterms:modified xsi:type="dcterms:W3CDTF">2022-07-31T02:15:22Z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