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4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75" r:id="rId15"/>
    <p:sldId id="268" r:id="rId16"/>
    <p:sldId id="269" r:id="rId17"/>
    <p:sldId id="272" r:id="rId18"/>
    <p:sldId id="276" r:id="rId19"/>
    <p:sldId id="277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APP</a:t>
            </a:r>
            <a:r>
              <a:rPr lang="zh-CN" altLang="en-US" b="1" dirty="0" smtClean="0"/>
              <a:t>权限</a:t>
            </a:r>
            <a:r>
              <a:rPr lang="zh-CN" altLang="en-US" b="1" dirty="0"/>
              <a:t>挖掘及分析工具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后永胜</a:t>
            </a:r>
            <a:r>
              <a:rPr lang="en-US" altLang="zh-CN" dirty="0" smtClean="0"/>
              <a:t>: 2018229035</a:t>
            </a:r>
          </a:p>
          <a:p>
            <a:r>
              <a:rPr lang="zh-CN" altLang="en-US" dirty="0" smtClean="0"/>
              <a:t>刘 懿：</a:t>
            </a:r>
            <a:r>
              <a:rPr lang="en-US" altLang="zh-CN" dirty="0" smtClean="0"/>
              <a:t>2018229042</a:t>
            </a:r>
          </a:p>
          <a:p>
            <a:r>
              <a:rPr lang="zh-CN" altLang="en-US" dirty="0" smtClean="0"/>
              <a:t>袁莎莎：</a:t>
            </a:r>
            <a:r>
              <a:rPr lang="en-US" altLang="zh-CN" dirty="0" smtClean="0"/>
              <a:t>20182290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29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APK</a:t>
            </a:r>
            <a:r>
              <a:rPr lang="zh-CN" altLang="en-US" sz="2000" dirty="0" smtClean="0"/>
              <a:t>管理用例图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430" y="2681075"/>
            <a:ext cx="3390476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9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社区</a:t>
            </a:r>
            <a:r>
              <a:rPr lang="zh-CN" altLang="en-US" sz="2000" dirty="0" smtClean="0"/>
              <a:t>管理用例图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048" y="2757265"/>
            <a:ext cx="3968497" cy="377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8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概要设计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系统包关系图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001" y="2595361"/>
            <a:ext cx="5133333" cy="3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06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概要设计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23659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用户登陆时序图</a:t>
            </a:r>
            <a:endParaRPr lang="zh-CN" altLang="en-US" sz="2000" dirty="0"/>
          </a:p>
        </p:txBody>
      </p:sp>
      <p:pic>
        <p:nvPicPr>
          <p:cNvPr id="4" name="图片 3" descr="UML时序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471930"/>
            <a:ext cx="7139940" cy="531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3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概要设计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83399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推荐系统设计</a:t>
            </a:r>
          </a:p>
          <a:p>
            <a:pPr marL="0" indent="0">
              <a:buNone/>
            </a:pPr>
            <a:r>
              <a:rPr lang="zh-CN" altLang="en-US" sz="2000" dirty="0"/>
              <a:t>我</a:t>
            </a:r>
            <a:r>
              <a:rPr lang="zh-CN" altLang="en-US" sz="2000" dirty="0" smtClean="0"/>
              <a:t>们采用了出自华为</a:t>
            </a:r>
          </a:p>
          <a:p>
            <a:pPr marL="0" indent="0">
              <a:buNone/>
            </a:pPr>
            <a:r>
              <a:rPr lang="zh-CN" altLang="en-US" sz="2000" dirty="0" smtClean="0"/>
              <a:t>诺亚方舟实验室2017年</a:t>
            </a:r>
          </a:p>
          <a:p>
            <a:pPr marL="0" indent="0">
              <a:buNone/>
            </a:pPr>
            <a:r>
              <a:rPr lang="zh-CN" altLang="en-US" sz="2000" dirty="0" smtClean="0"/>
              <a:t>发表的论文《DeepFM: A Factorization-Machine based Neural Network for</a:t>
            </a:r>
          </a:p>
          <a:p>
            <a:pPr marL="0" indent="0">
              <a:buNone/>
            </a:pPr>
            <a:r>
              <a:rPr lang="zh-CN" altLang="en-US" sz="2000" dirty="0" smtClean="0"/>
              <a:t> CTR Prediction 》中的推荐系统模型——DeepFM。</a:t>
            </a:r>
          </a:p>
          <a:p>
            <a:pPr marL="0" indent="0">
              <a:buNone/>
            </a:pPr>
            <a:r>
              <a:rPr lang="zh-CN" altLang="en-US" sz="2000" dirty="0"/>
              <a:t>我们将权限推荐看作多标签分类问题，并将输出层更改为多个以</a:t>
            </a:r>
            <a:r>
              <a:rPr lang="en-US" altLang="zh-CN" sz="2000" dirty="0"/>
              <a:t>Sigmoid</a:t>
            </a:r>
          </a:p>
          <a:p>
            <a:pPr marL="0" indent="0">
              <a:buNone/>
            </a:pPr>
            <a:r>
              <a:rPr lang="en-US" altLang="zh-CN" sz="2000" dirty="0"/>
              <a:t> Function</a:t>
            </a:r>
            <a:r>
              <a:rPr lang="zh-CN" altLang="en-US" sz="2000" dirty="0"/>
              <a:t>为激活函数的节点。</a:t>
            </a:r>
          </a:p>
          <a:p>
            <a:pPr marL="0" indent="0">
              <a:buNone/>
            </a:pPr>
            <a:r>
              <a:rPr lang="zh-CN" altLang="en-US" sz="2000" dirty="0"/>
              <a:t>模型的输入为</a:t>
            </a:r>
            <a:r>
              <a:rPr lang="en-US" altLang="zh-CN" sz="2000" dirty="0"/>
              <a:t>APP</a:t>
            </a:r>
            <a:r>
              <a:rPr lang="zh-CN" altLang="en-US" sz="2000" dirty="0"/>
              <a:t>所需的权限，输出为推荐用户授予的权限。</a:t>
            </a:r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080" y="307340"/>
            <a:ext cx="5560060" cy="274510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62125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概要设计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数据库设计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数据库系统采用图数据库 </a:t>
            </a:r>
            <a:r>
              <a:rPr lang="en-US" altLang="zh-CN" sz="2000" dirty="0" smtClean="0"/>
              <a:t>neo4j</a:t>
            </a:r>
          </a:p>
          <a:p>
            <a:pPr marL="0" indent="0">
              <a:buNone/>
            </a:pPr>
            <a:r>
              <a:rPr lang="en-US" altLang="zh-CN" sz="2000" dirty="0" smtClean="0"/>
              <a:t>	(</a:t>
            </a:r>
            <a:r>
              <a:rPr lang="en-US" altLang="zh-CN" sz="2000" dirty="0" err="1" smtClean="0"/>
              <a:t>apk</a:t>
            </a:r>
            <a:r>
              <a:rPr lang="en-US" altLang="zh-CN" sz="2000" dirty="0" smtClean="0"/>
              <a:t>) </a:t>
            </a:r>
            <a:r>
              <a:rPr lang="en-US" altLang="zh-CN" sz="2000" i="1" dirty="0" smtClean="0"/>
              <a:t>–[</a:t>
            </a:r>
            <a:r>
              <a:rPr lang="en-US" altLang="zh-CN" sz="2000" i="1" dirty="0"/>
              <a:t>:</a:t>
            </a:r>
            <a:r>
              <a:rPr lang="en-US" altLang="zh-CN" sz="2000" i="1" dirty="0" smtClean="0"/>
              <a:t>require]-&gt; </a:t>
            </a:r>
            <a:r>
              <a:rPr lang="en-US" altLang="zh-CN" sz="2000" dirty="0" smtClean="0"/>
              <a:t>(</a:t>
            </a:r>
            <a:r>
              <a:rPr lang="en-US" altLang="zh-CN" sz="2000" dirty="0"/>
              <a:t>permission</a:t>
            </a:r>
            <a:r>
              <a:rPr lang="en-US" altLang="zh-CN" sz="2000" dirty="0" smtClean="0"/>
              <a:t>)</a:t>
            </a:r>
          </a:p>
          <a:p>
            <a:pPr marL="0" indent="0">
              <a:buNone/>
            </a:pPr>
            <a:r>
              <a:rPr lang="en-US" altLang="zh-CN" sz="2000" dirty="0" smtClean="0"/>
              <a:t>	(user) </a:t>
            </a:r>
            <a:r>
              <a:rPr lang="en-US" altLang="zh-CN" sz="2000" i="1" dirty="0" smtClean="0"/>
              <a:t>–[:use]-&gt; 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apk</a:t>
            </a:r>
            <a:r>
              <a:rPr lang="en-US" altLang="zh-CN" sz="2000" dirty="0" smtClean="0"/>
              <a:t>) </a:t>
            </a:r>
            <a:r>
              <a:rPr lang="en-US" altLang="zh-CN" sz="2000" i="1" dirty="0" smtClean="0"/>
              <a:t>–[:allow]-&gt; </a:t>
            </a:r>
            <a:r>
              <a:rPr lang="en-US" altLang="zh-CN" sz="2000" dirty="0" smtClean="0"/>
              <a:t>(</a:t>
            </a:r>
            <a:r>
              <a:rPr lang="en-US" altLang="zh-CN" sz="2000" dirty="0"/>
              <a:t>permission</a:t>
            </a:r>
            <a:r>
              <a:rPr lang="en-US" altLang="zh-CN" sz="2000" dirty="0" smtClean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(</a:t>
            </a:r>
            <a:r>
              <a:rPr lang="en-US" altLang="zh-CN" sz="2000" dirty="0"/>
              <a:t>user1</a:t>
            </a:r>
            <a:r>
              <a:rPr lang="en-US" altLang="zh-CN" sz="2000" dirty="0" smtClean="0"/>
              <a:t>) </a:t>
            </a:r>
            <a:r>
              <a:rPr lang="en-US" altLang="zh-CN" sz="2000" i="1" dirty="0" smtClean="0"/>
              <a:t>–[:friend]- </a:t>
            </a:r>
            <a:r>
              <a:rPr lang="en-US" altLang="zh-CN" sz="2000" dirty="0" smtClean="0"/>
              <a:t>(</a:t>
            </a:r>
            <a:r>
              <a:rPr lang="en-US" altLang="zh-CN" sz="2000" dirty="0" smtClean="0"/>
              <a:t>user2)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8178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概要设计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(</a:t>
            </a:r>
            <a:r>
              <a:rPr lang="en-US" altLang="zh-CN" sz="2000" dirty="0" err="1"/>
              <a:t>apk</a:t>
            </a:r>
            <a:r>
              <a:rPr lang="en-US" altLang="zh-CN" sz="2000" dirty="0"/>
              <a:t>) </a:t>
            </a:r>
            <a:r>
              <a:rPr lang="en-US" altLang="zh-CN" sz="2000" i="1" dirty="0"/>
              <a:t>–[:require]-&gt; </a:t>
            </a:r>
            <a:r>
              <a:rPr lang="en-US" altLang="zh-CN" sz="2000" dirty="0"/>
              <a:t>(permission)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93569"/>
            <a:ext cx="4015673" cy="40621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007" y="2593569"/>
            <a:ext cx="5669089" cy="399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1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概要设计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(</a:t>
            </a:r>
            <a:r>
              <a:rPr lang="en-US" altLang="zh-CN" sz="2000" dirty="0" err="1"/>
              <a:t>apk</a:t>
            </a:r>
            <a:r>
              <a:rPr lang="en-US" altLang="zh-CN" sz="2000" dirty="0"/>
              <a:t>) </a:t>
            </a:r>
            <a:r>
              <a:rPr lang="en-US" altLang="zh-CN" sz="2000" i="1" dirty="0"/>
              <a:t>–[:require]-&gt; </a:t>
            </a:r>
            <a:r>
              <a:rPr lang="en-US" altLang="zh-CN" sz="2000" dirty="0"/>
              <a:t>(permission)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26337"/>
            <a:ext cx="4138552" cy="39616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646" y="2626337"/>
            <a:ext cx="5790579" cy="397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4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概要设计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(user) –[:use]-&gt; (</a:t>
            </a:r>
            <a:r>
              <a:rPr lang="en-US" altLang="zh-CN" sz="2000" dirty="0" err="1"/>
              <a:t>apk</a:t>
            </a:r>
            <a:r>
              <a:rPr lang="en-US" altLang="zh-CN" sz="2000" dirty="0"/>
              <a:t>) –[:allow]-&gt; (permission)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42" y="3128885"/>
            <a:ext cx="2371429" cy="24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844" y="2626822"/>
            <a:ext cx="4179684" cy="41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9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概要设计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(user1) </a:t>
            </a:r>
            <a:r>
              <a:rPr lang="en-US" altLang="zh-CN" sz="2000" i="1" dirty="0"/>
              <a:t>–[:friend]- </a:t>
            </a:r>
            <a:r>
              <a:rPr lang="en-US" altLang="zh-CN" sz="2000" dirty="0"/>
              <a:t>(user2)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104" y="3415260"/>
            <a:ext cx="2533333" cy="13714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212" y="2543694"/>
            <a:ext cx="4255014" cy="383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6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项目</a:t>
            </a:r>
            <a:r>
              <a:rPr lang="zh-CN" altLang="en-US" sz="2000" dirty="0" smtClean="0"/>
              <a:t>背景</a:t>
            </a:r>
            <a:endParaRPr lang="en-US" altLang="zh-CN" sz="2000" dirty="0" smtClean="0"/>
          </a:p>
          <a:p>
            <a:r>
              <a:rPr lang="zh-CN" altLang="en-US" sz="2000" dirty="0" smtClean="0"/>
              <a:t>可行性分析</a:t>
            </a:r>
            <a:endParaRPr lang="en-US" altLang="zh-CN" sz="2000" dirty="0" smtClean="0"/>
          </a:p>
          <a:p>
            <a:r>
              <a:rPr lang="zh-CN" altLang="en-US" sz="2000" dirty="0" smtClean="0"/>
              <a:t>需求分析</a:t>
            </a:r>
            <a:endParaRPr lang="en-US" altLang="zh-CN" sz="2000" dirty="0" smtClean="0"/>
          </a:p>
          <a:p>
            <a:r>
              <a:rPr lang="zh-CN" altLang="en-US" sz="2000" dirty="0" smtClean="0"/>
              <a:t>概要设计</a:t>
            </a:r>
            <a:endParaRPr lang="en-US" altLang="zh-CN" sz="2000" dirty="0" smtClean="0"/>
          </a:p>
          <a:p>
            <a:r>
              <a:rPr lang="zh-CN" altLang="en-US" sz="2000" dirty="0" smtClean="0"/>
              <a:t>详细设计</a:t>
            </a:r>
            <a:endParaRPr lang="en-US" altLang="zh-CN" sz="2000" dirty="0" smtClean="0"/>
          </a:p>
          <a:p>
            <a:r>
              <a:rPr lang="zh-CN" altLang="en-US" sz="2000" dirty="0" smtClean="0"/>
              <a:t>软件编码</a:t>
            </a:r>
            <a:endParaRPr lang="en-US" altLang="zh-CN" sz="2000" dirty="0" smtClean="0"/>
          </a:p>
          <a:p>
            <a:r>
              <a:rPr lang="zh-CN" altLang="en-US" sz="2000" dirty="0" smtClean="0"/>
              <a:t>软件测试</a:t>
            </a:r>
            <a:endParaRPr lang="en-US" altLang="zh-CN" sz="2000" dirty="0" smtClean="0"/>
          </a:p>
          <a:p>
            <a:r>
              <a:rPr lang="zh-CN" altLang="en-US" sz="2000" dirty="0" smtClean="0"/>
              <a:t>软件交付</a:t>
            </a:r>
            <a:endParaRPr lang="en-US" altLang="zh-CN" sz="2000" dirty="0" smtClean="0"/>
          </a:p>
          <a:p>
            <a:r>
              <a:rPr lang="zh-CN" altLang="en-US" sz="2000" dirty="0" smtClean="0"/>
              <a:t>软件维护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7332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09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项目背景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sz="2000" dirty="0" smtClean="0"/>
              <a:t>通常我们手机中的</a:t>
            </a:r>
            <a:r>
              <a:rPr lang="en-US" altLang="zh-CN" sz="2000" dirty="0" smtClean="0"/>
              <a:t>APP</a:t>
            </a:r>
            <a:r>
              <a:rPr lang="zh-CN" altLang="en-US" sz="2000" dirty="0"/>
              <a:t>会向用户获取很多权限，这些权限有些涉及个人</a:t>
            </a:r>
            <a:r>
              <a:rPr lang="zh-CN" altLang="en-US" sz="2000" dirty="0" smtClean="0"/>
              <a:t>隐私。大多数</a:t>
            </a:r>
            <a:r>
              <a:rPr lang="en-US" altLang="zh-CN" sz="2000" dirty="0"/>
              <a:t>App</a:t>
            </a:r>
            <a:r>
              <a:rPr lang="zh-CN" altLang="en-US" sz="2000" dirty="0"/>
              <a:t>在安装、更新时，都会向用户申请获取相关手机权限，而摄像头、麦克风、通话、短信等涉及用户个人隐私的敏感</a:t>
            </a:r>
            <a:r>
              <a:rPr lang="zh-CN" altLang="en-US" sz="2000" dirty="0" smtClean="0"/>
              <a:t>权限尤为突出，</a:t>
            </a:r>
            <a:r>
              <a:rPr lang="zh-CN" altLang="en-US" sz="2000" dirty="0"/>
              <a:t>甚至一些与此无关的</a:t>
            </a:r>
            <a:r>
              <a:rPr lang="en-US" altLang="zh-CN" sz="2000" dirty="0"/>
              <a:t>App</a:t>
            </a:r>
            <a:r>
              <a:rPr lang="zh-CN" altLang="en-US" sz="2000" dirty="0"/>
              <a:t>也要求获得此类</a:t>
            </a:r>
            <a:r>
              <a:rPr lang="zh-CN" altLang="en-US" sz="2000" dirty="0" smtClean="0"/>
              <a:t>权限。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如果</a:t>
            </a:r>
            <a:r>
              <a:rPr lang="zh-CN" altLang="en-US" sz="2000" dirty="0" smtClean="0"/>
              <a:t>因为开了某些不必要的权限，我们的个人数据可能每时每刻都面临着窃取的风险。用户在安装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时，如何选择开取软件相关权限，使得我们既能正常的使用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提供的功能，又能降低个人数据泄露的风险，成为了亟须解决的问题。本项目旨在通过分析大量用户对权限的设定行为，为用户提供权限设定方案。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6280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可行性分析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技术可行性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dirty="0" smtClean="0"/>
              <a:t>	1. </a:t>
            </a:r>
            <a:r>
              <a:rPr lang="zh-CN" altLang="en-US" dirty="0" smtClean="0"/>
              <a:t>反编译：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我们使用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提供的</a:t>
            </a:r>
            <a:r>
              <a:rPr lang="en-US" altLang="zh-CN" dirty="0" smtClean="0"/>
              <a:t>APK</a:t>
            </a:r>
            <a:r>
              <a:rPr lang="zh-CN" altLang="en-US" dirty="0" smtClean="0"/>
              <a:t>编译工具</a:t>
            </a:r>
            <a:r>
              <a:rPr lang="en-US" altLang="zh-CN" dirty="0" smtClean="0"/>
              <a:t>——ApkTool</a:t>
            </a:r>
            <a:r>
              <a:rPr lang="zh-CN" altLang="en-US" dirty="0" smtClean="0"/>
              <a:t>对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APK</a:t>
            </a:r>
            <a:r>
              <a:rPr lang="zh-CN" altLang="en-US" dirty="0" smtClean="0"/>
              <a:t>文件进行反编译，得到结果；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2. </a:t>
            </a:r>
            <a:r>
              <a:rPr lang="zh-CN" altLang="en-US" dirty="0" smtClean="0"/>
              <a:t>权限获取：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我们使用</a:t>
            </a:r>
            <a:r>
              <a:rPr lang="en-US" altLang="zh-CN" dirty="0" smtClean="0"/>
              <a:t>Python3</a:t>
            </a:r>
            <a:r>
              <a:rPr lang="zh-CN" altLang="en-US" dirty="0" smtClean="0"/>
              <a:t>和批处理文件编写代码，对反编译输出结果中的代码文件进行分析，可以得到该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在用户安装时所需要获取的权限信息。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232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可行性分析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时间可行性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dirty="0" smtClean="0"/>
              <a:t>时间略显紧张。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33333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可行性分析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经济可行性</a:t>
            </a:r>
            <a:endParaRPr lang="en-US" altLang="zh-CN" sz="2000" dirty="0" smtClean="0"/>
          </a:p>
          <a:p>
            <a:pPr marL="57150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就目前我们组内实现的比较简单版本的“软件”而言，不具备经济效益</a:t>
            </a:r>
            <a:r>
              <a:rPr lang="zh-CN" altLang="en-US" sz="2000" dirty="0" smtClean="0"/>
              <a:t>。但是</a:t>
            </a:r>
            <a:r>
              <a:rPr lang="zh-CN" altLang="en-US" sz="2000" dirty="0" smtClean="0"/>
              <a:t>，如果真的能通过收集大量用户的权限设置行为，进而为用户推荐合理的权限设置方案，具备一定的应用场景和市场价值。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6517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运行环境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操作系统：   </a:t>
            </a:r>
            <a:r>
              <a:rPr lang="en-US" altLang="zh-CN" sz="2000" dirty="0" smtClean="0"/>
              <a:t>Windows 10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数据库系统：</a:t>
            </a:r>
            <a:r>
              <a:rPr lang="en-US" altLang="zh-CN" sz="2000" dirty="0" smtClean="0"/>
              <a:t>Neo4j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开发语言：   </a:t>
            </a:r>
            <a:r>
              <a:rPr lang="en-US" altLang="zh-CN" sz="2000" dirty="0" smtClean="0"/>
              <a:t>python</a:t>
            </a:r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开发工具包：</a:t>
            </a:r>
            <a:r>
              <a:rPr lang="en-US" altLang="zh-CN" sz="2000" dirty="0" err="1" smtClean="0"/>
              <a:t>Apktool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环境：   </a:t>
            </a:r>
            <a:r>
              <a:rPr lang="en-US" altLang="zh-CN" sz="2000" dirty="0" smtClean="0"/>
              <a:t>JDK1.8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8584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功能需求 </a:t>
            </a:r>
            <a:r>
              <a:rPr lang="en-US" altLang="zh-CN" sz="2000" dirty="0" smtClean="0"/>
              <a:t>—— </a:t>
            </a:r>
            <a:r>
              <a:rPr lang="zh-CN" altLang="en-US" sz="2000" dirty="0" smtClean="0"/>
              <a:t>功能模块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287" y="2698505"/>
            <a:ext cx="4504762" cy="3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用户管理用例图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491" y="2658013"/>
            <a:ext cx="3168354" cy="338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539</TotalTime>
  <Words>230</Words>
  <Application>Microsoft Office PowerPoint</Application>
  <PresentationFormat>宽屏</PresentationFormat>
  <Paragraphs>71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方正姚体</vt:lpstr>
      <vt:lpstr>华文新魏</vt:lpstr>
      <vt:lpstr>Arial</vt:lpstr>
      <vt:lpstr>Trebuchet MS</vt:lpstr>
      <vt:lpstr>Wingdings 3</vt:lpstr>
      <vt:lpstr>平面</vt:lpstr>
      <vt:lpstr>APP权限挖掘及分析工具 </vt:lpstr>
      <vt:lpstr>目录</vt:lpstr>
      <vt:lpstr>1. 项目背景</vt:lpstr>
      <vt:lpstr>2. 可行性分析</vt:lpstr>
      <vt:lpstr>2. 可行性分析</vt:lpstr>
      <vt:lpstr>2. 可行性分析</vt:lpstr>
      <vt:lpstr>3. 需求分析</vt:lpstr>
      <vt:lpstr>3. 需求分析</vt:lpstr>
      <vt:lpstr>3. 需求分析</vt:lpstr>
      <vt:lpstr>3. 需求分析</vt:lpstr>
      <vt:lpstr>3. 需求分析</vt:lpstr>
      <vt:lpstr>4. 概要设计</vt:lpstr>
      <vt:lpstr>4. 概要设计</vt:lpstr>
      <vt:lpstr>4. 概要设计</vt:lpstr>
      <vt:lpstr>4. 概要设计</vt:lpstr>
      <vt:lpstr>4. 概要设计</vt:lpstr>
      <vt:lpstr>4. 概要设计</vt:lpstr>
      <vt:lpstr>4. 概要设计</vt:lpstr>
      <vt:lpstr>4. 概要设计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后 永胜</dc:creator>
  <cp:lastModifiedBy>后 永胜</cp:lastModifiedBy>
  <cp:revision>45</cp:revision>
  <dcterms:created xsi:type="dcterms:W3CDTF">2019-11-22T04:06:20Z</dcterms:created>
  <dcterms:modified xsi:type="dcterms:W3CDTF">2019-11-23T08:34:33Z</dcterms:modified>
</cp:coreProperties>
</file>