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5" r:id="rId2"/>
    <p:sldId id="256" r:id="rId3"/>
    <p:sldId id="257" r:id="rId4"/>
    <p:sldId id="262" r:id="rId5"/>
    <p:sldId id="276" r:id="rId6"/>
    <p:sldId id="258" r:id="rId7"/>
    <p:sldId id="263" r:id="rId8"/>
    <p:sldId id="277" r:id="rId9"/>
    <p:sldId id="259" r:id="rId10"/>
    <p:sldId id="264" r:id="rId11"/>
    <p:sldId id="265" r:id="rId12"/>
    <p:sldId id="278" r:id="rId13"/>
    <p:sldId id="260" r:id="rId14"/>
    <p:sldId id="261" r:id="rId15"/>
    <p:sldId id="266" r:id="rId16"/>
    <p:sldId id="279" r:id="rId17"/>
    <p:sldId id="267" r:id="rId18"/>
    <p:sldId id="268" r:id="rId19"/>
    <p:sldId id="274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AD059-FC4E-4E94-A19E-AD6F41137A3B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DE0E3-EBFB-483C-AF05-94C8DB09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F9A-61C1-4D3A-9CC1-D680A4F5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08FC-4ADF-4D2E-B2BB-CB58DCA74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09AF1-D7B8-40C3-AA8E-C1CAB7DB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F755-D563-460A-9A78-A9A71D638BE9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F2487-8E44-4B33-A33A-FF4B3655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DAF7-4455-4BB7-AF76-0D9622E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DA99-4034-49C9-9EA4-1937575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F50B0-DA18-40DB-9709-F955C205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76EB-C95B-4C11-80A3-2C10ACDD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B37E-64B9-407C-B19F-F84B26B9E9F1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C736-685D-408E-B39B-98ECCF6F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A976-7F92-4EAB-8748-9B168850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BFF4-E95C-4EB2-892F-22EB885AE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C462B-D8A3-4EF2-8F62-305972BA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91B8-93F6-407A-91CE-273A5986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AA9-7043-4C76-91D1-301229AFD4C5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F667-A1A5-4B30-8C66-020F5DB4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B82C-55DF-4999-AB52-E2ACA830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3CF6-51D6-479B-98D4-05C87722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9348-C4CD-43B0-90B8-5E3D6DB6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288E-6F2E-4C74-A5F7-DE8A893B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C7E4-8C6B-4DEB-9FC6-05266DB2A2EB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36F4-91F4-4029-94A0-63FAFD03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9B66-1E0F-4998-B779-465BC455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905E-6DAB-47D9-B596-685FCEAC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83CAB-E8D8-4490-ADC1-68460628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55D-CBD0-4D59-94B0-5A33797F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232F-6FA7-43FF-9717-27A437E41265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889D-C3AF-46EB-A97C-5C6B52B6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E978-8360-48FC-AF6B-6D8295BC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58C5-CDB9-4EFA-87EE-ADF1112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8B15-BAF5-4EC3-BE68-DAC6F5DB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98B68-FDB6-4DED-B1A8-E9AE6E0A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768E-9409-4532-A3C7-21F3F4DB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C38F-ED2E-4D5C-944E-B7CEF42677F3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AA3F-AB52-4A62-9E3C-6526455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E82D-A851-41D0-A935-D0652ADE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7FD6-9657-4A7D-9E37-28DD5D6B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97A2-E647-40AF-AD64-7260DAF4B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A955-EC9F-4FD3-BB1D-780B212F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4567-13FE-4D61-BD2A-E3AE5EDB9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9C04-74B3-4A83-91F9-D0904B0F0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5061-8A3B-4B1B-ADB1-50F5E5E7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769A-A64A-41F2-97EC-2871ED403F78}" type="datetime1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4521E-BC75-4C22-8013-5CD66949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823F5-BDBE-40CE-978D-64E0A55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A3A5-FDB1-4033-B207-B7A8DDA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4BD03-9DF4-460E-8120-38ACC202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43E6-2AB4-47C2-A4F1-27718AD202B4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A596-1EB2-412D-BF4B-DEC24721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07611-C8D7-4BA8-8A21-2EA50B4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66983-B2D8-4ECE-BEEE-5601674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1D5D-52C5-4207-B1A7-55831AC36933}" type="datetime1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F511-4B7D-49C8-95D8-B54D29CA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FF1E-F1D1-4F0F-9FF2-A85593E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5C0C-D89C-4111-B649-48ED3453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31FE-96F5-4555-A80F-AC03081F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29033-E3C1-467D-B840-1601CB17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4791-718C-4F08-BD87-C57FEF0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7616-33EE-4011-8C6D-BD311C6CCDD3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D77C5-EE1C-4ED9-B4BF-D6F26152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7D55-A065-4FDD-90B4-0016B0CC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6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5C7F-A8BB-41D6-9C40-70F82174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D9140-3F9B-4CD6-B097-998D021B3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76EBC-27E6-4FB2-9BFF-2C0BD8AE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0B35-1D02-4BCD-971C-0F47DDF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C970-5088-490C-8359-589CCFFDE177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7A54-C44F-4D1F-A036-B2CDEEA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90503-04C0-44F3-8DF1-16E82A83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73C6E-1272-4C62-8CA5-0A5F6897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124C6-5C64-47F8-9AD7-24450F06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1D0D-6460-4342-AE12-F62A4EA3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F294-02BD-4441-84B6-08C0D4C5CF16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D5D0-0E93-4748-86F2-74A309962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6B1C-A35C-48B8-8FF0-C0A9C2E72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D7C6-E23E-47A6-9DDE-D0AE3B6B9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C62A1F-8DAA-44CE-92C0-C0170B59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C189-B3DF-4BB7-9753-2BC9078A71A5}"/>
              </a:ext>
            </a:extLst>
          </p:cNvPr>
          <p:cNvSpPr txBox="1"/>
          <p:nvPr/>
        </p:nvSpPr>
        <p:spPr>
          <a:xfrm>
            <a:off x="2811318" y="1678327"/>
            <a:ext cx="65693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Present tense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2756A-D8E0-4C74-AA8E-904D1A1FCA50}"/>
              </a:ext>
            </a:extLst>
          </p:cNvPr>
          <p:cNvSpPr txBox="1"/>
          <p:nvPr/>
        </p:nvSpPr>
        <p:spPr>
          <a:xfrm>
            <a:off x="5026540" y="3324610"/>
            <a:ext cx="213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By Mohammad</a:t>
            </a:r>
          </a:p>
        </p:txBody>
      </p:sp>
    </p:spTree>
    <p:extLst>
      <p:ext uri="{BB962C8B-B14F-4D97-AF65-F5344CB8AC3E}">
        <p14:creationId xmlns:p14="http://schemas.microsoft.com/office/powerpoint/2010/main" val="32113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0323AC-9245-449A-A867-B5AFF1658F95}"/>
              </a:ext>
            </a:extLst>
          </p:cNvPr>
          <p:cNvSpPr txBox="1"/>
          <p:nvPr/>
        </p:nvSpPr>
        <p:spPr>
          <a:xfrm>
            <a:off x="510989" y="537499"/>
            <a:ext cx="609600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Differences between </a:t>
            </a:r>
            <a:r>
              <a:rPr lang="en-US" b="1" dirty="0"/>
              <a:t>just, already, yet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Just</a:t>
            </a:r>
            <a:r>
              <a:rPr lang="en-US" dirty="0"/>
              <a:t>: Recently completed action: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</a:t>
            </a:r>
            <a:r>
              <a:rPr lang="en-US" b="1" dirty="0"/>
              <a:t>just</a:t>
            </a:r>
            <a:r>
              <a:rPr lang="en-US" dirty="0"/>
              <a:t> finished my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Already</a:t>
            </a:r>
            <a:r>
              <a:rPr lang="en-US" dirty="0"/>
              <a:t>: Sooner than expected: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</a:t>
            </a:r>
            <a:r>
              <a:rPr lang="en-US" b="1" dirty="0"/>
              <a:t>already</a:t>
            </a:r>
            <a:r>
              <a:rPr lang="en-US" dirty="0"/>
              <a:t> left the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Yet</a:t>
            </a:r>
            <a:r>
              <a:rPr lang="en-US" dirty="0"/>
              <a:t>: In questions/negative sentences: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they arrived </a:t>
            </a:r>
            <a:r>
              <a:rPr lang="en-US" b="1" dirty="0"/>
              <a:t>yet</a:t>
            </a:r>
            <a:r>
              <a:rPr lang="en-US" dirty="0"/>
              <a:t>?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haven’t seen the movie </a:t>
            </a:r>
            <a:r>
              <a:rPr lang="en-US" b="1" dirty="0"/>
              <a:t>yet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1EF9B-D46D-4223-8BE2-68636227EA43}"/>
              </a:ext>
            </a:extLst>
          </p:cNvPr>
          <p:cNvSpPr txBox="1"/>
          <p:nvPr/>
        </p:nvSpPr>
        <p:spPr>
          <a:xfrm>
            <a:off x="5979459" y="1645494"/>
            <a:ext cx="6096000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Expressing </a:t>
            </a:r>
            <a:r>
              <a:rPr lang="en-US" b="1" dirty="0"/>
              <a:t>experiences</a:t>
            </a:r>
            <a:r>
              <a:rPr lang="en-US" dirty="0"/>
              <a:t> or </a:t>
            </a:r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met many interesting people during my travels.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government has improved the healthcare system significantly over the last year.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C5F-4445-4E22-97F8-75670153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2D616-CB25-454E-80A5-4514D21C8E3C}"/>
              </a:ext>
            </a:extLst>
          </p:cNvPr>
          <p:cNvSpPr txBox="1"/>
          <p:nvPr/>
        </p:nvSpPr>
        <p:spPr>
          <a:xfrm>
            <a:off x="878540" y="736937"/>
            <a:ext cx="9287435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already sent the email, but I’m not sure if they have received it yet.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you ever wondered what life would be like if you had chosen a different path?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just announced a new policy, which is likely to affect all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30941-AE17-4186-B15A-1479BEA1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414FF-FDF3-4169-8D84-0FCDD3FB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65F57-96CA-456D-BE56-6364AF9EDAEE}"/>
              </a:ext>
            </a:extLst>
          </p:cNvPr>
          <p:cNvSpPr txBox="1"/>
          <p:nvPr/>
        </p:nvSpPr>
        <p:spPr>
          <a:xfrm>
            <a:off x="672353" y="75245"/>
            <a:ext cx="6096000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3.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have/has + not + past participle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have not (haven’t)</a:t>
            </a:r>
            <a:r>
              <a:rPr lang="en-US" dirty="0"/>
              <a:t> finished my homework yet.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has not (hasn’t)</a:t>
            </a:r>
            <a:r>
              <a:rPr lang="en-US" dirty="0"/>
              <a:t> visited Paris.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Have/Has + subject + past participle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Have</a:t>
            </a:r>
            <a:r>
              <a:rPr lang="en-US" dirty="0"/>
              <a:t> you ever been to Australia?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</a:t>
            </a:r>
            <a:r>
              <a:rPr lang="en-US" dirty="0"/>
              <a:t> he completed his tasks?</a:t>
            </a:r>
          </a:p>
        </p:txBody>
      </p:sp>
    </p:spTree>
    <p:extLst>
      <p:ext uri="{BB962C8B-B14F-4D97-AF65-F5344CB8AC3E}">
        <p14:creationId xmlns:p14="http://schemas.microsoft.com/office/powerpoint/2010/main" val="307581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3F41E-12A6-4BE9-A3FD-8416AD203417}"/>
              </a:ext>
            </a:extLst>
          </p:cNvPr>
          <p:cNvSpPr txBox="1"/>
          <p:nvPr/>
        </p:nvSpPr>
        <p:spPr>
          <a:xfrm>
            <a:off x="618565" y="671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Present Perfect Continuous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DCF44-1947-4E66-8C31-365C0BDEC1CC}"/>
              </a:ext>
            </a:extLst>
          </p:cNvPr>
          <p:cNvSpPr txBox="1"/>
          <p:nvPr/>
        </p:nvSpPr>
        <p:spPr>
          <a:xfrm>
            <a:off x="1048870" y="1436185"/>
            <a:ext cx="10094259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are still ongoing, or recently ended but with visible effects.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been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learning English for two hours.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been working here since morning.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been playing soccer all day.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99AC-FDBE-4DCE-B0BD-9F7CA373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EF7F2-9060-4D37-AD51-89FD9A6F687A}"/>
              </a:ext>
            </a:extLst>
          </p:cNvPr>
          <p:cNvSpPr txBox="1"/>
          <p:nvPr/>
        </p:nvSpPr>
        <p:spPr>
          <a:xfrm>
            <a:off x="439270" y="605906"/>
            <a:ext cx="7951694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emphasize the </a:t>
            </a:r>
            <a:r>
              <a:rPr lang="en-US" b="1" dirty="0"/>
              <a:t>duration</a:t>
            </a:r>
            <a:r>
              <a:rPr lang="en-US" dirty="0"/>
              <a:t> of an action or its effect: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running, and now I’m out of breath.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 between Present Perfect and Present Perfect Continuous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</a:t>
            </a:r>
            <a:r>
              <a:rPr lang="en-US" dirty="0"/>
              <a:t>: Focus on result: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written three articles today.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Continuous</a:t>
            </a:r>
            <a:r>
              <a:rPr lang="en-US" dirty="0"/>
              <a:t>: Focus on process/duration:</a:t>
            </a:r>
          </a:p>
          <a:p>
            <a:pPr marL="1143000" lvl="2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been writing articles all morning.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C10A-C42D-49CE-BD90-CAB4DC16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B0EDD-867C-4A99-8935-A213E16043E7}"/>
              </a:ext>
            </a:extLst>
          </p:cNvPr>
          <p:cNvSpPr txBox="1"/>
          <p:nvPr/>
        </p:nvSpPr>
        <p:spPr>
          <a:xfrm>
            <a:off x="645458" y="627530"/>
            <a:ext cx="1114312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She has been working tirelessly on this project, and the results are finally showing.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How long have you been waiting for me? It feels like ages!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company has been growing rapidly, thanks to its innovative strategies.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75795E-E9C4-46B2-9B13-974AEB5A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9643F-89B3-45BD-898D-85B4C24A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B6761-BD1B-44ED-95A8-87F218543896}"/>
              </a:ext>
            </a:extLst>
          </p:cNvPr>
          <p:cNvSpPr txBox="1"/>
          <p:nvPr/>
        </p:nvSpPr>
        <p:spPr>
          <a:xfrm>
            <a:off x="663388" y="0"/>
            <a:ext cx="6096000" cy="666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4. 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have/has + not + been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have not (haven’t)</a:t>
            </a:r>
            <a:r>
              <a:rPr lang="en-US" dirty="0"/>
              <a:t> been working on this project since morning.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has not (hasn’t)</a:t>
            </a:r>
            <a:r>
              <a:rPr lang="en-US" dirty="0"/>
              <a:t> been studying for long.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Have/Has + subject + been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Have</a:t>
            </a:r>
            <a:r>
              <a:rPr lang="en-US" dirty="0"/>
              <a:t> you been waiting for me for long?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Has</a:t>
            </a:r>
            <a:r>
              <a:rPr lang="en-US" dirty="0"/>
              <a:t> he been exercising regularly?</a:t>
            </a:r>
          </a:p>
        </p:txBody>
      </p:sp>
    </p:spTree>
    <p:extLst>
      <p:ext uri="{BB962C8B-B14F-4D97-AF65-F5344CB8AC3E}">
        <p14:creationId xmlns:p14="http://schemas.microsoft.com/office/powerpoint/2010/main" val="305832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99EFF4-39A2-433D-85FA-8D9781C60543}"/>
              </a:ext>
            </a:extLst>
          </p:cNvPr>
          <p:cNvSpPr txBox="1"/>
          <p:nvPr/>
        </p:nvSpPr>
        <p:spPr>
          <a:xfrm>
            <a:off x="313764" y="414225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1: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My brother ______ (like) to play soccer every weekend.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(not work) on Sundays.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time ______ (the train/leave) tomorrow?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8FD66-1DD1-48CA-A768-0F2807BAA540}"/>
              </a:ext>
            </a:extLst>
          </p:cNvPr>
          <p:cNvSpPr txBox="1"/>
          <p:nvPr/>
        </p:nvSpPr>
        <p:spPr>
          <a:xfrm>
            <a:off x="6409764" y="404336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2: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Right now, I ______ (write) an email to my teacher.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come) to the party tonight.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What ______ (you/do) at the moment?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C346C-39BA-473B-9E25-5D8DD01909E4}"/>
              </a:ext>
            </a:extLst>
          </p:cNvPr>
          <p:cNvSpPr txBox="1"/>
          <p:nvPr/>
        </p:nvSpPr>
        <p:spPr>
          <a:xfrm>
            <a:off x="313764" y="3595772"/>
            <a:ext cx="6252882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3: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(already/finish) my homework.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Have you ______ (ever/visit) another country?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They ______ (not start) the project yet.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5E8F-4422-4BA1-AE78-FED087DB48E2}"/>
              </a:ext>
            </a:extLst>
          </p:cNvPr>
          <p:cNvSpPr txBox="1"/>
          <p:nvPr/>
        </p:nvSpPr>
        <p:spPr>
          <a:xfrm>
            <a:off x="6096000" y="3318772"/>
            <a:ext cx="625288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Practice 4: 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Questions: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She ______ (study) for the test all day.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How long ______ (you/wait) for the bus?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 ______ (work) on this project since morning, and I still have a lot to do.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96BF2B-6F5F-46FC-BAA4-CC740360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E24CFE-4C5E-4D88-ADD2-959983B1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 descr="Verb Tense Timelines">
            <a:extLst>
              <a:ext uri="{FF2B5EF4-FFF2-40B4-BE49-F238E27FC236}">
                <a16:creationId xmlns:a16="http://schemas.microsoft.com/office/drawing/2014/main" id="{E5674848-5419-4B9F-8123-776A1448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20" y="0"/>
            <a:ext cx="5951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43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BE7918-C83F-4002-B3B7-2737FCC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23F3D7C6-E23E-47A6-9DDE-D0AE3B6B9EDD}" type="slidenum">
              <a:rPr lang="en-US" smtClean="0"/>
              <a:pPr algn="ctr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CA9C5-4DEF-477B-B731-7FBAB3424D78}"/>
              </a:ext>
            </a:extLst>
          </p:cNvPr>
          <p:cNvSpPr txBox="1"/>
          <p:nvPr/>
        </p:nvSpPr>
        <p:spPr>
          <a:xfrm>
            <a:off x="2138082" y="1119698"/>
            <a:ext cx="7915835" cy="3965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400" b="1" dirty="0"/>
              <a:t>Additional nuances</a:t>
            </a:r>
            <a:br>
              <a:rPr lang="en-US" sz="4400" b="1" dirty="0"/>
            </a:br>
            <a:r>
              <a:rPr lang="en-US" sz="4400" b="1" dirty="0"/>
              <a:t>Rare usages</a:t>
            </a:r>
            <a:br>
              <a:rPr lang="en-US" sz="4400" b="1" dirty="0"/>
            </a:br>
            <a:r>
              <a:rPr lang="en-US" sz="4400" b="1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316612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384D86-F604-45A7-BBE7-7BFD83C56A38}"/>
              </a:ext>
            </a:extLst>
          </p:cNvPr>
          <p:cNvSpPr txBox="1"/>
          <p:nvPr/>
        </p:nvSpPr>
        <p:spPr>
          <a:xfrm>
            <a:off x="1479177" y="1345630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present tenses in English are of four main types: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Simple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Continuous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Present Perfect Continuous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2693-38F2-4600-A627-09A80A2A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BD1BE-9140-4E08-B222-15445106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34219-DEFC-4BB5-8B88-D7C6A467226C}"/>
              </a:ext>
            </a:extLst>
          </p:cNvPr>
          <p:cNvSpPr txBox="1"/>
          <p:nvPr/>
        </p:nvSpPr>
        <p:spPr>
          <a:xfrm>
            <a:off x="1201270" y="725168"/>
            <a:ext cx="10856260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 with stative verbs</a:t>
            </a:r>
            <a:r>
              <a:rPr lang="en-US" dirty="0"/>
              <a:t>: Verbs like </a:t>
            </a:r>
            <a:r>
              <a:rPr lang="en-US" i="1" dirty="0"/>
              <a:t>know, believe, love, hate</a:t>
            </a:r>
            <a:r>
              <a:rPr lang="en-US" dirty="0"/>
              <a:t> are rarely used in continuous forms.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knowing him for years.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know him well.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Emphatic Present Simple</a:t>
            </a:r>
            <a:r>
              <a:rPr lang="en-US" dirty="0"/>
              <a:t>: Adding "do/does" for emphasis: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do enjoy reading this book!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 storytelling and informal speech</a:t>
            </a:r>
            <a:r>
              <a:rPr lang="en-US" dirty="0"/>
              <a:t>: Sometimes used to narrate events: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So, he walks into the room, looks around, and says, "Where’s my coffee?"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6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43A0D-19E5-4BAD-8D80-442BDBD3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0B3C0-D34D-4320-90DA-4431C1F4FAB6}"/>
              </a:ext>
            </a:extLst>
          </p:cNvPr>
          <p:cNvSpPr txBox="1"/>
          <p:nvPr/>
        </p:nvSpPr>
        <p:spPr>
          <a:xfrm>
            <a:off x="1228165" y="651637"/>
            <a:ext cx="10004612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2.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Temporary vs. Permanent Situations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am living in Sydney temporarily.</a:t>
            </a:r>
            <a:r>
              <a:rPr lang="en-US" dirty="0"/>
              <a:t> (temporary)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live in Sydney.</a:t>
            </a:r>
            <a:r>
              <a:rPr lang="en-US" dirty="0"/>
              <a:t> (permanent)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Future Intentions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We are meeting at 6 PM tomorrow.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Verbs rarely used in continuous forms</a:t>
            </a:r>
            <a:r>
              <a:rPr lang="en-US" dirty="0"/>
              <a:t>: </a:t>
            </a:r>
            <a:r>
              <a:rPr lang="en-US" i="1" dirty="0"/>
              <a:t>want, seem, belong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am wanting more coffee.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want more coffee.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D7A9F-4420-4F4D-AF5C-BD2C176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AC616-B4AC-496A-9499-D6EA07A03D3B}"/>
              </a:ext>
            </a:extLst>
          </p:cNvPr>
          <p:cNvSpPr txBox="1"/>
          <p:nvPr/>
        </p:nvSpPr>
        <p:spPr>
          <a:xfrm>
            <a:off x="1515034" y="136525"/>
            <a:ext cx="9941859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3. Present Perfect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Present Perfect vs. Simple Past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seen that movie.</a:t>
            </a:r>
            <a:r>
              <a:rPr lang="en-US" dirty="0"/>
              <a:t> (experience without time reference)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saw that movie last night.</a:t>
            </a:r>
            <a:r>
              <a:rPr lang="en-US" dirty="0"/>
              <a:t> (specific time reference)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 expressions compatibility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already finished my homework.</a:t>
            </a:r>
            <a:r>
              <a:rPr lang="en-US" dirty="0"/>
              <a:t> (correct with "already")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finished my homework yesterday.</a:t>
            </a:r>
            <a:r>
              <a:rPr lang="en-US" dirty="0"/>
              <a:t> (incorrect; "yesterday" is for Simple Past)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Different meanings with "for" and "since"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for 5 years.</a:t>
            </a:r>
            <a:r>
              <a:rPr lang="en-US" dirty="0"/>
              <a:t> (duration)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lived here since 2018.</a:t>
            </a:r>
            <a:r>
              <a:rPr lang="en-US" dirty="0"/>
              <a:t> (starting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31258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685FA-857B-4D78-8BD9-726FD101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4224-D7A8-41B4-8F55-6D43870AB26A}"/>
              </a:ext>
            </a:extLst>
          </p:cNvPr>
          <p:cNvSpPr txBox="1"/>
          <p:nvPr/>
        </p:nvSpPr>
        <p:spPr>
          <a:xfrm>
            <a:off x="201705" y="546463"/>
            <a:ext cx="11788589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Present Perfect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Advanced Details: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 on duration</a:t>
            </a:r>
            <a:r>
              <a:rPr lang="en-US" dirty="0"/>
              <a:t>: Often highlights the process, not just the result.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reading this book for two hours.</a:t>
            </a:r>
            <a:r>
              <a:rPr lang="en-US" dirty="0"/>
              <a:t> (emphasizes the activity of reading)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When not to use it</a:t>
            </a:r>
            <a:r>
              <a:rPr lang="en-US" dirty="0"/>
              <a:t>: With stative verbs: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Incorrect: </a:t>
            </a:r>
            <a:r>
              <a:rPr lang="en-US" i="1" dirty="0"/>
              <a:t>I have been knowing her since childhood.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Correct: </a:t>
            </a:r>
            <a:r>
              <a:rPr lang="en-US" i="1" dirty="0"/>
              <a:t>I have known her since childhood.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Combination of tenses</a:t>
            </a:r>
            <a:r>
              <a:rPr lang="en-US" dirty="0"/>
              <a:t>: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I have been waiting for two hours, but he hasn’t arrived yet.</a:t>
            </a:r>
            <a:r>
              <a:rPr lang="en-US" dirty="0"/>
              <a:t> (Present Perfect Continuous + Present Perfect)</a:t>
            </a:r>
          </a:p>
        </p:txBody>
      </p:sp>
    </p:spTree>
    <p:extLst>
      <p:ext uri="{BB962C8B-B14F-4D97-AF65-F5344CB8AC3E}">
        <p14:creationId xmlns:p14="http://schemas.microsoft.com/office/powerpoint/2010/main" val="29266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26DDD-8F13-4607-81D4-267376D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B90C3-9F5B-482C-84F3-989212F27965}"/>
              </a:ext>
            </a:extLst>
          </p:cNvPr>
          <p:cNvSpPr txBox="1"/>
          <p:nvPr/>
        </p:nvSpPr>
        <p:spPr>
          <a:xfrm>
            <a:off x="510990" y="70763"/>
            <a:ext cx="12541624" cy="6662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Additional Tips: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Time Expressions</a:t>
            </a:r>
            <a:r>
              <a:rPr lang="en-US" dirty="0"/>
              <a:t>: Use of words like </a:t>
            </a:r>
            <a:r>
              <a:rPr lang="en-US" i="1" dirty="0"/>
              <a:t>just, yet, already, so far, lately, recently, for, since</a:t>
            </a:r>
            <a:r>
              <a:rPr lang="en-US" dirty="0"/>
              <a:t>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Regional Differences</a:t>
            </a:r>
            <a:r>
              <a:rPr lang="en-US" dirty="0"/>
              <a:t>: American English and British English differ in some usages, especially with Present Perfect: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American: </a:t>
            </a:r>
            <a:r>
              <a:rPr lang="en-US" i="1" dirty="0"/>
              <a:t>Did you eat lunch yet?</a:t>
            </a:r>
            <a:endParaRPr lang="en-US" dirty="0"/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British: </a:t>
            </a:r>
            <a:r>
              <a:rPr lang="en-US" i="1" dirty="0"/>
              <a:t>Have you eaten lunch yet?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Common Mistakes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Overusing continuous forms:</a:t>
            </a:r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Incorrect: </a:t>
            </a:r>
            <a:r>
              <a:rPr lang="en-US" i="1" dirty="0"/>
              <a:t>I am feeling sick now.</a:t>
            </a:r>
            <a:endParaRPr lang="en-US" dirty="0"/>
          </a:p>
          <a:p>
            <a:pPr marL="1600200" lvl="3" indent="-2286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Correct: </a:t>
            </a:r>
            <a:r>
              <a:rPr lang="en-US" i="1" dirty="0"/>
              <a:t>I feel sick now.</a:t>
            </a:r>
            <a:endParaRPr lang="en-US" dirty="0"/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Negative and Question Form Emphasis</a:t>
            </a:r>
            <a:r>
              <a:rPr lang="en-US" dirty="0"/>
              <a:t>: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Haven’t you finished yet?</a:t>
            </a:r>
            <a:r>
              <a:rPr lang="en-US" dirty="0"/>
              <a:t> (surprised tone)</a:t>
            </a:r>
          </a:p>
          <a:p>
            <a:pPr marL="1200150" lvl="2" indent="-285750">
              <a:lnSpc>
                <a:spcPct val="200000"/>
              </a:lnSpc>
              <a:buFont typeface="+mj-lt"/>
              <a:buAutoNum type="arabicPeriod"/>
            </a:pPr>
            <a:r>
              <a:rPr lang="en-US" i="1" dirty="0"/>
              <a:t>Don’t you like chocolate?</a:t>
            </a:r>
            <a:r>
              <a:rPr lang="en-US" dirty="0"/>
              <a:t> (seeking confirmation)</a:t>
            </a:r>
          </a:p>
        </p:txBody>
      </p:sp>
    </p:spTree>
    <p:extLst>
      <p:ext uri="{BB962C8B-B14F-4D97-AF65-F5344CB8AC3E}">
        <p14:creationId xmlns:p14="http://schemas.microsoft.com/office/powerpoint/2010/main" val="19196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35ADD-6FE0-4D1F-B1A7-3EF46279D4D4}"/>
              </a:ext>
            </a:extLst>
          </p:cNvPr>
          <p:cNvSpPr txBox="1"/>
          <p:nvPr/>
        </p:nvSpPr>
        <p:spPr>
          <a:xfrm>
            <a:off x="699247" y="626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Present 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DBB72-569E-47BB-ADBA-4CD376188B2E}"/>
              </a:ext>
            </a:extLst>
          </p:cNvPr>
          <p:cNvSpPr txBox="1"/>
          <p:nvPr/>
        </p:nvSpPr>
        <p:spPr>
          <a:xfrm>
            <a:off x="905436" y="1287813"/>
            <a:ext cx="60960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habitual actions, general truths, or facts.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Verb (s/es)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study English every day.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works in an office.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sun rises in the east.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E79E-B806-4C16-9702-2334010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21C70-1D97-4F37-8506-DDBCF622EA2D}"/>
              </a:ext>
            </a:extLst>
          </p:cNvPr>
          <p:cNvSpPr txBox="1"/>
          <p:nvPr/>
        </p:nvSpPr>
        <p:spPr>
          <a:xfrm>
            <a:off x="1353671" y="841392"/>
            <a:ext cx="9861176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Used for general truths: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Water boils at 100°C.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In first conditional sentences and fixed future schedules: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she works hard, she will succeed.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train leaves at 6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He always forgets where he puts his keys, which drives me crazy.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The sun never sets on the British Empire (historical fact).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dirty="0"/>
              <a:t>If it rains tomorrow, the match will be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FA3A-F9DE-4780-891A-AE46FF0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02E129-D813-4381-861F-21648E29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9B002-1305-4DB5-A897-38687E6C6E4E}"/>
              </a:ext>
            </a:extLst>
          </p:cNvPr>
          <p:cNvSpPr txBox="1"/>
          <p:nvPr/>
        </p:nvSpPr>
        <p:spPr>
          <a:xfrm>
            <a:off x="838200" y="374638"/>
            <a:ext cx="6096000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Present Simple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do/does + not + base verb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do not (don’t)</a:t>
            </a:r>
            <a:r>
              <a:rPr lang="en-US" dirty="0"/>
              <a:t> like coffee.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does not (doesn’t)</a:t>
            </a:r>
            <a:r>
              <a:rPr lang="en-US" dirty="0"/>
              <a:t> play tennis on weekends.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Do/Does + subject + base verb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</a:t>
            </a:r>
            <a:r>
              <a:rPr lang="en-US" dirty="0"/>
              <a:t> you like ice cream?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Does</a:t>
            </a:r>
            <a:r>
              <a:rPr lang="en-US" dirty="0"/>
              <a:t> he work here?</a:t>
            </a:r>
          </a:p>
        </p:txBody>
      </p:sp>
    </p:spTree>
    <p:extLst>
      <p:ext uri="{BB962C8B-B14F-4D97-AF65-F5344CB8AC3E}">
        <p14:creationId xmlns:p14="http://schemas.microsoft.com/office/powerpoint/2010/main" val="255822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4C947B-92C6-4D74-85B8-417FE0791521}"/>
              </a:ext>
            </a:extLst>
          </p:cNvPr>
          <p:cNvSpPr txBox="1"/>
          <p:nvPr/>
        </p:nvSpPr>
        <p:spPr>
          <a:xfrm>
            <a:off x="1425388" y="1225968"/>
            <a:ext cx="7261412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happening right now or fixed plans in the near future.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am/is/are + Verb-</a:t>
            </a:r>
            <a:r>
              <a:rPr lang="en-US" i="1" dirty="0" err="1"/>
              <a:t>ing</a:t>
            </a:r>
            <a:r>
              <a:rPr lang="en-US" i="1" dirty="0"/>
              <a:t>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reading a book right now.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is cooking dinner.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traveling to Sydney tomorrow.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0442F-3929-4D54-B32E-181F14422DF6}"/>
              </a:ext>
            </a:extLst>
          </p:cNvPr>
          <p:cNvSpPr txBox="1"/>
          <p:nvPr/>
        </p:nvSpPr>
        <p:spPr>
          <a:xfrm>
            <a:off x="681318" y="680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Present Continuous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5A26B-19E9-483D-84E2-C9462BDA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E66ED-7A0E-4AE1-A06E-8AC767E1BE80}"/>
              </a:ext>
            </a:extLst>
          </p:cNvPr>
          <p:cNvSpPr txBox="1"/>
          <p:nvPr/>
        </p:nvSpPr>
        <p:spPr>
          <a:xfrm>
            <a:off x="1219200" y="814498"/>
            <a:ext cx="9475694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express annoyance or emphasize habits: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</a:t>
            </a:r>
            <a:r>
              <a:rPr lang="en-US" b="1" dirty="0"/>
              <a:t>is always complaining</a:t>
            </a:r>
            <a:r>
              <a:rPr lang="en-US" dirty="0"/>
              <a:t> about her workload!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certain fixed future plans: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are meeting</a:t>
            </a:r>
            <a:r>
              <a:rPr lang="en-US" dirty="0"/>
              <a:t> the client at 2 PM tomorrow.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Complex Examples: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 is constantly borrowing money from his friends, which annoys everyone.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am working on a project that could potentially change the way we use technology.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Are you still considering moving abroad next year?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B2A00-C0E0-4129-A48B-A65DA55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44417-5B54-44F9-B76F-97FF606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D0E6B-9FA7-4D1D-BBEF-9CC0E08D00FC}"/>
              </a:ext>
            </a:extLst>
          </p:cNvPr>
          <p:cNvSpPr txBox="1"/>
          <p:nvPr/>
        </p:nvSpPr>
        <p:spPr>
          <a:xfrm>
            <a:off x="1004046" y="247626"/>
            <a:ext cx="6974541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2. Present Continuous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Negative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Subject + am/is/are + not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b="1" dirty="0"/>
              <a:t>am not</a:t>
            </a:r>
            <a:r>
              <a:rPr lang="en-US" dirty="0"/>
              <a:t> watching TV right now.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/>
              <a:t>are not (aren’t)</a:t>
            </a:r>
            <a:r>
              <a:rPr lang="en-US" dirty="0"/>
              <a:t> coming to the party.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Question Form: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Am/Is/Are + subject + verb-</a:t>
            </a:r>
            <a:r>
              <a:rPr lang="en-US" i="1" dirty="0" err="1"/>
              <a:t>ing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Are</a:t>
            </a:r>
            <a:r>
              <a:rPr lang="en-US" dirty="0"/>
              <a:t> you studying for your exam?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Is</a:t>
            </a:r>
            <a:r>
              <a:rPr lang="en-US" dirty="0"/>
              <a:t> she working on the project?</a:t>
            </a:r>
          </a:p>
        </p:txBody>
      </p:sp>
    </p:spTree>
    <p:extLst>
      <p:ext uri="{BB962C8B-B14F-4D97-AF65-F5344CB8AC3E}">
        <p14:creationId xmlns:p14="http://schemas.microsoft.com/office/powerpoint/2010/main" val="331138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030B4-F830-4E59-BD45-1DFE31010A2D}"/>
              </a:ext>
            </a:extLst>
          </p:cNvPr>
          <p:cNvSpPr txBox="1"/>
          <p:nvPr/>
        </p:nvSpPr>
        <p:spPr>
          <a:xfrm>
            <a:off x="779930" y="572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Present Perfect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1250-1574-4CC2-960F-A33A46B010F0}"/>
              </a:ext>
            </a:extLst>
          </p:cNvPr>
          <p:cNvSpPr txBox="1"/>
          <p:nvPr/>
        </p:nvSpPr>
        <p:spPr>
          <a:xfrm>
            <a:off x="1147482" y="1292750"/>
            <a:ext cx="108204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Used for actions that started in the past and continue to the present or experiences up to now.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</a:t>
            </a:r>
            <a:r>
              <a:rPr lang="en-US" i="1" dirty="0"/>
              <a:t>(Subject + has/have + Past Participle + Object)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visited Melbourne twice.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has already finished her homework.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have lived in this house for five years.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4705-E518-460F-9B29-E6076620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7C6-E23E-47A6-9DDE-D0AE3B6B9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1620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mahdi movahed</dc:creator>
  <cp:lastModifiedBy>mohammad mahdi movahed</cp:lastModifiedBy>
  <cp:revision>5</cp:revision>
  <dcterms:created xsi:type="dcterms:W3CDTF">2024-12-13T13:05:31Z</dcterms:created>
  <dcterms:modified xsi:type="dcterms:W3CDTF">2024-12-13T14:48:36Z</dcterms:modified>
</cp:coreProperties>
</file>