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75" r:id="rId2"/>
    <p:sldId id="256" r:id="rId3"/>
    <p:sldId id="257" r:id="rId4"/>
    <p:sldId id="262" r:id="rId5"/>
    <p:sldId id="276" r:id="rId6"/>
    <p:sldId id="258" r:id="rId7"/>
    <p:sldId id="263" r:id="rId8"/>
    <p:sldId id="277" r:id="rId9"/>
    <p:sldId id="259" r:id="rId10"/>
    <p:sldId id="264" r:id="rId11"/>
    <p:sldId id="265" r:id="rId12"/>
    <p:sldId id="278" r:id="rId13"/>
    <p:sldId id="260" r:id="rId14"/>
    <p:sldId id="261" r:id="rId15"/>
    <p:sldId id="266" r:id="rId16"/>
    <p:sldId id="279" r:id="rId17"/>
    <p:sldId id="267" r:id="rId18"/>
    <p:sldId id="268" r:id="rId19"/>
    <p:sldId id="274" r:id="rId20"/>
    <p:sldId id="269" r:id="rId21"/>
    <p:sldId id="270" r:id="rId22"/>
    <p:sldId id="271" r:id="rId23"/>
    <p:sldId id="272" r:id="rId24"/>
    <p:sldId id="273" r:id="rId25"/>
    <p:sldId id="280" r:id="rId26"/>
    <p:sldId id="281" r:id="rId27"/>
    <p:sldId id="283" r:id="rId28"/>
    <p:sldId id="284" r:id="rId29"/>
    <p:sldId id="285" r:id="rId30"/>
    <p:sldId id="282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AD059-FC4E-4E94-A19E-AD6F41137A3B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DE0E3-EBFB-483C-AF05-94C8DB09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0F9A-61C1-4D3A-9CC1-D680A4F5F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008FC-4ADF-4D2E-B2BB-CB58DCA74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09AF1-D7B8-40C3-AA8E-C1CAB7DB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F755-D563-460A-9A78-A9A71D638BE9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F2487-8E44-4B33-A33A-FF4B3655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6DAF7-4455-4BB7-AF76-0D9622E0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6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DA99-4034-49C9-9EA4-19375759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F50B0-DA18-40DB-9709-F955C205F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D76EB-C95B-4C11-80A3-2C10ACDD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B37E-64B9-407C-B19F-F84B26B9E9F1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C736-685D-408E-B39B-98ECCF6F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A976-7F92-4EAB-8748-9B168850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BBFF4-E95C-4EB2-892F-22EB885AE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C462B-D8A3-4EF2-8F62-305972BA6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91B8-93F6-407A-91CE-273A5986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AA9-7043-4C76-91D1-301229AFD4C5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F667-A1A5-4B30-8C66-020F5DB4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DB82C-55DF-4999-AB52-E2ACA830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4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3CF6-51D6-479B-98D4-05C87722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9348-C4CD-43B0-90B8-5E3D6DB6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288E-6F2E-4C74-A5F7-DE8A893B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C7E4-8C6B-4DEB-9FC6-05266DB2A2EB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36F4-91F4-4029-94A0-63FAFD03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79B66-1E0F-4998-B779-465BC455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905E-6DAB-47D9-B596-685FCEAC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83CAB-E8D8-4490-ADC1-684606289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755D-CBD0-4D59-94B0-5A33797F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232F-6FA7-43FF-9717-27A437E41265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5889D-C3AF-46EB-A97C-5C6B52B6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E978-8360-48FC-AF6B-6D8295BC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58C5-CDB9-4EFA-87EE-ADF11122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8B15-BAF5-4EC3-BE68-DAC6F5DBB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98B68-FDB6-4DED-B1A8-E9AE6E0A2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C768E-9409-4532-A3C7-21F3F4DB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C38F-ED2E-4D5C-944E-B7CEF42677F3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4AA3F-AB52-4A62-9E3C-65264559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7E82D-A851-41D0-A935-D0652ADE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7FD6-9657-4A7D-9E37-28DD5D6B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497A2-E647-40AF-AD64-7260DAF4B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1A955-EC9F-4FD3-BB1D-780B212F2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74567-13FE-4D61-BD2A-E3AE5EDB9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49C04-74B3-4A83-91F9-D0904B0F0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A5061-8A3B-4B1B-ADB1-50F5E5E7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769A-A64A-41F2-97EC-2871ED403F78}" type="datetime1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4521E-BC75-4C22-8013-5CD66949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823F5-BDBE-40CE-978D-64E0A555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1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A3A5-FDB1-4033-B207-B7A8DDA0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4BD03-9DF4-460E-8120-38ACC202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43E6-2AB4-47C2-A4F1-27718AD202B4}" type="datetime1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AA596-1EB2-412D-BF4B-DEC24721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07611-C8D7-4BA8-8A21-2EA50B4D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66983-B2D8-4ECE-BEEE-56016740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1D5D-52C5-4207-B1A7-55831AC36933}" type="datetime1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F511-4B7D-49C8-95D8-B54D29CA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9FF1E-F1D1-4F0F-9FF2-A85593E7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5C0C-D89C-4111-B649-48ED345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1FE-96F5-4555-A80F-AC03081F7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29033-E3C1-467D-B840-1601CB179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24791-718C-4F08-BD87-C57FEF0A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7616-33EE-4011-8C6D-BD311C6CCDD3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D77C5-EE1C-4ED9-B4BF-D6F26152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E7D55-A065-4FDD-90B4-0016B0CC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6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5C7F-A8BB-41D6-9C40-70F82174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D9140-3F9B-4CD6-B097-998D021B3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76EBC-27E6-4FB2-9BFF-2C0BD8AE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F0B35-1D02-4BCD-971C-0F47DDFE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C970-5088-490C-8359-589CCFFDE177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37A54-C44F-4D1F-A036-B2CDEEA5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90503-04C0-44F3-8DF1-16E82A83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73C6E-1272-4C62-8CA5-0A5F6897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124C6-5C64-47F8-9AD7-24450F06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1D0D-6460-4342-AE12-F62A4EA3C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5F294-02BD-4441-84B6-08C0D4C5CF16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BD5D0-0E93-4748-86F2-74A309962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6B1C-A35C-48B8-8FF0-C0A9C2E72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2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C62A1F-8DAA-44CE-92C0-C0170B59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BC189-B3DF-4BB7-9753-2BC9078A71A5}"/>
              </a:ext>
            </a:extLst>
          </p:cNvPr>
          <p:cNvSpPr txBox="1"/>
          <p:nvPr/>
        </p:nvSpPr>
        <p:spPr>
          <a:xfrm>
            <a:off x="2811318" y="1678327"/>
            <a:ext cx="65693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Present tense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2756A-D8E0-4C74-AA8E-904D1A1FCA50}"/>
              </a:ext>
            </a:extLst>
          </p:cNvPr>
          <p:cNvSpPr txBox="1"/>
          <p:nvPr/>
        </p:nvSpPr>
        <p:spPr>
          <a:xfrm>
            <a:off x="5026540" y="3324610"/>
            <a:ext cx="213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By Mohammad</a:t>
            </a:r>
          </a:p>
        </p:txBody>
      </p:sp>
    </p:spTree>
    <p:extLst>
      <p:ext uri="{BB962C8B-B14F-4D97-AF65-F5344CB8AC3E}">
        <p14:creationId xmlns:p14="http://schemas.microsoft.com/office/powerpoint/2010/main" val="321135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0323AC-9245-449A-A867-B5AFF1658F95}"/>
              </a:ext>
            </a:extLst>
          </p:cNvPr>
          <p:cNvSpPr txBox="1"/>
          <p:nvPr/>
        </p:nvSpPr>
        <p:spPr>
          <a:xfrm>
            <a:off x="510989" y="537499"/>
            <a:ext cx="6096000" cy="44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Differences between </a:t>
            </a:r>
            <a:r>
              <a:rPr lang="en-US" b="1" dirty="0"/>
              <a:t>just, already, yet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Just</a:t>
            </a:r>
            <a:r>
              <a:rPr lang="en-US" dirty="0"/>
              <a:t>: Recently completed action: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</a:t>
            </a:r>
            <a:r>
              <a:rPr lang="en-US" b="1" dirty="0"/>
              <a:t>just</a:t>
            </a:r>
            <a:r>
              <a:rPr lang="en-US" dirty="0"/>
              <a:t> finished my homework.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Already</a:t>
            </a:r>
            <a:r>
              <a:rPr lang="en-US" dirty="0"/>
              <a:t>: Sooner than expected: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has </a:t>
            </a:r>
            <a:r>
              <a:rPr lang="en-US" b="1" dirty="0"/>
              <a:t>already</a:t>
            </a:r>
            <a:r>
              <a:rPr lang="en-US" dirty="0"/>
              <a:t> left the office.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Yet</a:t>
            </a:r>
            <a:r>
              <a:rPr lang="en-US" dirty="0"/>
              <a:t>: In questions/negative sentences: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they arrived </a:t>
            </a:r>
            <a:r>
              <a:rPr lang="en-US" b="1" dirty="0"/>
              <a:t>yet</a:t>
            </a:r>
            <a:r>
              <a:rPr lang="en-US" dirty="0"/>
              <a:t>?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haven’t seen the movie </a:t>
            </a:r>
            <a:r>
              <a:rPr lang="en-US" b="1" dirty="0"/>
              <a:t>yet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1EF9B-D46D-4223-8BE2-68636227EA43}"/>
              </a:ext>
            </a:extLst>
          </p:cNvPr>
          <p:cNvSpPr txBox="1"/>
          <p:nvPr/>
        </p:nvSpPr>
        <p:spPr>
          <a:xfrm>
            <a:off x="5979459" y="1645494"/>
            <a:ext cx="6096000" cy="223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Expressing </a:t>
            </a:r>
            <a:r>
              <a:rPr lang="en-US" b="1" dirty="0"/>
              <a:t>experiences</a:t>
            </a:r>
            <a:r>
              <a:rPr lang="en-US" dirty="0"/>
              <a:t> or </a:t>
            </a:r>
            <a:r>
              <a:rPr lang="en-US" b="1" dirty="0"/>
              <a:t>results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met many interesting people during my travels.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government has improved the healthcare system significantly over the last year.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BC5F-4445-4E22-97F8-75670153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71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52D616-CB25-454E-80A5-4514D21C8E3C}"/>
              </a:ext>
            </a:extLst>
          </p:cNvPr>
          <p:cNvSpPr txBox="1"/>
          <p:nvPr/>
        </p:nvSpPr>
        <p:spPr>
          <a:xfrm>
            <a:off x="878540" y="736937"/>
            <a:ext cx="9287435" cy="223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Complex Examples: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already sent the email, but I’m not sure if they have received it yet.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you ever wondered what life would be like if you had chosen a different path?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have just announced a new policy, which is likely to affect all employees.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30941-AE17-4186-B15A-1479BEA1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2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F414FF-FDF3-4169-8D84-0FCDD3FB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65F57-96CA-456D-BE56-6364AF9EDAEE}"/>
              </a:ext>
            </a:extLst>
          </p:cNvPr>
          <p:cNvSpPr txBox="1"/>
          <p:nvPr/>
        </p:nvSpPr>
        <p:spPr>
          <a:xfrm>
            <a:off x="672353" y="75245"/>
            <a:ext cx="6096000" cy="6108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3. Present Perfect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Negative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Subject + have/has + not + past participle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b="1" dirty="0"/>
              <a:t>have not (haven’t)</a:t>
            </a:r>
            <a:r>
              <a:rPr lang="en-US" dirty="0"/>
              <a:t> finished my homework yet.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</a:t>
            </a:r>
            <a:r>
              <a:rPr lang="en-US" b="1" dirty="0"/>
              <a:t>has not (hasn’t)</a:t>
            </a:r>
            <a:r>
              <a:rPr lang="en-US" dirty="0"/>
              <a:t> visited Paris.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Have/Has + subject + past participle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Have</a:t>
            </a:r>
            <a:r>
              <a:rPr lang="en-US" dirty="0"/>
              <a:t> you ever been to Australia?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Has</a:t>
            </a:r>
            <a:r>
              <a:rPr lang="en-US" dirty="0"/>
              <a:t> he completed his tasks?</a:t>
            </a:r>
          </a:p>
        </p:txBody>
      </p:sp>
    </p:spTree>
    <p:extLst>
      <p:ext uri="{BB962C8B-B14F-4D97-AF65-F5344CB8AC3E}">
        <p14:creationId xmlns:p14="http://schemas.microsoft.com/office/powerpoint/2010/main" val="307581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83F41E-12A6-4BE9-A3FD-8416AD203417}"/>
              </a:ext>
            </a:extLst>
          </p:cNvPr>
          <p:cNvSpPr txBox="1"/>
          <p:nvPr/>
        </p:nvSpPr>
        <p:spPr>
          <a:xfrm>
            <a:off x="618565" y="6714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Present Perfect Continuous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DCF44-1947-4E66-8C31-365C0BDEC1CC}"/>
              </a:ext>
            </a:extLst>
          </p:cNvPr>
          <p:cNvSpPr txBox="1"/>
          <p:nvPr/>
        </p:nvSpPr>
        <p:spPr>
          <a:xfrm>
            <a:off x="1048870" y="1436185"/>
            <a:ext cx="10094259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Used for actions that started in the past and are still ongoing, or recently ended but with visible effects.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(Subject + has/have + been + Verb-</a:t>
            </a:r>
            <a:r>
              <a:rPr lang="en-US" i="1" dirty="0" err="1"/>
              <a:t>ing</a:t>
            </a:r>
            <a:r>
              <a:rPr lang="en-US" i="1" dirty="0"/>
              <a:t> + Object)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been learning English for two hours.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has been working here since morning.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have been playing soccer all day.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99AC-FDBE-4DCE-B0BD-9F7CA373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69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3EF7F2-9060-4D37-AD51-89FD9A6F687A}"/>
              </a:ext>
            </a:extLst>
          </p:cNvPr>
          <p:cNvSpPr txBox="1"/>
          <p:nvPr/>
        </p:nvSpPr>
        <p:spPr>
          <a:xfrm>
            <a:off x="439270" y="605906"/>
            <a:ext cx="7951694" cy="389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emphasize the </a:t>
            </a:r>
            <a:r>
              <a:rPr lang="en-US" b="1" dirty="0"/>
              <a:t>duration</a:t>
            </a:r>
            <a:r>
              <a:rPr lang="en-US" dirty="0"/>
              <a:t> of an action or its effect: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been running, and now I’m out of breath.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Difference between Present Perfect and Present Perfect Continuous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Present Perfect</a:t>
            </a:r>
            <a:r>
              <a:rPr lang="en-US" dirty="0"/>
              <a:t>: Focus on result: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written three articles today.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Present Perfect Continuous</a:t>
            </a:r>
            <a:r>
              <a:rPr lang="en-US" dirty="0"/>
              <a:t>: Focus on process/duration: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been writing articles all morning.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5C10A-C42D-49CE-BD90-CAB4DC16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7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FB0EDD-867C-4A99-8935-A213E16043E7}"/>
              </a:ext>
            </a:extLst>
          </p:cNvPr>
          <p:cNvSpPr txBox="1"/>
          <p:nvPr/>
        </p:nvSpPr>
        <p:spPr>
          <a:xfrm>
            <a:off x="645458" y="627530"/>
            <a:ext cx="11143129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Complex Examples: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She has been working tirelessly on this project, and the results are finally showing.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How long have you been waiting for me? It feels like ages!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The company has been growing rapidly, thanks to its innovative strategies.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475795E-E9C4-46B2-9B13-974AEB5A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83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9643F-89B3-45BD-898D-85B4C24A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B6761-BD1B-44ED-95A8-87F218543896}"/>
              </a:ext>
            </a:extLst>
          </p:cNvPr>
          <p:cNvSpPr txBox="1"/>
          <p:nvPr/>
        </p:nvSpPr>
        <p:spPr>
          <a:xfrm>
            <a:off x="663388" y="0"/>
            <a:ext cx="6096000" cy="6662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4. Present Perfect Continuous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Negative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Subject + have/has + not + been + verb-</a:t>
            </a:r>
            <a:r>
              <a:rPr lang="en-US" i="1" dirty="0" err="1"/>
              <a:t>ing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b="1" dirty="0"/>
              <a:t>have not (haven’t)</a:t>
            </a:r>
            <a:r>
              <a:rPr lang="en-US" dirty="0"/>
              <a:t> been working on this project since morning.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</a:t>
            </a:r>
            <a:r>
              <a:rPr lang="en-US" b="1" dirty="0"/>
              <a:t>has not (hasn’t)</a:t>
            </a:r>
            <a:r>
              <a:rPr lang="en-US" dirty="0"/>
              <a:t> been studying for long.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Have/Has + subject + been + verb-</a:t>
            </a:r>
            <a:r>
              <a:rPr lang="en-US" i="1" dirty="0" err="1"/>
              <a:t>ing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Have</a:t>
            </a:r>
            <a:r>
              <a:rPr lang="en-US" dirty="0"/>
              <a:t> you been waiting for me for long?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Has</a:t>
            </a:r>
            <a:r>
              <a:rPr lang="en-US" dirty="0"/>
              <a:t> he been exercising regularly?</a:t>
            </a:r>
          </a:p>
        </p:txBody>
      </p:sp>
    </p:spTree>
    <p:extLst>
      <p:ext uri="{BB962C8B-B14F-4D97-AF65-F5344CB8AC3E}">
        <p14:creationId xmlns:p14="http://schemas.microsoft.com/office/powerpoint/2010/main" val="3058322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99EFF4-39A2-433D-85FA-8D9781C60543}"/>
              </a:ext>
            </a:extLst>
          </p:cNvPr>
          <p:cNvSpPr txBox="1"/>
          <p:nvPr/>
        </p:nvSpPr>
        <p:spPr>
          <a:xfrm>
            <a:off x="313764" y="414225"/>
            <a:ext cx="6096000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Practice 1: Present Simple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Questions: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My brother ______ (like) to play soccer every weekend.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She ______ (not work) on Sundays.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What time ______ (the train/leave) tomorrow?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8FD66-1DD1-48CA-A768-0F2807BAA540}"/>
              </a:ext>
            </a:extLst>
          </p:cNvPr>
          <p:cNvSpPr txBox="1"/>
          <p:nvPr/>
        </p:nvSpPr>
        <p:spPr>
          <a:xfrm>
            <a:off x="6409764" y="404336"/>
            <a:ext cx="6096000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Practice 2: Present Continuous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Questions: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Right now, I ______ (write) an email to my teacher.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They ______ (not come) to the party tonight.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What ______ (you/do) at the moment?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C346C-39BA-473B-9E25-5D8DD01909E4}"/>
              </a:ext>
            </a:extLst>
          </p:cNvPr>
          <p:cNvSpPr txBox="1"/>
          <p:nvPr/>
        </p:nvSpPr>
        <p:spPr>
          <a:xfrm>
            <a:off x="313764" y="3595772"/>
            <a:ext cx="6252882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Practice 3: Present Perfect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Questions: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 ______ (already/finish) my homework.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Have you ______ (ever/visit) another country?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They ______ (not start) the project yet.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1C5E8F-4422-4BA1-AE78-FED087DB48E2}"/>
              </a:ext>
            </a:extLst>
          </p:cNvPr>
          <p:cNvSpPr txBox="1"/>
          <p:nvPr/>
        </p:nvSpPr>
        <p:spPr>
          <a:xfrm>
            <a:off x="6096000" y="3318772"/>
            <a:ext cx="6252882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Practice 4: Present Perfect Continuous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Questions: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She ______ (study) for the test all day.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How long ______ (you/wait) for the bus?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 ______ (work) on this project since morning, and I still have a lot to do.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C96BF2B-6F5F-46FC-BAA4-CC740360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44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E24CFE-4C5E-4D88-ADD2-959983B1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 descr="Verb Tense Timelines">
            <a:extLst>
              <a:ext uri="{FF2B5EF4-FFF2-40B4-BE49-F238E27FC236}">
                <a16:creationId xmlns:a16="http://schemas.microsoft.com/office/drawing/2014/main" id="{E5674848-5419-4B9F-8123-776A1448E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920" y="0"/>
            <a:ext cx="5951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431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BE7918-C83F-4002-B3B7-2737FCC9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23F3D7C6-E23E-47A6-9DDE-D0AE3B6B9EDD}" type="slidenum">
              <a:rPr lang="en-US" smtClean="0"/>
              <a:pPr algn="ctr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CA9C5-4DEF-477B-B731-7FBAB3424D78}"/>
              </a:ext>
            </a:extLst>
          </p:cNvPr>
          <p:cNvSpPr txBox="1"/>
          <p:nvPr/>
        </p:nvSpPr>
        <p:spPr>
          <a:xfrm>
            <a:off x="2138082" y="1119698"/>
            <a:ext cx="7915835" cy="3965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400" b="1" dirty="0"/>
              <a:t>Additional nuances</a:t>
            </a:r>
            <a:br>
              <a:rPr lang="en-US" sz="4400" b="1" dirty="0"/>
            </a:br>
            <a:r>
              <a:rPr lang="en-US" sz="4400" b="1" dirty="0"/>
              <a:t>Rare usages</a:t>
            </a:r>
            <a:br>
              <a:rPr lang="en-US" sz="4400" b="1" dirty="0"/>
            </a:br>
            <a:r>
              <a:rPr lang="en-US" sz="4400" b="1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16612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384D86-F604-45A7-BBE7-7BFD83C56A38}"/>
              </a:ext>
            </a:extLst>
          </p:cNvPr>
          <p:cNvSpPr txBox="1"/>
          <p:nvPr/>
        </p:nvSpPr>
        <p:spPr>
          <a:xfrm>
            <a:off x="1479177" y="1345630"/>
            <a:ext cx="6096000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present tenses in English are of four main types: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Present Simple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Present Continuous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Present Perfect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Present Perfect Continuous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92693-38F2-4600-A627-09A80A2A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73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BBD1BE-9140-4E08-B222-15445106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34219-DEFC-4BB5-8B88-D7C6A467226C}"/>
              </a:ext>
            </a:extLst>
          </p:cNvPr>
          <p:cNvSpPr txBox="1"/>
          <p:nvPr/>
        </p:nvSpPr>
        <p:spPr>
          <a:xfrm>
            <a:off x="1201270" y="725168"/>
            <a:ext cx="10856260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1. Present Simple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Advanced Details: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Use with stative verbs</a:t>
            </a:r>
            <a:r>
              <a:rPr lang="en-US" dirty="0"/>
              <a:t>: Verbs like </a:t>
            </a:r>
            <a:r>
              <a:rPr lang="en-US" i="1" dirty="0"/>
              <a:t>know, believe, love, hate</a:t>
            </a:r>
            <a:r>
              <a:rPr lang="en-US" dirty="0"/>
              <a:t> are rarely used in continuous forms.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Incorrect: </a:t>
            </a:r>
            <a:r>
              <a:rPr lang="en-US" i="1" dirty="0"/>
              <a:t>I am knowing him for years.</a:t>
            </a:r>
            <a:endParaRPr lang="en-US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Correct: </a:t>
            </a:r>
            <a:r>
              <a:rPr lang="en-US" i="1" dirty="0"/>
              <a:t>I know him well.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Emphatic Present Simple</a:t>
            </a:r>
            <a:r>
              <a:rPr lang="en-US" dirty="0"/>
              <a:t>: Adding "do/does" for emphasis: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do enjoy reading this book!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 storytelling and informal speech</a:t>
            </a:r>
            <a:r>
              <a:rPr lang="en-US" dirty="0"/>
              <a:t>: Sometimes used to narrate events: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So, he walks into the room, looks around, and says, "Where’s my coffee?"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6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443A0D-19E5-4BAD-8D80-442BDBD3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0B3C0-D34D-4320-90DA-4431C1F4FAB6}"/>
              </a:ext>
            </a:extLst>
          </p:cNvPr>
          <p:cNvSpPr txBox="1"/>
          <p:nvPr/>
        </p:nvSpPr>
        <p:spPr>
          <a:xfrm>
            <a:off x="1228165" y="651637"/>
            <a:ext cx="10004612" cy="5554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2. Present Continuous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Advanced Details: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Temporary vs. Permanent Situations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am living in Sydney temporarily.</a:t>
            </a:r>
            <a:r>
              <a:rPr lang="en-US" dirty="0"/>
              <a:t> (temporary)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live in Sydney.</a:t>
            </a:r>
            <a:r>
              <a:rPr lang="en-US" dirty="0"/>
              <a:t> (permanent)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Future Intentions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We are meeting at 6 PM tomorrow.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Verbs rarely used in continuous forms</a:t>
            </a:r>
            <a:r>
              <a:rPr lang="en-US" dirty="0"/>
              <a:t>: </a:t>
            </a:r>
            <a:r>
              <a:rPr lang="en-US" i="1" dirty="0"/>
              <a:t>want, seem, belong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Incorrect: </a:t>
            </a:r>
            <a:r>
              <a:rPr lang="en-US" i="1" dirty="0"/>
              <a:t>I am wanting more coffee.</a:t>
            </a:r>
            <a:endParaRPr lang="en-US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Correct: </a:t>
            </a:r>
            <a:r>
              <a:rPr lang="en-US" i="1" dirty="0"/>
              <a:t>I want more coffee.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7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D7A9F-4420-4F4D-AF5C-BD2C176D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AC616-B4AC-496A-9499-D6EA07A03D3B}"/>
              </a:ext>
            </a:extLst>
          </p:cNvPr>
          <p:cNvSpPr txBox="1"/>
          <p:nvPr/>
        </p:nvSpPr>
        <p:spPr>
          <a:xfrm>
            <a:off x="1515034" y="136525"/>
            <a:ext cx="9941859" cy="6108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3. Present Perfect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Advanced Details: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Present Perfect vs. Simple Past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seen that movie.</a:t>
            </a:r>
            <a:r>
              <a:rPr lang="en-US" dirty="0"/>
              <a:t> (experience without time reference)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saw that movie last night.</a:t>
            </a:r>
            <a:r>
              <a:rPr lang="en-US" dirty="0"/>
              <a:t> (specific time reference)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Time expressions compatibility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already finished my homework.</a:t>
            </a:r>
            <a:r>
              <a:rPr lang="en-US" dirty="0"/>
              <a:t> (correct with "already")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finished my homework yesterday.</a:t>
            </a:r>
            <a:r>
              <a:rPr lang="en-US" dirty="0"/>
              <a:t> (incorrect; "yesterday" is for Simple Past)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Different meanings with "for" and "since"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lived here for 5 years.</a:t>
            </a:r>
            <a:r>
              <a:rPr lang="en-US" dirty="0"/>
              <a:t> (duration)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lived here since 2018.</a:t>
            </a:r>
            <a:r>
              <a:rPr lang="en-US" dirty="0"/>
              <a:t> (starting point)</a:t>
            </a:r>
          </a:p>
        </p:txBody>
      </p:sp>
    </p:spTree>
    <p:extLst>
      <p:ext uri="{BB962C8B-B14F-4D97-AF65-F5344CB8AC3E}">
        <p14:creationId xmlns:p14="http://schemas.microsoft.com/office/powerpoint/2010/main" val="312587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0685FA-857B-4D78-8BD9-726FD101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D4224-D7A8-41B4-8F55-6D43870AB26A}"/>
              </a:ext>
            </a:extLst>
          </p:cNvPr>
          <p:cNvSpPr txBox="1"/>
          <p:nvPr/>
        </p:nvSpPr>
        <p:spPr>
          <a:xfrm>
            <a:off x="201705" y="546463"/>
            <a:ext cx="11788589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Present Perfect Continuous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Advanced Details: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Focus on duration</a:t>
            </a:r>
            <a:r>
              <a:rPr lang="en-US" dirty="0"/>
              <a:t>: Often highlights the process, not just the result.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been reading this book for two hours.</a:t>
            </a:r>
            <a:r>
              <a:rPr lang="en-US" dirty="0"/>
              <a:t> (emphasizes the activity of reading)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When not to use it</a:t>
            </a:r>
            <a:r>
              <a:rPr lang="en-US" dirty="0"/>
              <a:t>: With stative verbs: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Incorrect: </a:t>
            </a:r>
            <a:r>
              <a:rPr lang="en-US" i="1" dirty="0"/>
              <a:t>I have been knowing her since childhood.</a:t>
            </a:r>
            <a:endParaRPr lang="en-US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Correct: </a:t>
            </a:r>
            <a:r>
              <a:rPr lang="en-US" i="1" dirty="0"/>
              <a:t>I have known her since childhood.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Combination of tenses</a:t>
            </a:r>
            <a:r>
              <a:rPr lang="en-US" dirty="0"/>
              <a:t>: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been waiting for two hours, but he hasn’t arrived yet.</a:t>
            </a:r>
            <a:r>
              <a:rPr lang="en-US" dirty="0"/>
              <a:t> (Present Perfect Continuous + Present Perfect)</a:t>
            </a:r>
          </a:p>
        </p:txBody>
      </p:sp>
    </p:spTree>
    <p:extLst>
      <p:ext uri="{BB962C8B-B14F-4D97-AF65-F5344CB8AC3E}">
        <p14:creationId xmlns:p14="http://schemas.microsoft.com/office/powerpoint/2010/main" val="29266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926DDD-8F13-4607-81D4-267376D3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B90C3-9F5B-482C-84F3-989212F27965}"/>
              </a:ext>
            </a:extLst>
          </p:cNvPr>
          <p:cNvSpPr txBox="1"/>
          <p:nvPr/>
        </p:nvSpPr>
        <p:spPr>
          <a:xfrm>
            <a:off x="510990" y="70763"/>
            <a:ext cx="12541624" cy="6662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Additional Tips: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Time Expressions</a:t>
            </a:r>
            <a:r>
              <a:rPr lang="en-US" dirty="0"/>
              <a:t>: Use of words like </a:t>
            </a:r>
            <a:r>
              <a:rPr lang="en-US" i="1" dirty="0"/>
              <a:t>just, yet, already, so far, lately, recently, for, since</a:t>
            </a:r>
            <a:r>
              <a:rPr lang="en-US" dirty="0"/>
              <a:t>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Regional Differences</a:t>
            </a:r>
            <a:r>
              <a:rPr lang="en-US" dirty="0"/>
              <a:t>: American English and British English differ in some usages, especially with Present Perfect:</a:t>
            </a:r>
          </a:p>
          <a:p>
            <a:pPr marL="1200150" lvl="2" indent="-2857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American: </a:t>
            </a:r>
            <a:r>
              <a:rPr lang="en-US" i="1" dirty="0"/>
              <a:t>Did you eat lunch yet?</a:t>
            </a:r>
            <a:endParaRPr lang="en-US" dirty="0"/>
          </a:p>
          <a:p>
            <a:pPr marL="1200150" lvl="2" indent="-2857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British: </a:t>
            </a:r>
            <a:r>
              <a:rPr lang="en-US" i="1" dirty="0"/>
              <a:t>Have you eaten lunch yet?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Common Mistakes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Overusing continuous forms:</a:t>
            </a:r>
          </a:p>
          <a:p>
            <a:pPr marL="1600200" lvl="3" indent="-2286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Incorrect: </a:t>
            </a:r>
            <a:r>
              <a:rPr lang="en-US" i="1" dirty="0"/>
              <a:t>I am feeling sick now.</a:t>
            </a:r>
            <a:endParaRPr lang="en-US" dirty="0"/>
          </a:p>
          <a:p>
            <a:pPr marL="1600200" lvl="3" indent="-2286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Correct: </a:t>
            </a:r>
            <a:r>
              <a:rPr lang="en-US" i="1" dirty="0"/>
              <a:t>I feel sick now.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Negative and Question Form Emphasis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+mj-lt"/>
              <a:buAutoNum type="arabicPeriod"/>
            </a:pPr>
            <a:r>
              <a:rPr lang="en-US" i="1" dirty="0"/>
              <a:t>Haven’t you finished yet?</a:t>
            </a:r>
            <a:r>
              <a:rPr lang="en-US" dirty="0"/>
              <a:t> (surprised tone)</a:t>
            </a:r>
          </a:p>
          <a:p>
            <a:pPr marL="1200150" lvl="2" indent="-285750">
              <a:lnSpc>
                <a:spcPct val="200000"/>
              </a:lnSpc>
              <a:buFont typeface="+mj-lt"/>
              <a:buAutoNum type="arabicPeriod"/>
            </a:pPr>
            <a:r>
              <a:rPr lang="en-US" i="1" dirty="0"/>
              <a:t>Don’t you like chocolate?</a:t>
            </a:r>
            <a:r>
              <a:rPr lang="en-US" dirty="0"/>
              <a:t> (seeking confirmation)</a:t>
            </a:r>
          </a:p>
        </p:txBody>
      </p:sp>
    </p:spTree>
    <p:extLst>
      <p:ext uri="{BB962C8B-B14F-4D97-AF65-F5344CB8AC3E}">
        <p14:creationId xmlns:p14="http://schemas.microsoft.com/office/powerpoint/2010/main" val="191969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C62A1F-8DAA-44CE-92C0-C0170B59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BC189-B3DF-4BB7-9753-2BC9078A71A5}"/>
              </a:ext>
            </a:extLst>
          </p:cNvPr>
          <p:cNvSpPr txBox="1"/>
          <p:nvPr/>
        </p:nvSpPr>
        <p:spPr>
          <a:xfrm>
            <a:off x="3609004" y="1669363"/>
            <a:ext cx="49739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Past tense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2756A-D8E0-4C74-AA8E-904D1A1FCA50}"/>
              </a:ext>
            </a:extLst>
          </p:cNvPr>
          <p:cNvSpPr txBox="1"/>
          <p:nvPr/>
        </p:nvSpPr>
        <p:spPr>
          <a:xfrm>
            <a:off x="5026540" y="3324610"/>
            <a:ext cx="213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By Mohammad</a:t>
            </a:r>
          </a:p>
        </p:txBody>
      </p:sp>
    </p:spTree>
    <p:extLst>
      <p:ext uri="{BB962C8B-B14F-4D97-AF65-F5344CB8AC3E}">
        <p14:creationId xmlns:p14="http://schemas.microsoft.com/office/powerpoint/2010/main" val="3545160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E9470-122A-47E7-BA14-B9D653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12B9C-F268-4B38-99F1-2451CE1D08D1}"/>
              </a:ext>
            </a:extLst>
          </p:cNvPr>
          <p:cNvSpPr txBox="1"/>
          <p:nvPr/>
        </p:nvSpPr>
        <p:spPr>
          <a:xfrm>
            <a:off x="3021106" y="464875"/>
            <a:ext cx="8023412" cy="5563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lnSpc>
                <a:spcPct val="200000"/>
              </a:lnSpc>
              <a:buAutoNum type="arabicPeriod"/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Past Simple</a:t>
            </a: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کاربردها:</a:t>
            </a:r>
          </a:p>
          <a:p>
            <a:pPr lvl="2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برای بیان کارهایی که در گذشته انجام شده و به پایان رسیده است.</a:t>
            </a:r>
          </a:p>
          <a:p>
            <a:pPr lvl="2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همراه با زمان‌های مشخص مثل: 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yesterday, last week, in 2010.</a:t>
            </a: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فرمول:</a:t>
            </a:r>
          </a:p>
          <a:p>
            <a:pPr lvl="2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Subject + Verb-ed/irregular verb</a:t>
            </a: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مثال‌ها:</a:t>
            </a:r>
          </a:p>
          <a:p>
            <a:pPr lvl="2" algn="r" rtl="1">
              <a:lnSpc>
                <a:spcPct val="200000"/>
              </a:lnSpc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visited Paris last year.</a:t>
            </a:r>
          </a:p>
          <a:p>
            <a:pPr lvl="2" algn="r" rtl="1">
              <a:lnSpc>
                <a:spcPct val="200000"/>
              </a:lnSpc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She worked late last night.</a:t>
            </a:r>
          </a:p>
          <a:p>
            <a:pPr lvl="2" algn="r" rtl="1">
              <a:lnSpc>
                <a:spcPct val="200000"/>
              </a:lnSpc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They went to the party yesterday.</a:t>
            </a:r>
          </a:p>
        </p:txBody>
      </p:sp>
    </p:spTree>
    <p:extLst>
      <p:ext uri="{BB962C8B-B14F-4D97-AF65-F5344CB8AC3E}">
        <p14:creationId xmlns:p14="http://schemas.microsoft.com/office/powerpoint/2010/main" val="492468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E9470-122A-47E7-BA14-B9D653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12B9C-F268-4B38-99F1-2451CE1D08D1}"/>
              </a:ext>
            </a:extLst>
          </p:cNvPr>
          <p:cNvSpPr txBox="1"/>
          <p:nvPr/>
        </p:nvSpPr>
        <p:spPr>
          <a:xfrm>
            <a:off x="1120588" y="796569"/>
            <a:ext cx="8023412" cy="44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Negative Form: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(Subject + did not (didn’t) + base verb)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b="1" dirty="0"/>
              <a:t>did not</a:t>
            </a:r>
            <a:r>
              <a:rPr lang="en-US" dirty="0"/>
              <a:t> go to the park.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</a:t>
            </a:r>
            <a:r>
              <a:rPr lang="en-US" b="1" dirty="0"/>
              <a:t>didn’t</a:t>
            </a:r>
            <a:r>
              <a:rPr lang="en-US" dirty="0"/>
              <a:t> finish her homework.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Question Form: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(Did + subject + base verb)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Did</a:t>
            </a:r>
            <a:r>
              <a:rPr lang="en-US" dirty="0"/>
              <a:t> you watch the movie last night?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Did</a:t>
            </a:r>
            <a:r>
              <a:rPr lang="en-US" dirty="0"/>
              <a:t> he call you yesterday?</a:t>
            </a:r>
          </a:p>
        </p:txBody>
      </p:sp>
    </p:spTree>
    <p:extLst>
      <p:ext uri="{BB962C8B-B14F-4D97-AF65-F5344CB8AC3E}">
        <p14:creationId xmlns:p14="http://schemas.microsoft.com/office/powerpoint/2010/main" val="2048457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E9470-122A-47E7-BA14-B9D653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12B9C-F268-4B38-99F1-2451CE1D08D1}"/>
              </a:ext>
            </a:extLst>
          </p:cNvPr>
          <p:cNvSpPr txBox="1"/>
          <p:nvPr/>
        </p:nvSpPr>
        <p:spPr>
          <a:xfrm>
            <a:off x="188259" y="464875"/>
            <a:ext cx="10856259" cy="5563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Continuous</a:t>
            </a:r>
            <a:endParaRPr lang="fa-IR" b="1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کاربردها:</a:t>
            </a:r>
          </a:p>
          <a:p>
            <a:pPr lvl="2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برای توصیف عملی که در زمان مشخصی در گذشته در حال انجام بوده است.</a:t>
            </a:r>
          </a:p>
          <a:p>
            <a:pPr lvl="2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گاهی برای توصیف دو عمل هم‌زمان در گذشته: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While I was reading, she was cooking.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فرمول:</a:t>
            </a:r>
          </a:p>
          <a:p>
            <a:pPr lvl="2" algn="r" rtl="1">
              <a:lnSpc>
                <a:spcPct val="200000"/>
              </a:lnSpc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Subject + was/were + Verb-</a:t>
            </a:r>
            <a:r>
              <a:rPr lang="en-US" i="1" dirty="0" err="1">
                <a:latin typeface="IRANSans(FaNum)" panose="020B0506030804020204" pitchFamily="34" charset="-78"/>
                <a:cs typeface="IRANSans(FaNum)" panose="020B0506030804020204" pitchFamily="34" charset="-78"/>
              </a:rPr>
              <a:t>ing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مثال‌ها:</a:t>
            </a:r>
          </a:p>
          <a:p>
            <a:pPr lvl="2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was reading a book at 8 PM.</a:t>
            </a:r>
          </a:p>
          <a:p>
            <a:pPr lvl="2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They were playing soccer yesterday evening.</a:t>
            </a:r>
          </a:p>
          <a:p>
            <a:pPr lvl="2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While she was studying, her phone rang.</a:t>
            </a:r>
          </a:p>
        </p:txBody>
      </p:sp>
    </p:spTree>
    <p:extLst>
      <p:ext uri="{BB962C8B-B14F-4D97-AF65-F5344CB8AC3E}">
        <p14:creationId xmlns:p14="http://schemas.microsoft.com/office/powerpoint/2010/main" val="1595018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E9470-122A-47E7-BA14-B9D653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12B9C-F268-4B38-99F1-2451CE1D08D1}"/>
              </a:ext>
            </a:extLst>
          </p:cNvPr>
          <p:cNvSpPr txBox="1"/>
          <p:nvPr/>
        </p:nvSpPr>
        <p:spPr>
          <a:xfrm>
            <a:off x="1120588" y="796569"/>
            <a:ext cx="8023412" cy="44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Negative Form: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(Subject + was/were + not + Verb-</a:t>
            </a:r>
            <a:r>
              <a:rPr lang="en-US" i="1" dirty="0" err="1"/>
              <a:t>ing</a:t>
            </a:r>
            <a:r>
              <a:rPr lang="en-US" i="1" dirty="0"/>
              <a:t>)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b="1" dirty="0"/>
              <a:t>was not</a:t>
            </a:r>
            <a:r>
              <a:rPr lang="en-US" dirty="0"/>
              <a:t> watching TV.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</a:t>
            </a:r>
            <a:r>
              <a:rPr lang="en-US" b="1" dirty="0"/>
              <a:t>weren’t</a:t>
            </a:r>
            <a:r>
              <a:rPr lang="en-US" dirty="0"/>
              <a:t> listening to music.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Question Form: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(Was/Were + subject + Verb-</a:t>
            </a:r>
            <a:r>
              <a:rPr lang="en-US" i="1" dirty="0" err="1"/>
              <a:t>ing</a:t>
            </a:r>
            <a:r>
              <a:rPr lang="en-US" i="1" dirty="0"/>
              <a:t>)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Were</a:t>
            </a:r>
            <a:r>
              <a:rPr lang="en-US" dirty="0"/>
              <a:t> you sleeping at that time?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Was</a:t>
            </a:r>
            <a:r>
              <a:rPr lang="en-US" dirty="0"/>
              <a:t> he running when it started raining?</a:t>
            </a:r>
          </a:p>
        </p:txBody>
      </p:sp>
    </p:spTree>
    <p:extLst>
      <p:ext uri="{BB962C8B-B14F-4D97-AF65-F5344CB8AC3E}">
        <p14:creationId xmlns:p14="http://schemas.microsoft.com/office/powerpoint/2010/main" val="12356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835ADD-6FE0-4D1F-B1A7-3EF46279D4D4}"/>
              </a:ext>
            </a:extLst>
          </p:cNvPr>
          <p:cNvSpPr txBox="1"/>
          <p:nvPr/>
        </p:nvSpPr>
        <p:spPr>
          <a:xfrm>
            <a:off x="699247" y="6266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Present Simple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DBB72-569E-47BB-ADBA-4CD376188B2E}"/>
              </a:ext>
            </a:extLst>
          </p:cNvPr>
          <p:cNvSpPr txBox="1"/>
          <p:nvPr/>
        </p:nvSpPr>
        <p:spPr>
          <a:xfrm>
            <a:off x="905436" y="1287813"/>
            <a:ext cx="6096000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Used for habitual actions, general truths, or facts.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(Subject + Verb (s/es) + Object)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study English every day.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works in an office.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sun rises in the east.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DE79E-B806-4C16-9702-2334010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50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726E46-B9D0-453F-A274-46F54487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6A61C-7688-43D8-8FBC-EFAE2CB2E668}"/>
              </a:ext>
            </a:extLst>
          </p:cNvPr>
          <p:cNvSpPr txBox="1"/>
          <p:nvPr/>
        </p:nvSpPr>
        <p:spPr>
          <a:xfrm>
            <a:off x="2259106" y="239291"/>
            <a:ext cx="8677835" cy="5563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 </a:t>
            </a: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کاربردها:</a:t>
            </a:r>
          </a:p>
          <a:p>
            <a:pPr lvl="2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برای بیان عملی که قبل از عمل دیگری در گذشته انجام شده باشد.</a:t>
            </a:r>
          </a:p>
          <a:p>
            <a:pPr lvl="2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معمولاً با کلماتی مانند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before, after, by the time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همراه است.</a:t>
            </a: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فرمول:</a:t>
            </a:r>
          </a:p>
          <a:p>
            <a:pPr lvl="2" algn="r" rtl="1">
              <a:lnSpc>
                <a:spcPct val="200000"/>
              </a:lnSpc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Subject + had + Past Participle</a:t>
            </a: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مثال‌ها:</a:t>
            </a:r>
          </a:p>
          <a:p>
            <a:pPr lvl="1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had finished my homework before the movie started.</a:t>
            </a:r>
          </a:p>
          <a:p>
            <a:pPr lvl="1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She had left the house when I arrived.</a:t>
            </a:r>
          </a:p>
          <a:p>
            <a:pPr lvl="1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They had already eaten dinner by the time we called them.</a:t>
            </a:r>
          </a:p>
        </p:txBody>
      </p:sp>
    </p:spTree>
    <p:extLst>
      <p:ext uri="{BB962C8B-B14F-4D97-AF65-F5344CB8AC3E}">
        <p14:creationId xmlns:p14="http://schemas.microsoft.com/office/powerpoint/2010/main" val="1898327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A90EE-1093-4A96-BD31-16531F09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379B0-5D77-4DF8-8821-16B381D24CCE}"/>
              </a:ext>
            </a:extLst>
          </p:cNvPr>
          <p:cNvSpPr txBox="1"/>
          <p:nvPr/>
        </p:nvSpPr>
        <p:spPr>
          <a:xfrm>
            <a:off x="1488141" y="750838"/>
            <a:ext cx="6096000" cy="44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Negative Form: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(Subject + had not (hadn’t) + Past Participle)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b="1" dirty="0"/>
              <a:t>had not</a:t>
            </a:r>
            <a:r>
              <a:rPr lang="en-US" dirty="0"/>
              <a:t> seen him before that day.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</a:t>
            </a:r>
            <a:r>
              <a:rPr lang="en-US" b="1" dirty="0"/>
              <a:t>hadn’t</a:t>
            </a:r>
            <a:r>
              <a:rPr lang="en-US" dirty="0"/>
              <a:t> called me before the meeting.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Question Form: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(Had + subject + Past Participle)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Had</a:t>
            </a:r>
            <a:r>
              <a:rPr lang="en-US" dirty="0"/>
              <a:t> you met him before the party?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Had</a:t>
            </a:r>
            <a:r>
              <a:rPr lang="en-US" dirty="0"/>
              <a:t> they completed their project by the deadline?</a:t>
            </a:r>
          </a:p>
        </p:txBody>
      </p:sp>
    </p:spTree>
    <p:extLst>
      <p:ext uri="{BB962C8B-B14F-4D97-AF65-F5344CB8AC3E}">
        <p14:creationId xmlns:p14="http://schemas.microsoft.com/office/powerpoint/2010/main" val="2969365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A90EE-1093-4A96-BD31-16531F09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7D536-6109-4B12-BC81-E896F9AC95ED}"/>
              </a:ext>
            </a:extLst>
          </p:cNvPr>
          <p:cNvSpPr txBox="1"/>
          <p:nvPr/>
        </p:nvSpPr>
        <p:spPr>
          <a:xfrm>
            <a:off x="905435" y="375228"/>
            <a:ext cx="10721788" cy="5009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 Continuous</a:t>
            </a: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کاربردها:</a:t>
            </a:r>
          </a:p>
          <a:p>
            <a:pPr lvl="1" algn="r" rtl="1">
              <a:lnSpc>
                <a:spcPct val="200000"/>
              </a:lnSpc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برای توصیف عملی که قبل از عمل دیگری در گذشته در حال انجام بوده است و تأکید روی مدت زمان آن دارد.</a:t>
            </a: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فرمول:</a:t>
            </a:r>
          </a:p>
          <a:p>
            <a:pPr lvl="2" algn="r" rtl="1">
              <a:lnSpc>
                <a:spcPct val="200000"/>
              </a:lnSpc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Subject + had been + Verb-</a:t>
            </a:r>
            <a:r>
              <a:rPr lang="en-US" i="1" dirty="0" err="1">
                <a:latin typeface="IRANSans(FaNum)" panose="020B0506030804020204" pitchFamily="34" charset="-78"/>
                <a:cs typeface="IRANSans(FaNum)" panose="020B0506030804020204" pitchFamily="34" charset="-78"/>
              </a:rPr>
              <a:t>ing</a:t>
            </a:r>
            <a:endParaRPr lang="en-US" i="1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مثال‌ها:</a:t>
            </a:r>
          </a:p>
          <a:p>
            <a:pPr lvl="1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had been studying for two hours before she arrived.</a:t>
            </a:r>
          </a:p>
          <a:p>
            <a:pPr lvl="1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They had been working all day when the storm started.</a:t>
            </a:r>
          </a:p>
          <a:p>
            <a:pPr lvl="1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He was tired because he had been running for an hour.</a:t>
            </a:r>
          </a:p>
        </p:txBody>
      </p:sp>
    </p:spTree>
    <p:extLst>
      <p:ext uri="{BB962C8B-B14F-4D97-AF65-F5344CB8AC3E}">
        <p14:creationId xmlns:p14="http://schemas.microsoft.com/office/powerpoint/2010/main" val="1536830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10D7C-9CD7-4DC5-87DC-25556D3B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F427E-A704-44CD-938A-0500801DEC94}"/>
              </a:ext>
            </a:extLst>
          </p:cNvPr>
          <p:cNvSpPr txBox="1"/>
          <p:nvPr/>
        </p:nvSpPr>
        <p:spPr>
          <a:xfrm>
            <a:off x="1048869" y="818528"/>
            <a:ext cx="8525435" cy="44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Negative Form: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(Subject + had not (hadn’t) been + Verb-</a:t>
            </a:r>
            <a:r>
              <a:rPr lang="en-US" i="1" dirty="0" err="1"/>
              <a:t>ing</a:t>
            </a:r>
            <a:r>
              <a:rPr lang="en-US" i="1" dirty="0"/>
              <a:t>)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b="1" dirty="0"/>
              <a:t>had not</a:t>
            </a:r>
            <a:r>
              <a:rPr lang="en-US" dirty="0"/>
              <a:t> been sleeping before the alarm went off.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</a:t>
            </a:r>
            <a:r>
              <a:rPr lang="en-US" b="1" dirty="0"/>
              <a:t>hadn’t</a:t>
            </a:r>
            <a:r>
              <a:rPr lang="en-US" dirty="0"/>
              <a:t> been waiting long when we arrived.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Question Form: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(Had + subject + been + Verb-</a:t>
            </a:r>
            <a:r>
              <a:rPr lang="en-US" i="1" dirty="0" err="1"/>
              <a:t>ing</a:t>
            </a:r>
            <a:r>
              <a:rPr lang="en-US" i="1" dirty="0"/>
              <a:t>)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Had</a:t>
            </a:r>
            <a:r>
              <a:rPr lang="en-US" dirty="0"/>
              <a:t> you been working on this project for long?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Had</a:t>
            </a:r>
            <a:r>
              <a:rPr lang="en-US" dirty="0"/>
              <a:t> they been playing for hours when it started raining?</a:t>
            </a:r>
          </a:p>
        </p:txBody>
      </p:sp>
    </p:spTree>
    <p:extLst>
      <p:ext uri="{BB962C8B-B14F-4D97-AF65-F5344CB8AC3E}">
        <p14:creationId xmlns:p14="http://schemas.microsoft.com/office/powerpoint/2010/main" val="4147136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10D7C-9CD7-4DC5-87DC-25556D3B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F99712-3F23-437D-90F2-1D2636D4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81101"/>
              </p:ext>
            </p:extLst>
          </p:nvPr>
        </p:nvGraphicFramePr>
        <p:xfrm>
          <a:off x="542140" y="2103120"/>
          <a:ext cx="10515600" cy="29260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828564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608962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965156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27632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a-IR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زمان</a:t>
                      </a:r>
                      <a:endParaRPr lang="fa-IR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مثبت</a:t>
                      </a:r>
                      <a:endParaRPr lang="fa-IR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منفی</a:t>
                      </a:r>
                      <a:endParaRPr lang="fa-IR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سوالی</a:t>
                      </a:r>
                      <a:endParaRPr lang="fa-IR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579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Past Simple</a:t>
                      </a:r>
                      <a:endParaRPr lang="en-US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She went to the store.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She didn’t go to the store.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Did she go to the store?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043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Past Continuous</a:t>
                      </a:r>
                      <a:endParaRPr lang="en-US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She was reading a book.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She wasn’t reading a book.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Was she reading a book?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727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Past Perfect</a:t>
                      </a:r>
                      <a:endParaRPr lang="en-US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She had finished her work.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She hadn’t finished her work.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Had she finished her work?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563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Past Perfect Continuous</a:t>
                      </a:r>
                      <a:endParaRPr lang="en-US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She had been working for hours.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She hadn’t been working for hours.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Had she been working for hours?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69051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862AFAD-FC17-4117-9C42-C4B173FA5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872" y="679499"/>
            <a:ext cx="4022255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RANSans(FaNum)" panose="020B0506030804020204" pitchFamily="34" charset="-78"/>
                <a:cs typeface="IRANSans(FaNum)" panose="020B0506030804020204" pitchFamily="34" charset="-78"/>
              </a:rPr>
              <a:t>جدول مقایسه زمان‌های گذشته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RANSans(FaNum)" panose="020B0506030804020204" pitchFamily="34" charset="-78"/>
                <a:cs typeface="IRANSans(FaNum)" panose="020B0506030804020204" pitchFamily="34" charset="-7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RANSans(FaNum)" panose="020B0506030804020204" pitchFamily="34" charset="-78"/>
              <a:cs typeface="IRANSans(FaNum)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7862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791F96-D4E2-42C0-8EEB-FD8F9765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EC1E3-C3FB-4233-9C9E-93F382392FED}"/>
              </a:ext>
            </a:extLst>
          </p:cNvPr>
          <p:cNvSpPr txBox="1"/>
          <p:nvPr/>
        </p:nvSpPr>
        <p:spPr>
          <a:xfrm>
            <a:off x="528320" y="136525"/>
            <a:ext cx="11369040" cy="5874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Simple</a:t>
            </a:r>
          </a:p>
          <a:p>
            <a:pPr lvl="1"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افعال بی‌قاعده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Irregular Verbs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200150" lvl="2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بسیاری از افعال در گذشته ساده به شکل بی‌قاعده صرف می‌شوند.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go → went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,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eat → ate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,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see → saw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.</a:t>
            </a:r>
          </a:p>
          <a:p>
            <a:pPr marL="1200150" lvl="2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این افعال هیچ قاعده خاصی ندارند و باید حفظ شوند.</a:t>
            </a:r>
          </a:p>
          <a:p>
            <a:pPr lvl="1"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افعال ایستا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Stative Verbs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200150" lvl="2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افعالی مثل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know, love, believe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به طور معمول در زمان استمراری استفاده نمی‌شوند: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Incorrect: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was knowing the answer.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Correct: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knew the answer.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تضاد با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200150" lvl="2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اگر دو عمل به ترتیب رخ داده باشند، اغلب می‌توان از 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Simple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استفاده کرد، حتی زمانی که 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ممکن است مناسب باشد: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After she finished the exam, she left the room.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After she had finished the exam, she left the room.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2001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00A2CA-9515-444E-9D08-B2D038C7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791BD-FAEF-445F-9038-B16F9C0E6C72}"/>
              </a:ext>
            </a:extLst>
          </p:cNvPr>
          <p:cNvSpPr txBox="1"/>
          <p:nvPr/>
        </p:nvSpPr>
        <p:spPr>
          <a:xfrm>
            <a:off x="629920" y="593852"/>
            <a:ext cx="10723880" cy="5043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continues</a:t>
            </a:r>
            <a:endParaRPr lang="fa-IR" b="1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قطع شدن عمل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Interrupted Action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200150" lvl="2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زمانی که یک عمل در گذشته در حال انجام است و توسط عمل دیگری قطع می‌شود: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was reading when the phone rang.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عمل 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rang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عمل 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was reading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را قطع کرده است.</a:t>
            </a:r>
          </a:p>
          <a:p>
            <a:pPr lvl="1"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زمان‌های متداخل:</a:t>
            </a:r>
            <a:endParaRPr lang="fa-IR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200150" lvl="2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دو عمل می‌توانند به طور هم‌زمان در حال وقوع باشند: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While I was cooking, she was setting the table.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افعال غیر استمراری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Non-continuous verbs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200150" lvl="2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مانند 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Present Continuous،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این افعال نیز در زمان استمراری گذشته استفاده نمی‌شوند: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Incorrect: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was wanting a coffee.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Correct: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wanted a coffee.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42761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00A2CA-9515-444E-9D08-B2D038C7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03196-C5A6-41C7-B859-C765E2B4AE70}"/>
              </a:ext>
            </a:extLst>
          </p:cNvPr>
          <p:cNvSpPr txBox="1"/>
          <p:nvPr/>
        </p:nvSpPr>
        <p:spPr>
          <a:xfrm>
            <a:off x="3022600" y="510183"/>
            <a:ext cx="8331200" cy="5459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عدم ضرورت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Perfect: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اگر ترتیب زمانی واضح باشد، می‌توان 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Simple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به جای 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استفاده کرد:</a:t>
            </a:r>
          </a:p>
          <a:p>
            <a:pPr marL="1143000" lvl="2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She left after she finished her homework.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(Past Simple)</a:t>
            </a:r>
          </a:p>
          <a:p>
            <a:pPr marL="1143000" lvl="2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She left after she had finished her homework.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(Past Perfect)</a:t>
            </a:r>
          </a:p>
          <a:p>
            <a:pPr marL="742950" lvl="1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هر دو جمله صحیح هستند، اما استفاده از 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رسمی‌تر است.</a:t>
            </a:r>
          </a:p>
          <a:p>
            <a:pPr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افعال ایستا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Stative Verbs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نیز با افعال ایستا استفاده می‌شود:</a:t>
            </a:r>
          </a:p>
          <a:p>
            <a:pPr marL="1143000" lvl="2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had known her for years before we met in person.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عبارات شرطی و فرضی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Conditionals and Hypotheticals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برای بیان شرایط غیر واقعی در گذشته:</a:t>
            </a:r>
          </a:p>
          <a:p>
            <a:pPr marL="1143000" lvl="2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If I had studied harder, I would have passed the exam.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143000" lvl="2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She would have called if she had known.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4590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4F25D2-818E-49B1-8463-C1D8E600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71431-97D8-4B71-BED5-6FB6002E47C8}"/>
              </a:ext>
            </a:extLst>
          </p:cNvPr>
          <p:cNvSpPr txBox="1"/>
          <p:nvPr/>
        </p:nvSpPr>
        <p:spPr>
          <a:xfrm>
            <a:off x="452120" y="239291"/>
            <a:ext cx="11287760" cy="6117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تضاد با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 Continuous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روی مدت زمان تأکید دارد، در حالی که 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فقط وقوع عمل را نشان می‌دهد:</a:t>
            </a:r>
          </a:p>
          <a:p>
            <a:pPr marL="1143000" lvl="2" indent="-228600" algn="r" rtl="1">
              <a:lnSpc>
                <a:spcPct val="20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had been working for hours before I took a break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تأکید روی مدت</a:t>
            </a:r>
          </a:p>
          <a:p>
            <a:pPr marL="1143000" lvl="2" indent="-228600" algn="r" rtl="1">
              <a:lnSpc>
                <a:spcPct val="20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had worked before I took a break.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تأکید روی وقوع عمل</a:t>
            </a:r>
          </a:p>
          <a:p>
            <a:pPr algn="r" rtl="1">
              <a:lnSpc>
                <a:spcPct val="20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عدم استفاده با افعال ایستا:</a:t>
            </a:r>
            <a:endParaRPr lang="fa-IR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20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افعال ایستا در زمان‌های استمراری استفاده نمی‌شوند:</a:t>
            </a:r>
          </a:p>
          <a:p>
            <a:pPr marL="1143000" lvl="2" indent="-228600"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Incorrect: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had been knowing her for a long time.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143000" lvl="2" indent="-228600"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Correct: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had known her for a long time.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algn="r" rtl="1">
              <a:lnSpc>
                <a:spcPct val="20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ترکیب با زمان‌های دیگر:</a:t>
            </a:r>
            <a:endParaRPr lang="fa-IR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20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اغلب همراه با گذشته ساده یا گذشته کامل استفاده می‌شود:</a:t>
            </a:r>
          </a:p>
          <a:p>
            <a:pPr marL="1143000" lvl="2" indent="-228600" algn="r" rtl="1">
              <a:lnSpc>
                <a:spcPct val="20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By the time he arrived, I had been waiting for two hours.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2800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266CF0-F809-4E82-A5FB-CB5DDBFC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2B88B-4743-4FD3-8A8D-6623F7966EA6}"/>
              </a:ext>
            </a:extLst>
          </p:cNvPr>
          <p:cNvSpPr txBox="1"/>
          <p:nvPr/>
        </p:nvSpPr>
        <p:spPr>
          <a:xfrm>
            <a:off x="2316480" y="248729"/>
            <a:ext cx="8798560" cy="6290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نکات اضافی پیشرفته:</a:t>
            </a:r>
          </a:p>
          <a:p>
            <a:pPr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استفاده از حالت‌های تأکیدی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Emphasis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Simple:</a:t>
            </a:r>
          </a:p>
          <a:p>
            <a:pPr marL="1143000" lvl="2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did finish my homework!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تأکید بر انجام کار</a:t>
            </a:r>
          </a:p>
          <a:p>
            <a:pPr marL="742950" lvl="1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Perfect:</a:t>
            </a:r>
          </a:p>
          <a:p>
            <a:pPr marL="1143000" lvl="2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had completed the project before anyone else noticed.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استفاده در داستان‌سرایی:</a:t>
            </a:r>
            <a:endParaRPr lang="fa-IR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زمان‌های گذشته در داستان‌ها برای ایجاد ترتیب وقایع استفاده می‌شوند:</a:t>
            </a:r>
          </a:p>
          <a:p>
            <a:pPr marL="1143000" lvl="2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She opened the door, looked around, and stepped inside.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143000" lvl="2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She had never been in such a place before.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عبارات زمانی خاص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Time Expressions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Simple: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yesterday, last week, in 1995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before, by the time, already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Continuous: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at that moment, while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 Continuous: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for, since, how long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305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21C70-1D97-4F37-8506-DDBCF622EA2D}"/>
              </a:ext>
            </a:extLst>
          </p:cNvPr>
          <p:cNvSpPr txBox="1"/>
          <p:nvPr/>
        </p:nvSpPr>
        <p:spPr>
          <a:xfrm>
            <a:off x="1353671" y="841392"/>
            <a:ext cx="9861176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Used for general truths: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Water boils at 100°C.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In first conditional sentences and fixed future schedules: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If she works hard, she will succeed.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train leaves at 6 PM tomorrow.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Complex Examples: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He always forgets where he puts his keys, which drives me crazy.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The sun never sets on the British Empire (historical fact).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If it rains tomorrow, the match will be canceled.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AFA3A-F9DE-4780-891A-AE46FF01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72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5D4873-1794-428C-A749-88CD36B3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B9EDD-571C-462A-B1E8-EC3D2E5C6DEB}"/>
              </a:ext>
            </a:extLst>
          </p:cNvPr>
          <p:cNvSpPr txBox="1"/>
          <p:nvPr/>
        </p:nvSpPr>
        <p:spPr>
          <a:xfrm>
            <a:off x="2306320" y="330538"/>
            <a:ext cx="8605520" cy="2239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fa-IR" dirty="0">
                <a:latin typeface="dana" panose="00000500000000000000" pitchFamily="2" charset="-78"/>
                <a:cs typeface="dana" panose="00000500000000000000" pitchFamily="2" charset="-78"/>
              </a:rPr>
              <a:t>بازنویسی جملات با استفاده از زمان‌های مختلف: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i="1" dirty="0">
                <a:latin typeface="dana" panose="00000500000000000000" pitchFamily="2" charset="-78"/>
                <a:cs typeface="dana" panose="00000500000000000000" pitchFamily="2" charset="-78"/>
              </a:rPr>
              <a:t>She was reading a book when I called her.</a:t>
            </a:r>
            <a:r>
              <a:rPr lang="en-US" dirty="0">
                <a:latin typeface="dana" panose="00000500000000000000" pitchFamily="2" charset="-78"/>
                <a:cs typeface="dana" panose="00000500000000000000" pitchFamily="2" charset="-78"/>
              </a:rPr>
              <a:t> → </a:t>
            </a:r>
            <a:r>
              <a:rPr lang="fa-IR" dirty="0">
                <a:latin typeface="dana" panose="00000500000000000000" pitchFamily="2" charset="-78"/>
                <a:cs typeface="dana" panose="00000500000000000000" pitchFamily="2" charset="-78"/>
              </a:rPr>
              <a:t>بازنویسی با </a:t>
            </a:r>
            <a:r>
              <a:rPr lang="en-US" b="1" dirty="0">
                <a:latin typeface="dana" panose="00000500000000000000" pitchFamily="2" charset="-78"/>
                <a:cs typeface="dana" panose="00000500000000000000" pitchFamily="2" charset="-78"/>
              </a:rPr>
              <a:t>Past Simple</a:t>
            </a:r>
            <a:endParaRPr lang="en-US" dirty="0">
              <a:latin typeface="dana" panose="00000500000000000000" pitchFamily="2" charset="-78"/>
              <a:cs typeface="dana" panose="00000500000000000000" pitchFamily="2" charset="-78"/>
            </a:endParaRP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i="1" dirty="0">
                <a:latin typeface="dana" panose="00000500000000000000" pitchFamily="2" charset="-78"/>
                <a:cs typeface="dana" panose="00000500000000000000" pitchFamily="2" charset="-78"/>
              </a:rPr>
              <a:t>They had already left when we arrived.</a:t>
            </a:r>
            <a:r>
              <a:rPr lang="en-US" dirty="0">
                <a:latin typeface="dana" panose="00000500000000000000" pitchFamily="2" charset="-78"/>
                <a:cs typeface="dana" panose="00000500000000000000" pitchFamily="2" charset="-78"/>
              </a:rPr>
              <a:t> → </a:t>
            </a:r>
            <a:r>
              <a:rPr lang="fa-IR" dirty="0">
                <a:latin typeface="dana" panose="00000500000000000000" pitchFamily="2" charset="-78"/>
                <a:cs typeface="dana" panose="00000500000000000000" pitchFamily="2" charset="-78"/>
              </a:rPr>
              <a:t>بازنویسی با </a:t>
            </a:r>
            <a:r>
              <a:rPr lang="en-US" b="1" dirty="0">
                <a:latin typeface="dana" panose="00000500000000000000" pitchFamily="2" charset="-78"/>
                <a:cs typeface="dana" panose="00000500000000000000" pitchFamily="2" charset="-78"/>
              </a:rPr>
              <a:t>Past Perfect Continuous</a:t>
            </a:r>
            <a:endParaRPr lang="en-US" dirty="0">
              <a:latin typeface="dana" panose="00000500000000000000" pitchFamily="2" charset="-78"/>
              <a:cs typeface="dana" panose="00000500000000000000" pitchFamily="2" charset="-78"/>
            </a:endParaRP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i="1" dirty="0">
                <a:latin typeface="dana" panose="00000500000000000000" pitchFamily="2" charset="-78"/>
                <a:cs typeface="dana" panose="00000500000000000000" pitchFamily="2" charset="-78"/>
              </a:rPr>
              <a:t>I was working when the storm started.</a:t>
            </a:r>
            <a:r>
              <a:rPr lang="en-US" dirty="0">
                <a:latin typeface="dana" panose="00000500000000000000" pitchFamily="2" charset="-78"/>
                <a:cs typeface="dana" panose="00000500000000000000" pitchFamily="2" charset="-78"/>
              </a:rPr>
              <a:t> → </a:t>
            </a:r>
            <a:r>
              <a:rPr lang="fa-IR" dirty="0">
                <a:latin typeface="dana" panose="00000500000000000000" pitchFamily="2" charset="-78"/>
                <a:cs typeface="dana" panose="00000500000000000000" pitchFamily="2" charset="-78"/>
              </a:rPr>
              <a:t>بازنویسی با </a:t>
            </a:r>
            <a:r>
              <a:rPr lang="en-US" b="1" dirty="0">
                <a:latin typeface="dana" panose="00000500000000000000" pitchFamily="2" charset="-78"/>
                <a:cs typeface="dana" panose="00000500000000000000" pitchFamily="2" charset="-78"/>
              </a:rPr>
              <a:t>Past Perfect</a:t>
            </a:r>
            <a:endParaRPr lang="en-US" dirty="0">
              <a:latin typeface="dana" panose="00000500000000000000" pitchFamily="2" charset="-78"/>
              <a:cs typeface="dana" panose="000005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39856-B02D-4D78-B7BA-8C9F9E702786}"/>
              </a:ext>
            </a:extLst>
          </p:cNvPr>
          <p:cNvSpPr txBox="1"/>
          <p:nvPr/>
        </p:nvSpPr>
        <p:spPr>
          <a:xfrm>
            <a:off x="2306320" y="3094058"/>
            <a:ext cx="8920480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 ______ (finish) my homework before the teacher asked for it.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They ______ (play) soccer for two hours when it started to rain.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While I ______ (walk) to school, I saw an old friend.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By the time we reached the station, the train ______ (leave).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She ______ (not study) last night because she was too tired.</a:t>
            </a:r>
          </a:p>
        </p:txBody>
      </p:sp>
    </p:spTree>
    <p:extLst>
      <p:ext uri="{BB962C8B-B14F-4D97-AF65-F5344CB8AC3E}">
        <p14:creationId xmlns:p14="http://schemas.microsoft.com/office/powerpoint/2010/main" val="191054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1E2DB-A500-4398-81BA-6F3CBCA3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ED623-9F9E-4743-B96A-88B7F57612A4}"/>
              </a:ext>
            </a:extLst>
          </p:cNvPr>
          <p:cNvSpPr txBox="1"/>
          <p:nvPr/>
        </p:nvSpPr>
        <p:spPr>
          <a:xfrm>
            <a:off x="1412240" y="2758778"/>
            <a:ext cx="9367520" cy="2793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had finished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my homework before the teacher asked for it.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They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had been playing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soccer for two hours when it started to rain.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While I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was walking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to school, I saw an old friend.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By the time we reached the station, the train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had left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She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did not (didn’t) study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last night because she was too tired.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7195A-BAD3-4A87-B732-1A20EF13A7F8}"/>
              </a:ext>
            </a:extLst>
          </p:cNvPr>
          <p:cNvSpPr txBox="1"/>
          <p:nvPr/>
        </p:nvSpPr>
        <p:spPr>
          <a:xfrm>
            <a:off x="1310640" y="504466"/>
            <a:ext cx="8686800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She read a book when I called her.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They had been leaving when we arrived.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تأکید بر مدت زمان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had worked when the storm started.</a:t>
            </a:r>
          </a:p>
        </p:txBody>
      </p:sp>
    </p:spTree>
    <p:extLst>
      <p:ext uri="{BB962C8B-B14F-4D97-AF65-F5344CB8AC3E}">
        <p14:creationId xmlns:p14="http://schemas.microsoft.com/office/powerpoint/2010/main" val="37882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02E129-D813-4381-861F-21648E29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9B002-1305-4DB5-A897-38687E6C6E4E}"/>
              </a:ext>
            </a:extLst>
          </p:cNvPr>
          <p:cNvSpPr txBox="1"/>
          <p:nvPr/>
        </p:nvSpPr>
        <p:spPr>
          <a:xfrm>
            <a:off x="838200" y="374638"/>
            <a:ext cx="6096000" cy="6108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1. Present Simple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Negative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Subject + do/does + not + base verb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b="1" dirty="0"/>
              <a:t>do not (don’t)</a:t>
            </a:r>
            <a:r>
              <a:rPr lang="en-US" dirty="0"/>
              <a:t> like coffee.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</a:t>
            </a:r>
            <a:r>
              <a:rPr lang="en-US" b="1" dirty="0"/>
              <a:t>does not (doesn’t)</a:t>
            </a:r>
            <a:r>
              <a:rPr lang="en-US" dirty="0"/>
              <a:t> play tennis on weekends.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Do/Does + subject + base verb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Do</a:t>
            </a:r>
            <a:r>
              <a:rPr lang="en-US" dirty="0"/>
              <a:t> you like ice cream?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Does</a:t>
            </a:r>
            <a:r>
              <a:rPr lang="en-US" dirty="0"/>
              <a:t> he work here?</a:t>
            </a:r>
          </a:p>
        </p:txBody>
      </p:sp>
    </p:spTree>
    <p:extLst>
      <p:ext uri="{BB962C8B-B14F-4D97-AF65-F5344CB8AC3E}">
        <p14:creationId xmlns:p14="http://schemas.microsoft.com/office/powerpoint/2010/main" val="255822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4C947B-92C6-4D74-85B8-417FE0791521}"/>
              </a:ext>
            </a:extLst>
          </p:cNvPr>
          <p:cNvSpPr txBox="1"/>
          <p:nvPr/>
        </p:nvSpPr>
        <p:spPr>
          <a:xfrm>
            <a:off x="1425388" y="1225968"/>
            <a:ext cx="7261412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Used for actions happening right now or fixed plans in the near future.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(Subject + am/is/are + Verb-</a:t>
            </a:r>
            <a:r>
              <a:rPr lang="en-US" i="1" dirty="0" err="1"/>
              <a:t>ing</a:t>
            </a:r>
            <a:r>
              <a:rPr lang="en-US" i="1" dirty="0"/>
              <a:t> + Object)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am reading a book right now.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is cooking dinner.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are traveling to Sydney tomorrow.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0442F-3929-4D54-B32E-181F14422DF6}"/>
              </a:ext>
            </a:extLst>
          </p:cNvPr>
          <p:cNvSpPr txBox="1"/>
          <p:nvPr/>
        </p:nvSpPr>
        <p:spPr>
          <a:xfrm>
            <a:off x="681318" y="6804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Present Continuous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5A26B-19E9-483D-84E2-C9462BDA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1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DE66ED-7A0E-4AE1-A06E-8AC767E1BE80}"/>
              </a:ext>
            </a:extLst>
          </p:cNvPr>
          <p:cNvSpPr txBox="1"/>
          <p:nvPr/>
        </p:nvSpPr>
        <p:spPr>
          <a:xfrm>
            <a:off x="1219200" y="814498"/>
            <a:ext cx="9475694" cy="44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express annoyance or emphasize habits: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</a:t>
            </a:r>
            <a:r>
              <a:rPr lang="en-US" b="1" dirty="0"/>
              <a:t>is always complaining</a:t>
            </a:r>
            <a:r>
              <a:rPr lang="en-US" dirty="0"/>
              <a:t> about her workload!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certain fixed future plans: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dirty="0"/>
              <a:t>are meeting</a:t>
            </a:r>
            <a:r>
              <a:rPr lang="en-US" dirty="0"/>
              <a:t> the client at 2 PM tomorrow.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Complex Examples: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He is constantly borrowing money from his friends, which annoys everyone.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am working on a project that could potentially change the way we use technology.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Are you still considering moving abroad next year?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B2A00-C0E0-4129-A48B-A65DA55B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7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44417-5B54-44F9-B76F-97FF606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D0E6B-9FA7-4D1D-BBEF-9CC0E08D00FC}"/>
              </a:ext>
            </a:extLst>
          </p:cNvPr>
          <p:cNvSpPr txBox="1"/>
          <p:nvPr/>
        </p:nvSpPr>
        <p:spPr>
          <a:xfrm>
            <a:off x="1004046" y="247626"/>
            <a:ext cx="6974541" cy="6108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2. Present Continuous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Negative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Subject + am/is/are + not + verb-</a:t>
            </a:r>
            <a:r>
              <a:rPr lang="en-US" i="1" dirty="0" err="1"/>
              <a:t>ing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b="1" dirty="0"/>
              <a:t>am not</a:t>
            </a:r>
            <a:r>
              <a:rPr lang="en-US" dirty="0"/>
              <a:t> watching TV right now.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</a:t>
            </a:r>
            <a:r>
              <a:rPr lang="en-US" b="1" dirty="0"/>
              <a:t>are not (aren’t)</a:t>
            </a:r>
            <a:r>
              <a:rPr lang="en-US" dirty="0"/>
              <a:t> coming to the party.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Am/Is/Are + subject + verb-</a:t>
            </a:r>
            <a:r>
              <a:rPr lang="en-US" i="1" dirty="0" err="1"/>
              <a:t>ing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Are</a:t>
            </a:r>
            <a:r>
              <a:rPr lang="en-US" dirty="0"/>
              <a:t> you studying for your exam?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Is</a:t>
            </a:r>
            <a:r>
              <a:rPr lang="en-US" dirty="0"/>
              <a:t> she working on the project?</a:t>
            </a:r>
          </a:p>
        </p:txBody>
      </p:sp>
    </p:spTree>
    <p:extLst>
      <p:ext uri="{BB962C8B-B14F-4D97-AF65-F5344CB8AC3E}">
        <p14:creationId xmlns:p14="http://schemas.microsoft.com/office/powerpoint/2010/main" val="331138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030B4-F830-4E59-BD45-1DFE31010A2D}"/>
              </a:ext>
            </a:extLst>
          </p:cNvPr>
          <p:cNvSpPr txBox="1"/>
          <p:nvPr/>
        </p:nvSpPr>
        <p:spPr>
          <a:xfrm>
            <a:off x="779930" y="5728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Present Perfect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A1250-1574-4CC2-960F-A33A46B010F0}"/>
              </a:ext>
            </a:extLst>
          </p:cNvPr>
          <p:cNvSpPr txBox="1"/>
          <p:nvPr/>
        </p:nvSpPr>
        <p:spPr>
          <a:xfrm>
            <a:off x="1147482" y="1292750"/>
            <a:ext cx="10820400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Used for actions that started in the past and continue to the present or experiences up to now.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(Subject + has/have + Past Participle + Object)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visited Melbourne twice.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has already finished her homework.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have lived in this house for five years.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4705-E518-460F-9B29-E6076620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93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3056</Words>
  <Application>Microsoft Office PowerPoint</Application>
  <PresentationFormat>Widescreen</PresentationFormat>
  <Paragraphs>409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dana</vt:lpstr>
      <vt:lpstr>IRANSans(FaNum)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mahdi movahed</dc:creator>
  <cp:lastModifiedBy>mohammad mahdi movahed</cp:lastModifiedBy>
  <cp:revision>12</cp:revision>
  <dcterms:created xsi:type="dcterms:W3CDTF">2024-12-13T13:05:31Z</dcterms:created>
  <dcterms:modified xsi:type="dcterms:W3CDTF">2024-12-25T18:15:42Z</dcterms:modified>
</cp:coreProperties>
</file>