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256" r:id="rId3"/>
    <p:sldId id="257" r:id="rId4"/>
    <p:sldId id="262" r:id="rId5"/>
    <p:sldId id="276" r:id="rId6"/>
    <p:sldId id="258" r:id="rId7"/>
    <p:sldId id="263" r:id="rId8"/>
    <p:sldId id="277" r:id="rId9"/>
    <p:sldId id="259" r:id="rId10"/>
    <p:sldId id="264" r:id="rId11"/>
    <p:sldId id="265" r:id="rId12"/>
    <p:sldId id="278" r:id="rId13"/>
    <p:sldId id="260" r:id="rId14"/>
    <p:sldId id="261" r:id="rId15"/>
    <p:sldId id="266" r:id="rId16"/>
    <p:sldId id="279" r:id="rId17"/>
    <p:sldId id="267" r:id="rId18"/>
    <p:sldId id="268" r:id="rId19"/>
    <p:sldId id="274" r:id="rId20"/>
    <p:sldId id="269" r:id="rId21"/>
    <p:sldId id="270" r:id="rId22"/>
    <p:sldId id="271" r:id="rId23"/>
    <p:sldId id="272" r:id="rId24"/>
    <p:sldId id="273" r:id="rId25"/>
    <p:sldId id="280" r:id="rId26"/>
    <p:sldId id="281" r:id="rId27"/>
    <p:sldId id="283" r:id="rId28"/>
    <p:sldId id="284" r:id="rId29"/>
    <p:sldId id="285" r:id="rId30"/>
    <p:sldId id="282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5" r:id="rId49"/>
    <p:sldId id="306" r:id="rId50"/>
    <p:sldId id="307" r:id="rId51"/>
    <p:sldId id="308" r:id="rId52"/>
    <p:sldId id="304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D059-FC4E-4E94-A19E-AD6F41137A3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DE0E3-EBFB-483C-AF05-94C8DB09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F9A-61C1-4D3A-9CC1-D680A4F5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08FC-4ADF-4D2E-B2BB-CB58DCA74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9AF1-D7B8-40C3-AA8E-C1CAB7DB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755-D563-460A-9A78-A9A71D638BE9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2487-8E44-4B33-A33A-FF4B365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DAF7-4455-4BB7-AF76-0D9622E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DA99-4034-49C9-9EA4-1937575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F50B0-DA18-40DB-9709-F955C205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76EB-C95B-4C11-80A3-2C10ACDD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7E-64B9-407C-B19F-F84B26B9E9F1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C736-685D-408E-B39B-98ECCF6F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A976-7F92-4EAB-8748-9B168850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BFF4-E95C-4EB2-892F-22EB885AE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462B-D8A3-4EF2-8F62-305972BA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91B8-93F6-407A-91CE-273A598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AA9-7043-4C76-91D1-301229AFD4C5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F667-A1A5-4B30-8C66-020F5DB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B82C-55DF-4999-AB52-E2ACA830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3CF6-51D6-479B-98D4-05C87722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9348-C4CD-43B0-90B8-5E3D6DB6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288E-6F2E-4C74-A5F7-DE8A893B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C7E4-8C6B-4DEB-9FC6-05266DB2A2EB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36F4-91F4-4029-94A0-63FAFD0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9B66-1E0F-4998-B779-465BC455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05E-6DAB-47D9-B596-685FCEAC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3CAB-E8D8-4490-ADC1-68460628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55D-CBD0-4D59-94B0-5A33797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232F-6FA7-43FF-9717-27A437E41265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889D-C3AF-46EB-A97C-5C6B52B6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78-8360-48FC-AF6B-6D8295BC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58C5-CDB9-4EFA-87EE-ADF1112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8B15-BAF5-4EC3-BE68-DAC6F5DB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98B68-FDB6-4DED-B1A8-E9AE6E0A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768E-9409-4532-A3C7-21F3F4DB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C38F-ED2E-4D5C-944E-B7CEF42677F3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A3F-AB52-4A62-9E3C-6526455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E82D-A851-41D0-A935-D0652ADE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7FD6-9657-4A7D-9E37-28DD5D6B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97A2-E647-40AF-AD64-7260DAF4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A955-EC9F-4FD3-BB1D-780B212F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4567-13FE-4D61-BD2A-E3AE5EDB9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9C04-74B3-4A83-91F9-D0904B0F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5061-8A3B-4B1B-ADB1-50F5E5E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769A-A64A-41F2-97EC-2871ED403F78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4521E-BC75-4C22-8013-5CD6694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823F5-BDBE-40CE-978D-64E0A55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3A5-FDB1-4033-B207-B7A8DDA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4BD03-9DF4-460E-8120-38ACC202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3E6-2AB4-47C2-A4F1-27718AD202B4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A596-1EB2-412D-BF4B-DEC24721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07611-C8D7-4BA8-8A21-2EA50B4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66983-B2D8-4ECE-BEEE-5601674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1D5D-52C5-4207-B1A7-55831AC36933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F511-4B7D-49C8-95D8-B54D29CA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FF1E-F1D1-4F0F-9FF2-A85593E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5C0C-D89C-4111-B649-48ED345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1FE-96F5-4555-A80F-AC03081F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29033-E3C1-467D-B840-1601CB17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4791-718C-4F08-BD87-C57FEF0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7616-33EE-4011-8C6D-BD311C6CCDD3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D77C5-EE1C-4ED9-B4BF-D6F26152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7D55-A065-4FDD-90B4-0016B0CC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5C7F-A8BB-41D6-9C40-70F82174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D9140-3F9B-4CD6-B097-998D021B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76EBC-27E6-4FB2-9BFF-2C0BD8AE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0B35-1D02-4BCD-971C-0F47DDF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C970-5088-490C-8359-589CCFFDE177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7A54-C44F-4D1F-A036-B2CDEEA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0503-04C0-44F3-8DF1-16E82A83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73C6E-1272-4C62-8CA5-0A5F6897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24C6-5C64-47F8-9AD7-24450F0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D0D-6460-4342-AE12-F62A4EA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F294-02BD-4441-84B6-08C0D4C5CF16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D5D0-0E93-4748-86F2-74A30996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6B1C-A35C-48B8-8FF0-C0A9C2E7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2811318" y="1678327"/>
            <a:ext cx="6569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Present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32113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323AC-9245-449A-A867-B5AFF1658F95}"/>
              </a:ext>
            </a:extLst>
          </p:cNvPr>
          <p:cNvSpPr txBox="1"/>
          <p:nvPr/>
        </p:nvSpPr>
        <p:spPr>
          <a:xfrm>
            <a:off x="510989" y="537499"/>
            <a:ext cx="60960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Differences between </a:t>
            </a:r>
            <a:r>
              <a:rPr lang="en-US" b="1" dirty="0"/>
              <a:t>just, already, yet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Just</a:t>
            </a:r>
            <a:r>
              <a:rPr lang="en-US" dirty="0"/>
              <a:t>: Recently completed action: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</a:t>
            </a:r>
            <a:r>
              <a:rPr lang="en-US" b="1" dirty="0"/>
              <a:t>just</a:t>
            </a:r>
            <a:r>
              <a:rPr lang="en-US" dirty="0"/>
              <a:t> finished my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Already</a:t>
            </a:r>
            <a:r>
              <a:rPr lang="en-US" dirty="0"/>
              <a:t>: Sooner than expected: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</a:t>
            </a:r>
            <a:r>
              <a:rPr lang="en-US" b="1" dirty="0"/>
              <a:t>already</a:t>
            </a:r>
            <a:r>
              <a:rPr lang="en-US" dirty="0"/>
              <a:t> left the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Yet</a:t>
            </a:r>
            <a:r>
              <a:rPr lang="en-US" dirty="0"/>
              <a:t>: In questions/negative sentences: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they arrived </a:t>
            </a:r>
            <a:r>
              <a:rPr lang="en-US" b="1" dirty="0"/>
              <a:t>yet</a:t>
            </a:r>
            <a:r>
              <a:rPr lang="en-US" dirty="0"/>
              <a:t>?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haven’t seen the movie </a:t>
            </a:r>
            <a:r>
              <a:rPr lang="en-US" b="1" dirty="0"/>
              <a:t>yet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1EF9B-D46D-4223-8BE2-68636227EA43}"/>
              </a:ext>
            </a:extLst>
          </p:cNvPr>
          <p:cNvSpPr txBox="1"/>
          <p:nvPr/>
        </p:nvSpPr>
        <p:spPr>
          <a:xfrm>
            <a:off x="5979459" y="1645494"/>
            <a:ext cx="6096000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Expressing </a:t>
            </a:r>
            <a:r>
              <a:rPr lang="en-US" b="1" dirty="0"/>
              <a:t>experiences</a:t>
            </a:r>
            <a:r>
              <a:rPr lang="en-US" dirty="0"/>
              <a:t> or </a:t>
            </a: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met many interesting people during my travels.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government has improved the healthcare system significantly over the last year.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C5F-4445-4E22-97F8-7567015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2D616-CB25-454E-80A5-4514D21C8E3C}"/>
              </a:ext>
            </a:extLst>
          </p:cNvPr>
          <p:cNvSpPr txBox="1"/>
          <p:nvPr/>
        </p:nvSpPr>
        <p:spPr>
          <a:xfrm>
            <a:off x="878540" y="736937"/>
            <a:ext cx="9287435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already sent the email, but I’m not sure if they have received it yet.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you ever wondered what life would be like if you had chosen a different path?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just announced a new policy, which is likely to affect all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0941-AE17-4186-B15A-1479BEA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414FF-FDF3-4169-8D84-0FCDD3F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65F57-96CA-456D-BE56-6364AF9EDAEE}"/>
              </a:ext>
            </a:extLst>
          </p:cNvPr>
          <p:cNvSpPr txBox="1"/>
          <p:nvPr/>
        </p:nvSpPr>
        <p:spPr>
          <a:xfrm>
            <a:off x="672353" y="75245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have/has + not + past participle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have not (haven’t)</a:t>
            </a:r>
            <a:r>
              <a:rPr lang="en-US" dirty="0"/>
              <a:t> finished my homework yet.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has not (hasn’t)</a:t>
            </a:r>
            <a:r>
              <a:rPr lang="en-US" dirty="0"/>
              <a:t> visited Paris.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Have/Has + subject + past participle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Have</a:t>
            </a:r>
            <a:r>
              <a:rPr lang="en-US" dirty="0"/>
              <a:t> you ever been to Australia?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</a:t>
            </a:r>
            <a:r>
              <a:rPr lang="en-US" dirty="0"/>
              <a:t> he completed his tasks?</a:t>
            </a:r>
          </a:p>
        </p:txBody>
      </p:sp>
    </p:spTree>
    <p:extLst>
      <p:ext uri="{BB962C8B-B14F-4D97-AF65-F5344CB8AC3E}">
        <p14:creationId xmlns:p14="http://schemas.microsoft.com/office/powerpoint/2010/main" val="307581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3F41E-12A6-4BE9-A3FD-8416AD203417}"/>
              </a:ext>
            </a:extLst>
          </p:cNvPr>
          <p:cNvSpPr txBox="1"/>
          <p:nvPr/>
        </p:nvSpPr>
        <p:spPr>
          <a:xfrm>
            <a:off x="618565" y="671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Present Perfect Continuous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DCF44-1947-4E66-8C31-365C0BDEC1CC}"/>
              </a:ext>
            </a:extLst>
          </p:cNvPr>
          <p:cNvSpPr txBox="1"/>
          <p:nvPr/>
        </p:nvSpPr>
        <p:spPr>
          <a:xfrm>
            <a:off x="1048870" y="1436185"/>
            <a:ext cx="10094259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are still ongoing, or recently ended but with visible effects.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been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learning English for two hours.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been working here since morning.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been playing soccer all day.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99AC-FDBE-4DCE-B0BD-9F7CA37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EF7F2-9060-4D37-AD51-89FD9A6F687A}"/>
              </a:ext>
            </a:extLst>
          </p:cNvPr>
          <p:cNvSpPr txBox="1"/>
          <p:nvPr/>
        </p:nvSpPr>
        <p:spPr>
          <a:xfrm>
            <a:off x="439270" y="605906"/>
            <a:ext cx="7951694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emphasize the </a:t>
            </a:r>
            <a:r>
              <a:rPr lang="en-US" b="1" dirty="0"/>
              <a:t>duration</a:t>
            </a:r>
            <a:r>
              <a:rPr lang="en-US" dirty="0"/>
              <a:t> of an action or its effect: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running, and now I’m out of breath.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 between Present Perfect and Present Perfect Continuous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</a:t>
            </a:r>
            <a:r>
              <a:rPr lang="en-US" dirty="0"/>
              <a:t>: Focus on result: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written three articles today.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Continuous</a:t>
            </a:r>
            <a:r>
              <a:rPr lang="en-US" dirty="0"/>
              <a:t>: Focus on process/duration: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writing articles all morning.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C10A-C42D-49CE-BD90-CAB4DC16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B0EDD-867C-4A99-8935-A213E16043E7}"/>
              </a:ext>
            </a:extLst>
          </p:cNvPr>
          <p:cNvSpPr txBox="1"/>
          <p:nvPr/>
        </p:nvSpPr>
        <p:spPr>
          <a:xfrm>
            <a:off x="645458" y="627530"/>
            <a:ext cx="1114312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She has been working tirelessly on this project, and the results are finally showing.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How long have you been waiting for me? It feels like ages!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company has been growing rapidly, thanks to its innovative strategies.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75795E-E9C4-46B2-9B13-974AEB5A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643F-89B3-45BD-898D-85B4C24A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B6761-BD1B-44ED-95A8-87F218543896}"/>
              </a:ext>
            </a:extLst>
          </p:cNvPr>
          <p:cNvSpPr txBox="1"/>
          <p:nvPr/>
        </p:nvSpPr>
        <p:spPr>
          <a:xfrm>
            <a:off x="663388" y="0"/>
            <a:ext cx="6096000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4.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have/has + not + been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have not (haven’t)</a:t>
            </a:r>
            <a:r>
              <a:rPr lang="en-US" dirty="0"/>
              <a:t> been working on this project since morning.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has not (hasn’t)</a:t>
            </a:r>
            <a:r>
              <a:rPr lang="en-US" dirty="0"/>
              <a:t> been studying for long.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Have/Has + subject + been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Have</a:t>
            </a:r>
            <a:r>
              <a:rPr lang="en-US" dirty="0"/>
              <a:t> you been waiting for me for long?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</a:t>
            </a:r>
            <a:r>
              <a:rPr lang="en-US" dirty="0"/>
              <a:t> he been exercising regularly?</a:t>
            </a:r>
          </a:p>
        </p:txBody>
      </p:sp>
    </p:spTree>
    <p:extLst>
      <p:ext uri="{BB962C8B-B14F-4D97-AF65-F5344CB8AC3E}">
        <p14:creationId xmlns:p14="http://schemas.microsoft.com/office/powerpoint/2010/main" val="305832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9EFF4-39A2-433D-85FA-8D9781C60543}"/>
              </a:ext>
            </a:extLst>
          </p:cNvPr>
          <p:cNvSpPr txBox="1"/>
          <p:nvPr/>
        </p:nvSpPr>
        <p:spPr>
          <a:xfrm>
            <a:off x="313764" y="414225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1: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My brother ______ (like) to play soccer every weekend.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(not work) on Sundays.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time ______ (the train/leave) tomorrow?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8FD66-1DD1-48CA-A768-0F2807BAA540}"/>
              </a:ext>
            </a:extLst>
          </p:cNvPr>
          <p:cNvSpPr txBox="1"/>
          <p:nvPr/>
        </p:nvSpPr>
        <p:spPr>
          <a:xfrm>
            <a:off x="6409764" y="404336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2: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Right now, I ______ (write) an email to my teacher.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come) to the party tonight.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______ (you/do) at the moment?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C346C-39BA-473B-9E25-5D8DD01909E4}"/>
              </a:ext>
            </a:extLst>
          </p:cNvPr>
          <p:cNvSpPr txBox="1"/>
          <p:nvPr/>
        </p:nvSpPr>
        <p:spPr>
          <a:xfrm>
            <a:off x="313764" y="3595772"/>
            <a:ext cx="6252882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3: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(already/finish) my homework.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Have you ______ (ever/visit) another country?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start) the project yet.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5E8F-4422-4BA1-AE78-FED087DB48E2}"/>
              </a:ext>
            </a:extLst>
          </p:cNvPr>
          <p:cNvSpPr txBox="1"/>
          <p:nvPr/>
        </p:nvSpPr>
        <p:spPr>
          <a:xfrm>
            <a:off x="6096000" y="3318772"/>
            <a:ext cx="625288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4: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(study) for the test all day.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long ______ (you/wait) for the bus?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(work) on this project since morning, and I still have a lot to do.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96BF2B-6F5F-46FC-BAA4-CC740360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24CFE-4C5E-4D88-ADD2-959983B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Verb Tense Timelines">
            <a:extLst>
              <a:ext uri="{FF2B5EF4-FFF2-40B4-BE49-F238E27FC236}">
                <a16:creationId xmlns:a16="http://schemas.microsoft.com/office/drawing/2014/main" id="{E5674848-5419-4B9F-8123-776A1448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0" y="0"/>
            <a:ext cx="5951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E7918-C83F-4002-B3B7-2737FCC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23F3D7C6-E23E-47A6-9DDE-D0AE3B6B9EDD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CA9C5-4DEF-477B-B731-7FBAB3424D78}"/>
              </a:ext>
            </a:extLst>
          </p:cNvPr>
          <p:cNvSpPr txBox="1"/>
          <p:nvPr/>
        </p:nvSpPr>
        <p:spPr>
          <a:xfrm>
            <a:off x="2138082" y="1119698"/>
            <a:ext cx="7915835" cy="3965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/>
              <a:t>Additional nuances</a:t>
            </a:r>
            <a:br>
              <a:rPr lang="en-US" sz="4400" b="1" dirty="0"/>
            </a:br>
            <a:r>
              <a:rPr lang="en-US" sz="4400" b="1" dirty="0"/>
              <a:t>Rare usages</a:t>
            </a:r>
            <a:br>
              <a:rPr lang="en-US" sz="4400" b="1" dirty="0"/>
            </a:br>
            <a:r>
              <a:rPr lang="en-US" sz="4400" b="1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6612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84D86-F604-45A7-BBE7-7BFD83C56A38}"/>
              </a:ext>
            </a:extLst>
          </p:cNvPr>
          <p:cNvSpPr txBox="1"/>
          <p:nvPr/>
        </p:nvSpPr>
        <p:spPr>
          <a:xfrm>
            <a:off x="1479177" y="1345630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present tenses in English are of four main types: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Simple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Continuous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 Continuous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2693-38F2-4600-A627-09A80A2A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BD1BE-9140-4E08-B222-15445106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34219-DEFC-4BB5-8B88-D7C6A467226C}"/>
              </a:ext>
            </a:extLst>
          </p:cNvPr>
          <p:cNvSpPr txBox="1"/>
          <p:nvPr/>
        </p:nvSpPr>
        <p:spPr>
          <a:xfrm>
            <a:off x="1201270" y="725168"/>
            <a:ext cx="10856260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with stative verbs</a:t>
            </a:r>
            <a:r>
              <a:rPr lang="en-US" dirty="0"/>
              <a:t>: Verbs like </a:t>
            </a:r>
            <a:r>
              <a:rPr lang="en-US" i="1" dirty="0"/>
              <a:t>know, believe, love, hate</a:t>
            </a:r>
            <a:r>
              <a:rPr lang="en-US" dirty="0"/>
              <a:t> are rarely used in continuous forms.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knowing him for years.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know him well.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Emphatic Present Simple</a:t>
            </a:r>
            <a:r>
              <a:rPr lang="en-US" dirty="0"/>
              <a:t>: Adding "do/does" for emphasis: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do enjoy reading this book!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storytelling and informal speech</a:t>
            </a:r>
            <a:r>
              <a:rPr lang="en-US" dirty="0"/>
              <a:t>: Sometimes used to narrate events: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So, he walks into the room, looks around, and says, "Where’s my coffee?"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43A0D-19E5-4BAD-8D80-442BDBD3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0B3C0-D34D-4320-90DA-4431C1F4FAB6}"/>
              </a:ext>
            </a:extLst>
          </p:cNvPr>
          <p:cNvSpPr txBox="1"/>
          <p:nvPr/>
        </p:nvSpPr>
        <p:spPr>
          <a:xfrm>
            <a:off x="1228165" y="651637"/>
            <a:ext cx="10004612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Temporary vs. Permanent Situations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am living in Sydney temporarily.</a:t>
            </a:r>
            <a:r>
              <a:rPr lang="en-US" dirty="0"/>
              <a:t> (temporary)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live in Sydney.</a:t>
            </a:r>
            <a:r>
              <a:rPr lang="en-US" dirty="0"/>
              <a:t> (permanent)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Future Intentions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We are meeting at 6 PM tomorrow.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Verbs rarely used in continuous forms</a:t>
            </a:r>
            <a:r>
              <a:rPr lang="en-US" dirty="0"/>
              <a:t>: </a:t>
            </a:r>
            <a:r>
              <a:rPr lang="en-US" i="1" dirty="0"/>
              <a:t>want, seem, belong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wanting more coffee.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want more coffee.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D7A9F-4420-4F4D-AF5C-BD2C176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AC616-B4AC-496A-9499-D6EA07A03D3B}"/>
              </a:ext>
            </a:extLst>
          </p:cNvPr>
          <p:cNvSpPr txBox="1"/>
          <p:nvPr/>
        </p:nvSpPr>
        <p:spPr>
          <a:xfrm>
            <a:off x="1515034" y="136525"/>
            <a:ext cx="9941859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vs. Simple Past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seen that movie.</a:t>
            </a:r>
            <a:r>
              <a:rPr lang="en-US" dirty="0"/>
              <a:t> (experience without time reference)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saw that movie last night.</a:t>
            </a:r>
            <a:r>
              <a:rPr lang="en-US" dirty="0"/>
              <a:t> (specific time reference)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 expressions compatibility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already finished my homework.</a:t>
            </a:r>
            <a:r>
              <a:rPr lang="en-US" dirty="0"/>
              <a:t> (correct with "already")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finished my homework yesterday.</a:t>
            </a:r>
            <a:r>
              <a:rPr lang="en-US" dirty="0"/>
              <a:t> (incorrect; "yesterday" is for Simple Past)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Different meanings with "for" and "since"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for 5 years.</a:t>
            </a:r>
            <a:r>
              <a:rPr lang="en-US" dirty="0"/>
              <a:t> (duration)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since 2018.</a:t>
            </a:r>
            <a:r>
              <a:rPr lang="en-US" dirty="0"/>
              <a:t> (starting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31258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685FA-857B-4D78-8BD9-726FD10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4224-D7A8-41B4-8F55-6D43870AB26A}"/>
              </a:ext>
            </a:extLst>
          </p:cNvPr>
          <p:cNvSpPr txBox="1"/>
          <p:nvPr/>
        </p:nvSpPr>
        <p:spPr>
          <a:xfrm>
            <a:off x="201705" y="546463"/>
            <a:ext cx="11788589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duration</a:t>
            </a:r>
            <a:r>
              <a:rPr lang="en-US" dirty="0"/>
              <a:t>: Often highlights the process, not just the result.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reading this book for two hours.</a:t>
            </a:r>
            <a:r>
              <a:rPr lang="en-US" dirty="0"/>
              <a:t> (emphasizes the activity of reading)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not to use it</a:t>
            </a:r>
            <a:r>
              <a:rPr lang="en-US" dirty="0"/>
              <a:t>: With stative verbs: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have been knowing her since childhood.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have known her since childhood.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Combination of tenses</a:t>
            </a:r>
            <a:r>
              <a:rPr lang="en-US" dirty="0"/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waiting for two hours, but he hasn’t arrived yet.</a:t>
            </a:r>
            <a:r>
              <a:rPr lang="en-US" dirty="0"/>
              <a:t> (Present Perfect Continuous + Present Perfect)</a:t>
            </a:r>
          </a:p>
        </p:txBody>
      </p:sp>
    </p:spTree>
    <p:extLst>
      <p:ext uri="{BB962C8B-B14F-4D97-AF65-F5344CB8AC3E}">
        <p14:creationId xmlns:p14="http://schemas.microsoft.com/office/powerpoint/2010/main" val="29266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26DDD-8F13-4607-81D4-267376D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B90C3-9F5B-482C-84F3-989212F27965}"/>
              </a:ext>
            </a:extLst>
          </p:cNvPr>
          <p:cNvSpPr txBox="1"/>
          <p:nvPr/>
        </p:nvSpPr>
        <p:spPr>
          <a:xfrm>
            <a:off x="510990" y="70763"/>
            <a:ext cx="12541624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Additional Tips: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Time Expressions</a:t>
            </a:r>
            <a:r>
              <a:rPr lang="en-US" dirty="0"/>
              <a:t>: Use of words like </a:t>
            </a:r>
            <a:r>
              <a:rPr lang="en-US" i="1" dirty="0"/>
              <a:t>just, yet, already, so far, lately, recently, for, since</a:t>
            </a:r>
            <a:r>
              <a:rPr lang="en-US" dirty="0"/>
              <a:t>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Regional Differences</a:t>
            </a:r>
            <a:r>
              <a:rPr lang="en-US" dirty="0"/>
              <a:t>: American English and British English differ in some usages, especially with Present Perfect: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American: </a:t>
            </a:r>
            <a:r>
              <a:rPr lang="en-US" i="1" dirty="0"/>
              <a:t>Did you eat lunch yet?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British: </a:t>
            </a:r>
            <a:r>
              <a:rPr lang="en-US" i="1" dirty="0"/>
              <a:t>Have you eaten lunch yet?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Common Mistakes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Overusing continuous forms:</a:t>
            </a:r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Incorrect: </a:t>
            </a:r>
            <a:r>
              <a:rPr lang="en-US" i="1" dirty="0"/>
              <a:t>I am feeling sick now.</a:t>
            </a:r>
            <a:endParaRPr lang="en-US" dirty="0"/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Correct: </a:t>
            </a:r>
            <a:r>
              <a:rPr lang="en-US" i="1" dirty="0"/>
              <a:t>I feel sick now.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Negative and Question Form Emphasis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Haven’t you finished yet?</a:t>
            </a:r>
            <a:r>
              <a:rPr lang="en-US" dirty="0"/>
              <a:t> (surprised tone)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Don’t you like chocolate?</a:t>
            </a:r>
            <a:r>
              <a:rPr lang="en-US" dirty="0"/>
              <a:t> (seeking confirmation)</a:t>
            </a:r>
          </a:p>
        </p:txBody>
      </p:sp>
    </p:spTree>
    <p:extLst>
      <p:ext uri="{BB962C8B-B14F-4D97-AF65-F5344CB8AC3E}">
        <p14:creationId xmlns:p14="http://schemas.microsoft.com/office/powerpoint/2010/main" val="1919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3609004" y="1669363"/>
            <a:ext cx="49739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Past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354516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3021106" y="464875"/>
            <a:ext cx="8023412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200000"/>
              </a:lnSpc>
              <a:buAutoNum type="arabicPeriod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Past Simple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کارهایی که در گذشته انجام شده و به پایان رسیده است.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همراه با زمان‌های مشخص مثل: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yesterday, last week, in 2010.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Verb-ed/irregular verb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2" algn="r" rtl="1">
              <a:lnSpc>
                <a:spcPct val="200000"/>
              </a:lnSpc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visited Paris last year.</a:t>
            </a:r>
          </a:p>
          <a:p>
            <a:pPr lvl="2" algn="r" rtl="1">
              <a:lnSpc>
                <a:spcPct val="200000"/>
              </a:lnSpc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worked late last night.</a:t>
            </a:r>
          </a:p>
          <a:p>
            <a:pPr lvl="2" algn="r" rtl="1">
              <a:lnSpc>
                <a:spcPct val="200000"/>
              </a:lnSpc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went to the party yesterday.</a:t>
            </a:r>
          </a:p>
        </p:txBody>
      </p:sp>
    </p:spTree>
    <p:extLst>
      <p:ext uri="{BB962C8B-B14F-4D97-AF65-F5344CB8AC3E}">
        <p14:creationId xmlns:p14="http://schemas.microsoft.com/office/powerpoint/2010/main" val="49246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1120588" y="796569"/>
            <a:ext cx="8023412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did not (didn’t) + base verb)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did not</a:t>
            </a:r>
            <a:r>
              <a:rPr lang="en-US" dirty="0"/>
              <a:t> go to the park.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didn’t</a:t>
            </a:r>
            <a:r>
              <a:rPr lang="en-US" dirty="0"/>
              <a:t> finish her homework.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(Did + subject + base verb)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Did</a:t>
            </a:r>
            <a:r>
              <a:rPr lang="en-US" dirty="0"/>
              <a:t> you watch the movie last night?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Did</a:t>
            </a:r>
            <a:r>
              <a:rPr lang="en-US" dirty="0"/>
              <a:t> he call you yesterday?</a:t>
            </a:r>
          </a:p>
        </p:txBody>
      </p:sp>
    </p:spTree>
    <p:extLst>
      <p:ext uri="{BB962C8B-B14F-4D97-AF65-F5344CB8AC3E}">
        <p14:creationId xmlns:p14="http://schemas.microsoft.com/office/powerpoint/2010/main" val="204845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188259" y="464875"/>
            <a:ext cx="10856259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Continuous</a:t>
            </a:r>
            <a:endParaRPr lang="fa-IR" b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توصیف عملی که در زمان مشخصی در گذشته در حال انجام بوده است.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گاهی برای توصیف دو عمل هم‌زمان در گذشته: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I was reading, she was cooking.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was/were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reading a book at 8 PM.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were playing soccer yesterday evening.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she was studying, her phone rang.</a:t>
            </a:r>
          </a:p>
        </p:txBody>
      </p:sp>
    </p:spTree>
    <p:extLst>
      <p:ext uri="{BB962C8B-B14F-4D97-AF65-F5344CB8AC3E}">
        <p14:creationId xmlns:p14="http://schemas.microsoft.com/office/powerpoint/2010/main" val="159501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9470-122A-47E7-BA14-B9D653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12B9C-F268-4B38-99F1-2451CE1D08D1}"/>
              </a:ext>
            </a:extLst>
          </p:cNvPr>
          <p:cNvSpPr txBox="1"/>
          <p:nvPr/>
        </p:nvSpPr>
        <p:spPr>
          <a:xfrm>
            <a:off x="1120588" y="796569"/>
            <a:ext cx="8023412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was/were + not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was not</a:t>
            </a:r>
            <a:r>
              <a:rPr lang="en-US" dirty="0"/>
              <a:t> watching TV.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weren’t</a:t>
            </a:r>
            <a:r>
              <a:rPr lang="en-US" dirty="0"/>
              <a:t> listening to music.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(Was/Were + subject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Were</a:t>
            </a:r>
            <a:r>
              <a:rPr lang="en-US" dirty="0"/>
              <a:t> you sleeping at that time?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Was</a:t>
            </a:r>
            <a:r>
              <a:rPr lang="en-US" dirty="0"/>
              <a:t> he running when it started raining?</a:t>
            </a:r>
          </a:p>
        </p:txBody>
      </p:sp>
    </p:spTree>
    <p:extLst>
      <p:ext uri="{BB962C8B-B14F-4D97-AF65-F5344CB8AC3E}">
        <p14:creationId xmlns:p14="http://schemas.microsoft.com/office/powerpoint/2010/main" val="1235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35ADD-6FE0-4D1F-B1A7-3EF46279D4D4}"/>
              </a:ext>
            </a:extLst>
          </p:cNvPr>
          <p:cNvSpPr txBox="1"/>
          <p:nvPr/>
        </p:nvSpPr>
        <p:spPr>
          <a:xfrm>
            <a:off x="699247" y="626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Present 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DBB72-569E-47BB-ADBA-4CD376188B2E}"/>
              </a:ext>
            </a:extLst>
          </p:cNvPr>
          <p:cNvSpPr txBox="1"/>
          <p:nvPr/>
        </p:nvSpPr>
        <p:spPr>
          <a:xfrm>
            <a:off x="905436" y="1287813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habitual actions, general truths, or facts.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Verb (s/es)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study English every 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works in an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sun rises in the east.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E79E-B806-4C16-9702-2334010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26E46-B9D0-453F-A274-46F54487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6A61C-7688-43D8-8FBC-EFAE2CB2E668}"/>
              </a:ext>
            </a:extLst>
          </p:cNvPr>
          <p:cNvSpPr txBox="1"/>
          <p:nvPr/>
        </p:nvSpPr>
        <p:spPr>
          <a:xfrm>
            <a:off x="2259106" y="239291"/>
            <a:ext cx="8677835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عملی که قبل از عمل دیگری در گذشته انجام شده باشد.</a:t>
            </a:r>
          </a:p>
          <a:p>
            <a:pPr lvl="2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معمولاً با کلماتی مانند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before, after, by the time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همراه است.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had + Past Participle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finished my homework before the movie started.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had left the house when I arrived.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had already eaten dinner by the time we called them.</a:t>
            </a:r>
          </a:p>
        </p:txBody>
      </p:sp>
    </p:spTree>
    <p:extLst>
      <p:ext uri="{BB962C8B-B14F-4D97-AF65-F5344CB8AC3E}">
        <p14:creationId xmlns:p14="http://schemas.microsoft.com/office/powerpoint/2010/main" val="189832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90EE-1093-4A96-BD31-16531F09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379B0-5D77-4DF8-8821-16B381D24CCE}"/>
              </a:ext>
            </a:extLst>
          </p:cNvPr>
          <p:cNvSpPr txBox="1"/>
          <p:nvPr/>
        </p:nvSpPr>
        <p:spPr>
          <a:xfrm>
            <a:off x="1488141" y="750838"/>
            <a:ext cx="60960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had not (hadn’t) + Past Participle)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had not</a:t>
            </a:r>
            <a:r>
              <a:rPr lang="en-US" dirty="0"/>
              <a:t> seen him before that 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hadn’t</a:t>
            </a:r>
            <a:r>
              <a:rPr lang="en-US" dirty="0"/>
              <a:t> called me before the meeting.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(Had + subject + Past Participle)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you met him before the party?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they completed their project by the deadline?</a:t>
            </a:r>
          </a:p>
        </p:txBody>
      </p:sp>
    </p:spTree>
    <p:extLst>
      <p:ext uri="{BB962C8B-B14F-4D97-AF65-F5344CB8AC3E}">
        <p14:creationId xmlns:p14="http://schemas.microsoft.com/office/powerpoint/2010/main" val="2969365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90EE-1093-4A96-BD31-16531F09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D536-6109-4B12-BC81-E896F9AC95ED}"/>
              </a:ext>
            </a:extLst>
          </p:cNvPr>
          <p:cNvSpPr txBox="1"/>
          <p:nvPr/>
        </p:nvSpPr>
        <p:spPr>
          <a:xfrm>
            <a:off x="905435" y="375228"/>
            <a:ext cx="10721788" cy="500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Continuous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1" algn="r" rtl="1">
              <a:lnSpc>
                <a:spcPct val="200000"/>
              </a:lnSpc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توصیف عملی که قبل از عمل دیگری در گذشته در حال انجام بوده است و تأکید روی مدت زمان آن دارد.</a:t>
            </a: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200000"/>
              </a:lnSpc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had been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i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been studying for two hours before she arrived.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had been working all day when the storm started.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He was tired because he had been running for an hour.</a:t>
            </a:r>
          </a:p>
        </p:txBody>
      </p:sp>
    </p:spTree>
    <p:extLst>
      <p:ext uri="{BB962C8B-B14F-4D97-AF65-F5344CB8AC3E}">
        <p14:creationId xmlns:p14="http://schemas.microsoft.com/office/powerpoint/2010/main" val="1536830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10D7C-9CD7-4DC5-87DC-25556D3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F427E-A704-44CD-938A-0500801DEC94}"/>
              </a:ext>
            </a:extLst>
          </p:cNvPr>
          <p:cNvSpPr txBox="1"/>
          <p:nvPr/>
        </p:nvSpPr>
        <p:spPr>
          <a:xfrm>
            <a:off x="1048869" y="818528"/>
            <a:ext cx="8525435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(Subject + had not (hadn’t) been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had not</a:t>
            </a:r>
            <a:r>
              <a:rPr lang="en-US" dirty="0"/>
              <a:t> been sleeping before the alarm went off.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hadn’t</a:t>
            </a:r>
            <a:r>
              <a:rPr lang="en-US" dirty="0"/>
              <a:t> been waiting long when we arrived.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(Had + subject + been + Verb-</a:t>
            </a:r>
            <a:r>
              <a:rPr lang="en-US" i="1" dirty="0" err="1"/>
              <a:t>ing</a:t>
            </a:r>
            <a:r>
              <a:rPr lang="en-US" i="1" dirty="0"/>
              <a:t>)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you been working on this project for long?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Had</a:t>
            </a:r>
            <a:r>
              <a:rPr lang="en-US" dirty="0"/>
              <a:t> they been playing for hours when it started raining?</a:t>
            </a:r>
          </a:p>
        </p:txBody>
      </p:sp>
    </p:spTree>
    <p:extLst>
      <p:ext uri="{BB962C8B-B14F-4D97-AF65-F5344CB8AC3E}">
        <p14:creationId xmlns:p14="http://schemas.microsoft.com/office/powerpoint/2010/main" val="414713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10D7C-9CD7-4DC5-87DC-25556D3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99712-3F23-437D-90F2-1D2636D4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81101"/>
              </p:ext>
            </p:extLst>
          </p:nvPr>
        </p:nvGraphicFramePr>
        <p:xfrm>
          <a:off x="542140" y="2103120"/>
          <a:ext cx="10515600" cy="2926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828564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08962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65156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7632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زمان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مثبت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منفی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سوالی</a:t>
                      </a:r>
                      <a:endParaRPr lang="fa-IR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57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Simple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went to the store.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didn’t go to the store.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Did she go to the store?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4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Continuous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was reading a book.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wasn’t reading a book.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Was she reading a book?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27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Perfect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 finished her work.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hadn’t finished her work.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Had she finished her work?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563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Perfect Continuous</a:t>
                      </a:r>
                      <a:endParaRPr lang="en-US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 been working for hours.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hadn’t been working for hours.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Had she been working for hours?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6905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862AFAD-FC17-4117-9C42-C4B173FA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872" y="679499"/>
            <a:ext cx="402225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RANSans(FaNum)" panose="020B0506030804020204" pitchFamily="34" charset="-78"/>
                <a:cs typeface="IRANSans(FaNum)" panose="020B0506030804020204" pitchFamily="34" charset="-78"/>
              </a:rPr>
              <a:t>جدول مقایسه زمان‌های گذشته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RANSans(FaNum)" panose="020B0506030804020204" pitchFamily="34" charset="-78"/>
                <a:cs typeface="IRANSans(FaNum)" panose="020B0506030804020204" pitchFamily="34" charset="-7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786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91F96-D4E2-42C0-8EEB-FD8F9765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C1E3-C3FB-4233-9C9E-93F382392FED}"/>
              </a:ext>
            </a:extLst>
          </p:cNvPr>
          <p:cNvSpPr txBox="1"/>
          <p:nvPr/>
        </p:nvSpPr>
        <p:spPr>
          <a:xfrm>
            <a:off x="528320" y="136525"/>
            <a:ext cx="11369040" cy="587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</a:t>
            </a: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بی‌قاعده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Irregular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بسیاری از افعال در گذشته ساده به شکل بی‌قاعده صرف می‌شوند.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go → went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,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eat → ate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,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see → saw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.</a:t>
            </a: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این افعال هیچ قاعده خاصی ندارند و باید حفظ شوند.</a:t>
            </a: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ایستا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Stative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افعالی مثل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know, love, believe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به طور معمول در زمان استمراری استفاده نمی‌شوند: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knowing the answer.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knew the answer.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تضاد با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اگر دو عمل به ترتیب رخ داده باشند، اغلب می‌توان از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کرد، حتی زمانی که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ممکن است مناسب باشد: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After she finished the exam, she left the room.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After she had finished the exam, she left the room.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2001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0A2CA-9515-444E-9D08-B2D038C7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791BD-FAEF-445F-9038-B16F9C0E6C72}"/>
              </a:ext>
            </a:extLst>
          </p:cNvPr>
          <p:cNvSpPr txBox="1"/>
          <p:nvPr/>
        </p:nvSpPr>
        <p:spPr>
          <a:xfrm>
            <a:off x="629920" y="593852"/>
            <a:ext cx="10723880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continues</a:t>
            </a:r>
            <a:endParaRPr lang="fa-IR" b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قطع شدن عمل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Interrupted Action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زمانی که یک عمل در گذشته در حال انجام است و توسط عمل دیگری قطع می‌شود: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reading when the phone rang.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عمل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rang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عمل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was reading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را قطع کرده است.</a:t>
            </a: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زمان‌های متداخل: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دو عمل می‌توانند به طور هم‌زمان در حال وقوع باشند: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I was cooking, she was setting the table.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غیر استمراری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Non-continuous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مانند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Present Continuous،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این افعال نیز در زمان استمراری گذشته استفاده نمی‌شوند:</a:t>
            </a: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was wanting a coffee.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600200" lvl="3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wanted a coffee.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276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0A2CA-9515-444E-9D08-B2D038C7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03196-C5A6-41C7-B859-C765E2B4AE70}"/>
              </a:ext>
            </a:extLst>
          </p:cNvPr>
          <p:cNvSpPr txBox="1"/>
          <p:nvPr/>
        </p:nvSpPr>
        <p:spPr>
          <a:xfrm>
            <a:off x="3022600" y="510183"/>
            <a:ext cx="8331200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عدم ضرورت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Perfect: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اگر ترتیب زمانی واضح باشد، می‌توان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به جای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کرد: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left after she finished her homework.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(Past Simple)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left after she had finished her homework.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(Past Perfect)</a:t>
            </a: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هر دو جمله صحیح هستند، اما استفاده از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رسمی‌تر است.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ایستا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Stative Verbs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نیز با افعال ایستا استفاده می‌شود: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known her for years before we met in person.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عبارات شرطی و فرضی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Conditionals and Hypotheticals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شرایط غیر واقعی در گذشته: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If I had studied harder, I would have passed the exam.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would have called if she had known.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459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452120" y="239291"/>
            <a:ext cx="11287760" cy="611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تضاد با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Continuous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روی مدت زمان تأکید دارد، در حالی که 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فقط وقوع عمل را نشان می‌دهد: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been working for hours before I took a break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روی مدت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worked before I took a break.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روی وقوع عمل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عدم استفاده با افعال ایستا: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افعال ایستا در زمان‌های استمراری استفاده نمی‌شوند: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Incorrect: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been knowing her for a long time.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Correct: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known her for a long time.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ترکیب با زمان‌های دیگر: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اغلب همراه با گذشته ساده یا گذشته کامل استفاده می‌شود:</a:t>
            </a:r>
          </a:p>
          <a:p>
            <a:pPr marL="1143000" lvl="2" indent="-228600" algn="r" rtl="1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the time he arrived, I had been waiting for two hours.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280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66CF0-F809-4E82-A5FB-CB5DDBF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2B88B-4743-4FD3-8A8D-6623F7966EA6}"/>
              </a:ext>
            </a:extLst>
          </p:cNvPr>
          <p:cNvSpPr txBox="1"/>
          <p:nvPr/>
        </p:nvSpPr>
        <p:spPr>
          <a:xfrm>
            <a:off x="2316480" y="248729"/>
            <a:ext cx="8798560" cy="6290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نکات اضافی پیشرفته: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از حالت‌های تأکیدی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Emphasis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did finish my homework!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بر انجام کار</a:t>
            </a: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completed the project before anyone else noticed.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در داستان‌سرایی:</a:t>
            </a:r>
            <a:endParaRPr lang="fa-IR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زمان‌های گذشته در داستان‌ها برای ایجاد ترتیب وقایع استفاده می‌شوند:</a:t>
            </a: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opened the door, looked around, and stepped inside.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143000" lvl="2" indent="-228600" algn="r" rtl="1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had never been in such a place before.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عبارات زمانی خاص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Time Expressions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Simple: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yesterday, last week, in 1995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before, by the time, already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Continuous: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that moment, while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Past Perfect Continuous: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for, since, how long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305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21C70-1D97-4F37-8506-DDBCF622EA2D}"/>
              </a:ext>
            </a:extLst>
          </p:cNvPr>
          <p:cNvSpPr txBox="1"/>
          <p:nvPr/>
        </p:nvSpPr>
        <p:spPr>
          <a:xfrm>
            <a:off x="1353671" y="841392"/>
            <a:ext cx="9861176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Used for general truths: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Water boils at 100°C.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In first conditional sentences and fixed future schedules: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she works hard, she will succeed.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train leaves at 6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He always forgets where he puts his keys, which drives me crazy.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sun never sets on the British Empire (historical fact).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If it rains tomorrow, the match will be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FA3A-F9DE-4780-891A-AE46FF0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D4873-1794-428C-A749-88CD36B3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B9EDD-571C-462A-B1E8-EC3D2E5C6DEB}"/>
              </a:ext>
            </a:extLst>
          </p:cNvPr>
          <p:cNvSpPr txBox="1"/>
          <p:nvPr/>
        </p:nvSpPr>
        <p:spPr>
          <a:xfrm>
            <a:off x="2306320" y="330538"/>
            <a:ext cx="860552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جملات با استفاده از زمان‌های مختلف: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dana" panose="00000500000000000000" pitchFamily="2" charset="-78"/>
                <a:cs typeface="dana" panose="00000500000000000000" pitchFamily="2" charset="-78"/>
              </a:rPr>
              <a:t>She was reading a book when I called her.</a:t>
            </a:r>
            <a:r>
              <a:rPr lang="en-US" dirty="0">
                <a:latin typeface="dana" panose="00000500000000000000" pitchFamily="2" charset="-78"/>
                <a:cs typeface="dana" panose="00000500000000000000" pitchFamily="2" charset="-78"/>
              </a:rPr>
              <a:t> → </a:t>
            </a: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با </a:t>
            </a:r>
            <a:r>
              <a:rPr lang="en-US" b="1" dirty="0">
                <a:latin typeface="dana" panose="00000500000000000000" pitchFamily="2" charset="-78"/>
                <a:cs typeface="dana" panose="00000500000000000000" pitchFamily="2" charset="-78"/>
              </a:rPr>
              <a:t>Past Simple</a:t>
            </a:r>
            <a:endParaRPr lang="en-US" dirty="0">
              <a:latin typeface="dana" panose="00000500000000000000" pitchFamily="2" charset="-78"/>
              <a:cs typeface="dana" panose="00000500000000000000" pitchFamily="2" charset="-78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dana" panose="00000500000000000000" pitchFamily="2" charset="-78"/>
                <a:cs typeface="dana" panose="00000500000000000000" pitchFamily="2" charset="-78"/>
              </a:rPr>
              <a:t>They had already left when we arrived.</a:t>
            </a:r>
            <a:r>
              <a:rPr lang="en-US" dirty="0">
                <a:latin typeface="dana" panose="00000500000000000000" pitchFamily="2" charset="-78"/>
                <a:cs typeface="dana" panose="00000500000000000000" pitchFamily="2" charset="-78"/>
              </a:rPr>
              <a:t> → </a:t>
            </a: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با </a:t>
            </a:r>
            <a:r>
              <a:rPr lang="en-US" b="1" dirty="0">
                <a:latin typeface="dana" panose="00000500000000000000" pitchFamily="2" charset="-78"/>
                <a:cs typeface="dana" panose="00000500000000000000" pitchFamily="2" charset="-78"/>
              </a:rPr>
              <a:t>Past Perfect Continuous</a:t>
            </a:r>
            <a:endParaRPr lang="en-US" dirty="0">
              <a:latin typeface="dana" panose="00000500000000000000" pitchFamily="2" charset="-78"/>
              <a:cs typeface="dana" panose="00000500000000000000" pitchFamily="2" charset="-78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1" dirty="0">
                <a:latin typeface="dana" panose="00000500000000000000" pitchFamily="2" charset="-78"/>
                <a:cs typeface="dana" panose="00000500000000000000" pitchFamily="2" charset="-78"/>
              </a:rPr>
              <a:t>I was working when the storm started.</a:t>
            </a:r>
            <a:r>
              <a:rPr lang="en-US" dirty="0">
                <a:latin typeface="dana" panose="00000500000000000000" pitchFamily="2" charset="-78"/>
                <a:cs typeface="dana" panose="00000500000000000000" pitchFamily="2" charset="-78"/>
              </a:rPr>
              <a:t> → </a:t>
            </a:r>
            <a:r>
              <a:rPr lang="fa-IR" dirty="0">
                <a:latin typeface="dana" panose="00000500000000000000" pitchFamily="2" charset="-78"/>
                <a:cs typeface="dana" panose="00000500000000000000" pitchFamily="2" charset="-78"/>
              </a:rPr>
              <a:t>بازنویسی با </a:t>
            </a:r>
            <a:r>
              <a:rPr lang="en-US" b="1" dirty="0">
                <a:latin typeface="dana" panose="00000500000000000000" pitchFamily="2" charset="-78"/>
                <a:cs typeface="dana" panose="00000500000000000000" pitchFamily="2" charset="-78"/>
              </a:rPr>
              <a:t>Past Perfect</a:t>
            </a:r>
            <a:endParaRPr lang="en-US" dirty="0">
              <a:latin typeface="dana" panose="00000500000000000000" pitchFamily="2" charset="-78"/>
              <a:cs typeface="dana" panose="000005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39856-B02D-4D78-B7BA-8C9F9E702786}"/>
              </a:ext>
            </a:extLst>
          </p:cNvPr>
          <p:cNvSpPr txBox="1"/>
          <p:nvPr/>
        </p:nvSpPr>
        <p:spPr>
          <a:xfrm>
            <a:off x="2306320" y="3094058"/>
            <a:ext cx="892048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(finish) my homework before the teacher asked for it.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(play) soccer for two hours when it started to rain.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While I ______ (walk) to school, I saw an old friend.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By the time we reached the station, the train ______ (leave).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(not study) last night because she was too tired.</a:t>
            </a:r>
          </a:p>
        </p:txBody>
      </p:sp>
    </p:spTree>
    <p:extLst>
      <p:ext uri="{BB962C8B-B14F-4D97-AF65-F5344CB8AC3E}">
        <p14:creationId xmlns:p14="http://schemas.microsoft.com/office/powerpoint/2010/main" val="19105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1E2DB-A500-4398-81BA-6F3CBCA3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ED623-9F9E-4743-B96A-88B7F57612A4}"/>
              </a:ext>
            </a:extLst>
          </p:cNvPr>
          <p:cNvSpPr txBox="1"/>
          <p:nvPr/>
        </p:nvSpPr>
        <p:spPr>
          <a:xfrm>
            <a:off x="1412240" y="2758778"/>
            <a:ext cx="9367520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had finished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my homework before the teacher asked for it.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had been playing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soccer for two hours when it started to rain.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While I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was walking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to school, I saw an old friend.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the time we reached the station, the train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had left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did not (didn’t) study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last night because she was too tired.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7195A-BAD3-4A87-B732-1A20EF13A7F8}"/>
              </a:ext>
            </a:extLst>
          </p:cNvPr>
          <p:cNvSpPr txBox="1"/>
          <p:nvPr/>
        </p:nvSpPr>
        <p:spPr>
          <a:xfrm>
            <a:off x="1310640" y="504466"/>
            <a:ext cx="868680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read a book when I called her.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had been leaving when we arrived.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بر مدت زمان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had worked when the storm started.</a:t>
            </a:r>
          </a:p>
        </p:txBody>
      </p:sp>
    </p:spTree>
    <p:extLst>
      <p:ext uri="{BB962C8B-B14F-4D97-AF65-F5344CB8AC3E}">
        <p14:creationId xmlns:p14="http://schemas.microsoft.com/office/powerpoint/2010/main" val="378828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2811318" y="1678327"/>
            <a:ext cx="6084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Future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2256030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219038" y="628537"/>
            <a:ext cx="11287760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Future Simple </a:t>
            </a: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آینده ساده</a:t>
            </a: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تصمیمات لحظه‌ای: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I’ll call you later.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پیش‌بینی‌ها: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It will rain tomorrow.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قول‌ها و پیشنهادها: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will help you with your homework.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مثبت: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+ base verb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منفی: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not (won’t) + base verb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سوالی: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+ subject + base verb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3AB80-CBC4-478E-9683-9611030E1E21}"/>
              </a:ext>
            </a:extLst>
          </p:cNvPr>
          <p:cNvSpPr txBox="1"/>
          <p:nvPr/>
        </p:nvSpPr>
        <p:spPr>
          <a:xfrm>
            <a:off x="452120" y="1535399"/>
            <a:ext cx="609600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Positive: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She will visit her grandparents next week.</a:t>
            </a:r>
          </a:p>
          <a:p>
            <a:pPr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Negative: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They won’t go to the party.</a:t>
            </a:r>
          </a:p>
          <a:p>
            <a:pPr rtl="1">
              <a:lnSpc>
                <a:spcPct val="15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Question: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Will you come to the meeting?</a:t>
            </a:r>
          </a:p>
        </p:txBody>
      </p:sp>
    </p:spTree>
    <p:extLst>
      <p:ext uri="{BB962C8B-B14F-4D97-AF65-F5344CB8AC3E}">
        <p14:creationId xmlns:p14="http://schemas.microsoft.com/office/powerpoint/2010/main" val="1164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452120" y="343165"/>
            <a:ext cx="11287760" cy="601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Future Continuous</a:t>
            </a: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توصیف عملی که در آینده در زمان مشخصی در حال انجام خواهد بود: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8 PM tomorrow, I will be studying.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اشاره به عملی که در آینده به طور قطعی اتفاق خواهد افتاد: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will be traveling to Paris next week.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مثبت: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be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منفی: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not (won’t) be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سوالی: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+ subject + be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Positive: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I will be working on the project tomorrow.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Negative: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She won’t be attending the seminar.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Question: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Will you be staying at the hotel tonight?</a:t>
            </a:r>
          </a:p>
        </p:txBody>
      </p:sp>
    </p:spTree>
    <p:extLst>
      <p:ext uri="{BB962C8B-B14F-4D97-AF65-F5344CB8AC3E}">
        <p14:creationId xmlns:p14="http://schemas.microsoft.com/office/powerpoint/2010/main" val="403880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219038" y="628537"/>
            <a:ext cx="1128776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تفاوت بین “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"Going to</a:t>
            </a: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و "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"Will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Going to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برنامه‌ریزی قبلی: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I’m going to visit my friend tomorrow.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Will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تصمیمات لحظه‌ای: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I’ll answer the phone.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354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219038" y="628537"/>
            <a:ext cx="11287760" cy="57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sz="2000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Future Perfect</a:t>
            </a:r>
          </a:p>
          <a:p>
            <a:pPr lvl="2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بیان عملی که تا زمان مشخصی در آینده تمام شده خواهد بود:</a:t>
            </a:r>
          </a:p>
          <a:p>
            <a:pPr marL="1657350" lvl="3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5 PM, I will have finished the report.</a:t>
            </a:r>
          </a:p>
          <a:p>
            <a:pPr lvl="2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مثبت: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have + Past Participle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منفی: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not (won’t) have + Past Participle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سوالی: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+ subject + have + Past Participle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2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Positive: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She will have completed the course by next year.</a:t>
            </a: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Negative: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They won’t have arrived by noon.</a:t>
            </a:r>
          </a:p>
          <a:p>
            <a:pPr lvl="2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Question: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Will he have graduated by the end of the year?</a:t>
            </a:r>
          </a:p>
          <a:p>
            <a:pPr algn="r" rtl="1">
              <a:lnSpc>
                <a:spcPct val="200000"/>
              </a:lnSpc>
            </a:pP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1720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F25D2-818E-49B1-8463-C1D8E60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1431-97D8-4B71-BED5-6FB6002E47C8}"/>
              </a:ext>
            </a:extLst>
          </p:cNvPr>
          <p:cNvSpPr txBox="1"/>
          <p:nvPr/>
        </p:nvSpPr>
        <p:spPr>
          <a:xfrm>
            <a:off x="239358" y="333897"/>
            <a:ext cx="11287760" cy="57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sz="2000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Future Perfect Continuous</a:t>
            </a: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کاربردها: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تأکید بر مدت زمان عملی که تا زمان مشخصی در آینده در حال انجام بوده است: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next month, I will have been working here for three years.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فرمول: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مثبت: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have been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منفی: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Subject + will not (won’t) have been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سوالی: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+ subject + have been + Verb-</a:t>
            </a:r>
            <a:r>
              <a:rPr lang="en-US" i="1" dirty="0" err="1">
                <a:latin typeface="IRANSans(FaNum)" panose="020B0506030804020204" pitchFamily="34" charset="-78"/>
                <a:cs typeface="IRANSans(FaNum)" panose="020B0506030804020204" pitchFamily="34" charset="-78"/>
              </a:rPr>
              <a:t>ing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مثال‌ها: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Positive: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They will have been living in this city for ten years by 2030.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Negative: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She won’t have been studying for long by the time the exam starts.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Question: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Will you have been working on this project for a year by next month?</a:t>
            </a:r>
          </a:p>
          <a:p>
            <a:pPr algn="r" rtl="1">
              <a:lnSpc>
                <a:spcPct val="200000"/>
              </a:lnSpc>
            </a:pP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2488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7E1494-1635-4564-93E7-6363990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5209E-F2E0-420C-AEF0-CC6BECE4038A}"/>
              </a:ext>
            </a:extLst>
          </p:cNvPr>
          <p:cNvSpPr txBox="1"/>
          <p:nvPr/>
        </p:nvSpPr>
        <p:spPr>
          <a:xfrm>
            <a:off x="4826000" y="964198"/>
            <a:ext cx="6096000" cy="4316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تمرین‌ها:</a:t>
            </a:r>
          </a:p>
          <a:p>
            <a:pPr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تمرین 1: پر کردن جاهای خالی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جملات زیر را با زمان مناسب آینده کامل کنید: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the time you arrive, we ______ (finish) dinner.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10 PM tomorrow, I ______ (watch) a movie.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next year, she ______ (study) English for five years.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______ (not complete) the project by the deadline.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______ you ______ (travel) to Europe by next summer?</a:t>
            </a:r>
          </a:p>
        </p:txBody>
      </p:sp>
    </p:spTree>
    <p:extLst>
      <p:ext uri="{BB962C8B-B14F-4D97-AF65-F5344CB8AC3E}">
        <p14:creationId xmlns:p14="http://schemas.microsoft.com/office/powerpoint/2010/main" val="1921895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16D4E-1904-45D6-A474-1B74175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A532E-0374-42D9-A692-FE8E85D83824}"/>
              </a:ext>
            </a:extLst>
          </p:cNvPr>
          <p:cNvSpPr txBox="1"/>
          <p:nvPr/>
        </p:nvSpPr>
        <p:spPr>
          <a:xfrm>
            <a:off x="944880" y="710198"/>
            <a:ext cx="10576560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پاسخ تمرین 1:</a:t>
            </a:r>
          </a:p>
          <a:p>
            <a:pPr lvl="1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the time you arrive, we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have finished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dinner</a:t>
            </a:r>
          </a:p>
          <a:p>
            <a:pPr lvl="1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10 PM tomorrow, I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be watching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a movie</a:t>
            </a:r>
          </a:p>
          <a:p>
            <a:pPr lvl="1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By next year, she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have been studying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English for five years</a:t>
            </a:r>
          </a:p>
          <a:p>
            <a:pPr lvl="1"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not (won’t) have completed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the project by the deadline</a:t>
            </a:r>
          </a:p>
          <a:p>
            <a:pPr lvl="1" algn="r" rt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you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have traveled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to Europe by next summer?</a:t>
            </a:r>
          </a:p>
        </p:txBody>
      </p:sp>
    </p:spTree>
    <p:extLst>
      <p:ext uri="{BB962C8B-B14F-4D97-AF65-F5344CB8AC3E}">
        <p14:creationId xmlns:p14="http://schemas.microsoft.com/office/powerpoint/2010/main" val="312522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2E129-D813-4381-861F-21648E2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9B002-1305-4DB5-A897-38687E6C6E4E}"/>
              </a:ext>
            </a:extLst>
          </p:cNvPr>
          <p:cNvSpPr txBox="1"/>
          <p:nvPr/>
        </p:nvSpPr>
        <p:spPr>
          <a:xfrm>
            <a:off x="838200" y="374638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do/does + not + base verb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do not (don’t)</a:t>
            </a:r>
            <a:r>
              <a:rPr lang="en-US" dirty="0"/>
              <a:t> like coffee.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does not (doesn’t)</a:t>
            </a:r>
            <a:r>
              <a:rPr lang="en-US" dirty="0"/>
              <a:t> play tennis on weekends.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Do/Does + subject + base verb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you like ice cream?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Does</a:t>
            </a:r>
            <a:r>
              <a:rPr lang="en-US" dirty="0"/>
              <a:t> he work here?</a:t>
            </a:r>
          </a:p>
        </p:txBody>
      </p:sp>
    </p:spTree>
    <p:extLst>
      <p:ext uri="{BB962C8B-B14F-4D97-AF65-F5344CB8AC3E}">
        <p14:creationId xmlns:p14="http://schemas.microsoft.com/office/powerpoint/2010/main" val="255822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16D4E-1904-45D6-A474-1B74175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A532E-0374-42D9-A692-FE8E85D83824}"/>
              </a:ext>
            </a:extLst>
          </p:cNvPr>
          <p:cNvSpPr txBox="1"/>
          <p:nvPr/>
        </p:nvSpPr>
        <p:spPr>
          <a:xfrm>
            <a:off x="944880" y="710198"/>
            <a:ext cx="10576560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تمرین 2: تشخیص زمان‌های آینده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مشخص کنید که زمان هر جمله چیست: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will have been teaching for ten years by the end of this year.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I’m going to buy a new phone tomorrow.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will call you when the meeting is over.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this time next week, we will be flying to New York.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1897F-8FB9-459C-A515-1DC2D9AE7E01}"/>
              </a:ext>
            </a:extLst>
          </p:cNvPr>
          <p:cNvSpPr txBox="1"/>
          <p:nvPr/>
        </p:nvSpPr>
        <p:spPr>
          <a:xfrm>
            <a:off x="599440" y="7101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Future Perfect Continuous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Simple with "going to"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Simple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Continuous</a:t>
            </a:r>
          </a:p>
        </p:txBody>
      </p:sp>
    </p:spTree>
    <p:extLst>
      <p:ext uri="{BB962C8B-B14F-4D97-AF65-F5344CB8AC3E}">
        <p14:creationId xmlns:p14="http://schemas.microsoft.com/office/powerpoint/2010/main" val="32304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16D4E-1904-45D6-A474-1B74175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A532E-0374-42D9-A692-FE8E85D83824}"/>
              </a:ext>
            </a:extLst>
          </p:cNvPr>
          <p:cNvSpPr txBox="1"/>
          <p:nvPr/>
        </p:nvSpPr>
        <p:spPr>
          <a:xfrm>
            <a:off x="944880" y="710198"/>
            <a:ext cx="10576560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تمرین 2: تشخیص زمان‌های آینده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مشخص کنید که زمان هر جمله چیست: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She will have been teaching for ten years by the end of this year.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I’m going to buy a new phone tomorrow.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They will call you when the meeting is over.</a:t>
            </a:r>
          </a:p>
          <a:p>
            <a:pPr algn="r" rtl="1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At this time next week, we will be flying to New York.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1897F-8FB9-459C-A515-1DC2D9AE7E01}"/>
              </a:ext>
            </a:extLst>
          </p:cNvPr>
          <p:cNvSpPr txBox="1"/>
          <p:nvPr/>
        </p:nvSpPr>
        <p:spPr>
          <a:xfrm>
            <a:off x="599440" y="7101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Future Perfect Continuous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Simple with "going to"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Simple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Continuous</a:t>
            </a:r>
          </a:p>
        </p:txBody>
      </p:sp>
    </p:spTree>
    <p:extLst>
      <p:ext uri="{BB962C8B-B14F-4D97-AF65-F5344CB8AC3E}">
        <p14:creationId xmlns:p14="http://schemas.microsoft.com/office/powerpoint/2010/main" val="323757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42D08-08CC-4C98-9FF5-8A6D7765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F3EE7-CA01-4F5D-80D4-CCABAFB50C4F}"/>
              </a:ext>
            </a:extLst>
          </p:cNvPr>
          <p:cNvSpPr txBox="1"/>
          <p:nvPr/>
        </p:nvSpPr>
        <p:spPr>
          <a:xfrm>
            <a:off x="5171440" y="1254036"/>
            <a:ext cx="6096000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از "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"Shall</a:t>
            </a:r>
          </a:p>
          <a:p>
            <a:pPr lvl="1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Shall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در انگلیسی رسمی و برای پیشنهاد یا سوالات مودبانه:</a:t>
            </a: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Shall we go for a walk?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1200150" lvl="2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You shall receive your payment soon.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1353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134DE-D955-4449-B23D-BAA143A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ED329-4AB9-4E78-A1A8-D4EBAF6BBC76}"/>
              </a:ext>
            </a:extLst>
          </p:cNvPr>
          <p:cNvSpPr txBox="1"/>
          <p:nvPr/>
        </p:nvSpPr>
        <p:spPr>
          <a:xfrm>
            <a:off x="5257800" y="1369536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Future Continuous </a:t>
            </a: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نشان دادن ادب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Future Continuous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می‌تواند به عنوان یک روش مودبانه‌تر برای پرسش یا درخواست استفاده شود: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you be joining us for dinner?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Will you be using the car tomorrow?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3D960-864A-4545-AF71-BE8B63E4B162}"/>
              </a:ext>
            </a:extLst>
          </p:cNvPr>
          <p:cNvSpPr txBox="1"/>
          <p:nvPr/>
        </p:nvSpPr>
        <p:spPr>
          <a:xfrm>
            <a:off x="9982200" y="8636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نکات پیشرفته تر</a:t>
            </a:r>
            <a:endParaRPr lang="en-US" sz="2000" b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0008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134DE-D955-4449-B23D-BAA143A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ED329-4AB9-4E78-A1A8-D4EBAF6BBC76}"/>
              </a:ext>
            </a:extLst>
          </p:cNvPr>
          <p:cNvSpPr txBox="1"/>
          <p:nvPr/>
        </p:nvSpPr>
        <p:spPr>
          <a:xfrm>
            <a:off x="5257800" y="1369536"/>
            <a:ext cx="609600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تأکید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Emphasis </a:t>
            </a:r>
            <a:r>
              <a:rPr lang="fa-IR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در </a:t>
            </a:r>
            <a:r>
              <a:rPr lang="en-US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Future Simple</a:t>
            </a:r>
          </a:p>
          <a:p>
            <a:pPr lvl="1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استفاده از </a:t>
            </a: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do/does</a:t>
            </a:r>
            <a:r>
              <a:rPr lang="en-US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 </a:t>
            </a:r>
            <a:r>
              <a:rPr lang="fa-IR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برای تأکید:</a:t>
            </a:r>
          </a:p>
          <a:p>
            <a:pPr marL="1200150" lvl="2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I do promise I’ll help you!</a:t>
            </a:r>
            <a:endParaRPr lang="en-US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3D960-864A-4545-AF71-BE8B63E4B162}"/>
              </a:ext>
            </a:extLst>
          </p:cNvPr>
          <p:cNvSpPr txBox="1"/>
          <p:nvPr/>
        </p:nvSpPr>
        <p:spPr>
          <a:xfrm>
            <a:off x="9982200" y="8636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>
                <a:latin typeface="IRANSans(FaNum)" panose="020B0506030804020204" pitchFamily="34" charset="-78"/>
                <a:cs typeface="IRANSans(FaNum)" panose="020B0506030804020204" pitchFamily="34" charset="-78"/>
              </a:rPr>
              <a:t>نکات پیشرفته تر</a:t>
            </a:r>
            <a:endParaRPr lang="en-US" sz="2000" b="1" dirty="0">
              <a:latin typeface="IRANSans(FaNum)" panose="020B0506030804020204" pitchFamily="34" charset="-78"/>
              <a:cs typeface="IRANSans(FaNum)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6611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6E748-2D5F-4D23-882F-7B64CD3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92E4B4-5B7C-4BCA-9615-ACA259D1D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86338"/>
              </p:ext>
            </p:extLst>
          </p:nvPr>
        </p:nvGraphicFramePr>
        <p:xfrm>
          <a:off x="0" y="0"/>
          <a:ext cx="12192000" cy="63563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20456">
                  <a:extLst>
                    <a:ext uri="{9D8B030D-6E8A-4147-A177-3AD203B41FA5}">
                      <a16:colId xmlns:a16="http://schemas.microsoft.com/office/drawing/2014/main" val="1860111134"/>
                    </a:ext>
                  </a:extLst>
                </a:gridCol>
                <a:gridCol w="2361235">
                  <a:extLst>
                    <a:ext uri="{9D8B030D-6E8A-4147-A177-3AD203B41FA5}">
                      <a16:colId xmlns:a16="http://schemas.microsoft.com/office/drawing/2014/main" val="3104848709"/>
                    </a:ext>
                  </a:extLst>
                </a:gridCol>
                <a:gridCol w="2141317">
                  <a:extLst>
                    <a:ext uri="{9D8B030D-6E8A-4147-A177-3AD203B41FA5}">
                      <a16:colId xmlns:a16="http://schemas.microsoft.com/office/drawing/2014/main" val="1441031844"/>
                    </a:ext>
                  </a:extLst>
                </a:gridCol>
                <a:gridCol w="2766349">
                  <a:extLst>
                    <a:ext uri="{9D8B030D-6E8A-4147-A177-3AD203B41FA5}">
                      <a16:colId xmlns:a16="http://schemas.microsoft.com/office/drawing/2014/main" val="2191358408"/>
                    </a:ext>
                  </a:extLst>
                </a:gridCol>
                <a:gridCol w="3302643">
                  <a:extLst>
                    <a:ext uri="{9D8B030D-6E8A-4147-A177-3AD203B41FA5}">
                      <a16:colId xmlns:a16="http://schemas.microsoft.com/office/drawing/2014/main" val="1329286493"/>
                    </a:ext>
                  </a:extLst>
                </a:gridCol>
              </a:tblGrid>
              <a:tr h="207031">
                <a:tc>
                  <a:txBody>
                    <a:bodyPr/>
                    <a:lstStyle/>
                    <a:p>
                      <a:pPr algn="ctr" rtl="1"/>
                      <a:r>
                        <a:rPr lang="fa-IR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زمان</a:t>
                      </a:r>
                      <a:endParaRPr lang="fa-IR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کاربرد</a:t>
                      </a:r>
                      <a:endParaRPr lang="fa-IR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فرمول</a:t>
                      </a:r>
                      <a:endParaRPr lang="fa-IR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نکته مهم</a:t>
                      </a:r>
                      <a:endParaRPr lang="fa-IR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مثال</a:t>
                      </a:r>
                      <a:endParaRPr lang="fa-IR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2559806834"/>
                  </a:ext>
                </a:extLst>
              </a:tr>
              <a:tr h="358710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Present Simple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عادت‌ها، واقعیت‌ها، زمان‌بندی‌ها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base verb (+s/es)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با افعال سوم‌شخص مفرد، فعل *</a:t>
                      </a:r>
                      <a:r>
                        <a:rPr lang="en-US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s/*es </a:t>
                      </a:r>
                      <a:r>
                        <a:rPr lang="fa-IR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می‌گیرد.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reads books every day.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1206402697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Present Continuous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کاری که در حال انجام است، برنامه‌ریزی نزدیک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am/is/are + Verb-</a:t>
                      </a:r>
                      <a:r>
                        <a:rPr lang="en-US" sz="1000" dirty="0" err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ing</a:t>
                      </a:r>
                      <a:endParaRPr lang="en-US" sz="1000" dirty="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افعال ایستا (</a:t>
                      </a:r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know, like) </a:t>
                      </a:r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معمولاً در این زمان نمی‌آیند.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I am studying for my exam now.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1907939196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Present Perfect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عملی که در گذشته شروع شده و نتیجه آن ادامه دارد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have/has + Past Participle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با کلماتی مثل </a:t>
                      </a:r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already, yet, since, for </a:t>
                      </a:r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They have already finished lunch.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3869060706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Present Perfect Continuous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تأکید بر مدت زمان عملی که ادامه دارد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have/has been + Verb-ing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برای افعال ایستا کمتر 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has been working here for 3 years.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2554154328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Simple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عملی که در گذشته تمام شده است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Verb (Past Form)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با کلماتی مثل </a:t>
                      </a:r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yesterday, last week </a:t>
                      </a:r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I visited Paris last year.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1072267924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Continuous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عملی که در گذشته در حال انجام بوده است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was/were + Verb-ing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برای بیان دو عمل هم‌زمان یا عمل طولانی‌تر در گذشته 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She was cooking while I was reading.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2375299356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Perfect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عملی که قبل از عمل دیگری در گذشته اتفاق افتاده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had + Past Participle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معمولاً با </a:t>
                      </a:r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before, after </a:t>
                      </a:r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همراه است.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He had left before I arrived.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3792252036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Past Perfect Continuous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تأکید بر مدت عملی که قبل از عمل دیگری تمام شده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had been + Verb-ing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برای بیان دلیل یک اتفاق در گذشته 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They had been waiting for hours before the bus came.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3373421192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Future Simple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پیش‌بینی‌ها، تصمیمات لحظه‌ای، وعده‌ها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will + base verb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Going to </a:t>
                      </a:r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برای برنامه‌های قبلی 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I will call you tomorrow.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1431022774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Future Continuous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عملی که در آینده در حال انجام خواهد بود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will be + Verb-ing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مودبانه‌تر از آینده ساده برای درخواست‌ها 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At 5 PM tomorrow, I will be working.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2834365817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Future Perfect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عملی که تا زمان مشخصی در آینده تمام می‌شود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will have + Past Participle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معمولاً با </a:t>
                      </a:r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by, by the time </a:t>
                      </a:r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همراه است.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They will have finished the project by next week.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1140109265"/>
                  </a:ext>
                </a:extLst>
              </a:tr>
              <a:tr h="512443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1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Future Perfect Continuous</a:t>
                      </a:r>
                      <a:endParaRPr lang="en-US" sz="1000">
                        <a:latin typeface="IRANSans(FaNum)" panose="020B0506030804020204" pitchFamily="34" charset="-78"/>
                        <a:cs typeface="IRANSans(FaNum)" panose="020B0506030804020204" pitchFamily="34" charset="-78"/>
                      </a:endParaRP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تأکید بر مدت عملی که تا آینده ادامه دارد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Subject + will have been + Verb-ing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00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بیشتر برای تأکید بر مدت زمان استفاده می‌شود.</a:t>
                      </a:r>
                    </a:p>
                  </a:txBody>
                  <a:tcPr marL="35091" marR="35091" marT="17546" marB="17546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>
                          <a:latin typeface="IRANSans(FaNum)" panose="020B0506030804020204" pitchFamily="34" charset="-78"/>
                          <a:cs typeface="IRANSans(FaNum)" panose="020B0506030804020204" pitchFamily="34" charset="-78"/>
                        </a:rPr>
                        <a:t>By next month, I will have been studying for 5 years.</a:t>
                      </a:r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89119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2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4C947B-92C6-4D74-85B8-417FE0791521}"/>
              </a:ext>
            </a:extLst>
          </p:cNvPr>
          <p:cNvSpPr txBox="1"/>
          <p:nvPr/>
        </p:nvSpPr>
        <p:spPr>
          <a:xfrm>
            <a:off x="1425388" y="1225968"/>
            <a:ext cx="726141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happening right now or fixed plans in the near future.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am/is/are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reading a book right now.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is cooking dinner.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traveling to Sydney tomorrow.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0442F-3929-4D54-B32E-181F14422DF6}"/>
              </a:ext>
            </a:extLst>
          </p:cNvPr>
          <p:cNvSpPr txBox="1"/>
          <p:nvPr/>
        </p:nvSpPr>
        <p:spPr>
          <a:xfrm>
            <a:off x="681318" y="680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Present Continuous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A26B-19E9-483D-84E2-C9462BD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E66ED-7A0E-4AE1-A06E-8AC767E1BE80}"/>
              </a:ext>
            </a:extLst>
          </p:cNvPr>
          <p:cNvSpPr txBox="1"/>
          <p:nvPr/>
        </p:nvSpPr>
        <p:spPr>
          <a:xfrm>
            <a:off x="1219200" y="814498"/>
            <a:ext cx="9475694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express annoyance or emphasize habits: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is always complaining</a:t>
            </a:r>
            <a:r>
              <a:rPr lang="en-US" dirty="0"/>
              <a:t> about her workload!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certain fixed future plans: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are meeting</a:t>
            </a:r>
            <a:r>
              <a:rPr lang="en-US" dirty="0"/>
              <a:t> the client at 2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constantly borrowing money from his friends, which annoys everyone.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working on a project that could potentially change the way we use technology.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Are you still considering moving abroad next year?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2A00-C0E0-4129-A48B-A65DA55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44417-5B54-44F9-B76F-97FF60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D0E6B-9FA7-4D1D-BBEF-9CC0E08D00FC}"/>
              </a:ext>
            </a:extLst>
          </p:cNvPr>
          <p:cNvSpPr txBox="1"/>
          <p:nvPr/>
        </p:nvSpPr>
        <p:spPr>
          <a:xfrm>
            <a:off x="1004046" y="247626"/>
            <a:ext cx="6974541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am/is/are + not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am not</a:t>
            </a:r>
            <a:r>
              <a:rPr lang="en-US" dirty="0"/>
              <a:t> watching TV right now.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are not (aren’t)</a:t>
            </a:r>
            <a:r>
              <a:rPr lang="en-US" dirty="0"/>
              <a:t> coming to the party.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Am/Is/Are + subject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</a:t>
            </a:r>
            <a:r>
              <a:rPr lang="en-US" dirty="0"/>
              <a:t> you studying for your exam?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Is</a:t>
            </a:r>
            <a:r>
              <a:rPr lang="en-US" dirty="0"/>
              <a:t> she working on the project?</a:t>
            </a:r>
          </a:p>
        </p:txBody>
      </p:sp>
    </p:spTree>
    <p:extLst>
      <p:ext uri="{BB962C8B-B14F-4D97-AF65-F5344CB8AC3E}">
        <p14:creationId xmlns:p14="http://schemas.microsoft.com/office/powerpoint/2010/main" val="33113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030B4-F830-4E59-BD45-1DFE31010A2D}"/>
              </a:ext>
            </a:extLst>
          </p:cNvPr>
          <p:cNvSpPr txBox="1"/>
          <p:nvPr/>
        </p:nvSpPr>
        <p:spPr>
          <a:xfrm>
            <a:off x="779930" y="572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Present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1250-1574-4CC2-960F-A33A46B010F0}"/>
              </a:ext>
            </a:extLst>
          </p:cNvPr>
          <p:cNvSpPr txBox="1"/>
          <p:nvPr/>
        </p:nvSpPr>
        <p:spPr>
          <a:xfrm>
            <a:off x="1147482" y="1292750"/>
            <a:ext cx="108204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continue to the present or experiences up to now.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Past Participle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visited Melbourne twice.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already finished her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lived in this house for five years.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4705-E518-460F-9B29-E607662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4376</Words>
  <Application>Microsoft Office PowerPoint</Application>
  <PresentationFormat>Widescreen</PresentationFormat>
  <Paragraphs>595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dana</vt:lpstr>
      <vt:lpstr>IRANSans(FaNum)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mahdi movahed</dc:creator>
  <cp:lastModifiedBy>mohammad mahdi movahed</cp:lastModifiedBy>
  <cp:revision>18</cp:revision>
  <dcterms:created xsi:type="dcterms:W3CDTF">2024-12-13T13:05:31Z</dcterms:created>
  <dcterms:modified xsi:type="dcterms:W3CDTF">2024-12-31T13:06:39Z</dcterms:modified>
</cp:coreProperties>
</file>