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Carrier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Sheet1!$A$22:$A$26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Sheet1!$B$22:$B$26</c:f>
              <c:numCache>
                <c:formatCode>General</c:formatCode>
                <c:ptCount val="5"/>
                <c:pt idx="0">
                  <c:v>13.942</c:v>
                </c:pt>
                <c:pt idx="1">
                  <c:v>10.46</c:v>
                </c:pt>
                <c:pt idx="2">
                  <c:v>5.7140000000000004</c:v>
                </c:pt>
                <c:pt idx="3">
                  <c:v>5.0990000000000002</c:v>
                </c:pt>
                <c:pt idx="4">
                  <c:v>4.97</c:v>
                </c:pt>
              </c:numCache>
            </c:numRef>
          </c:val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Sheet1!$A$22:$A$26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Sheet1!$C$22:$C$26</c:f>
              <c:numCache>
                <c:formatCode>General</c:formatCode>
                <c:ptCount val="5"/>
                <c:pt idx="0">
                  <c:v>3.0680000000000001</c:v>
                </c:pt>
                <c:pt idx="1">
                  <c:v>0.50800000000000001</c:v>
                </c:pt>
                <c:pt idx="2">
                  <c:v>0.504</c:v>
                </c:pt>
                <c:pt idx="3">
                  <c:v>0.42099999999999999</c:v>
                </c:pt>
                <c:pt idx="4">
                  <c:v>0.55900000000000005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6614944"/>
        <c:axId val="-1466612224"/>
      </c:barChart>
      <c:catAx>
        <c:axId val="-146661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6612224"/>
        <c:crosses val="autoZero"/>
        <c:auto val="1"/>
        <c:lblAlgn val="ctr"/>
        <c:lblOffset val="100"/>
        <c:noMultiLvlLbl val="0"/>
      </c:catAx>
      <c:valAx>
        <c:axId val="-146661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Running Time(s)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661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NAS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Sheet1!$J$22:$J$26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Sheet1!$K$22:$K$26</c:f>
              <c:numCache>
                <c:formatCode>General</c:formatCode>
                <c:ptCount val="5"/>
                <c:pt idx="0">
                  <c:v>4.59</c:v>
                </c:pt>
                <c:pt idx="1">
                  <c:v>4.5720000000000001</c:v>
                </c:pt>
                <c:pt idx="2">
                  <c:v>5.0979999999999999</c:v>
                </c:pt>
                <c:pt idx="3">
                  <c:v>5.3840000000000003</c:v>
                </c:pt>
                <c:pt idx="4">
                  <c:v>5.0860000000000003</c:v>
                </c:pt>
              </c:numCache>
            </c:numRef>
          </c:val>
        </c:ser>
        <c:ser>
          <c:idx val="1"/>
          <c:order val="1"/>
          <c:tx>
            <c:strRef>
              <c:f>Sheet1!$L$21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Sheet1!$J$22:$J$26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Sheet1!$L$22:$L$26</c:f>
              <c:numCache>
                <c:formatCode>General</c:formatCode>
                <c:ptCount val="5"/>
                <c:pt idx="0">
                  <c:v>0.39600000000000002</c:v>
                </c:pt>
                <c:pt idx="1">
                  <c:v>0.39600000000000002</c:v>
                </c:pt>
                <c:pt idx="2">
                  <c:v>0.372</c:v>
                </c:pt>
                <c:pt idx="3">
                  <c:v>0.38800000000000001</c:v>
                </c:pt>
                <c:pt idx="4">
                  <c:v>0.34200000000000003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6622560"/>
        <c:axId val="-1466622016"/>
      </c:barChart>
      <c:catAx>
        <c:axId val="-146662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6622016"/>
        <c:crosses val="autoZero"/>
        <c:auto val="1"/>
        <c:lblAlgn val="ctr"/>
        <c:lblOffset val="100"/>
        <c:noMultiLvlLbl val="0"/>
      </c:catAx>
      <c:valAx>
        <c:axId val="-146662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66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Weather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Sheet1!$R$22:$R$26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Sheet1!$S$22:$S$26</c:f>
              <c:numCache>
                <c:formatCode>General</c:formatCode>
                <c:ptCount val="5"/>
                <c:pt idx="0">
                  <c:v>4.718</c:v>
                </c:pt>
                <c:pt idx="1">
                  <c:v>5.383</c:v>
                </c:pt>
                <c:pt idx="2">
                  <c:v>5.4039999999999999</c:v>
                </c:pt>
                <c:pt idx="3">
                  <c:v>5.2350000000000003</c:v>
                </c:pt>
                <c:pt idx="4">
                  <c:v>0.55600000000000005</c:v>
                </c:pt>
              </c:numCache>
            </c:numRef>
          </c:val>
        </c:ser>
        <c:ser>
          <c:idx val="1"/>
          <c:order val="1"/>
          <c:tx>
            <c:strRef>
              <c:f>Sheet1!$T$21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Sheet1!$R$22:$R$26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Sheet1!$T$22:$T$26</c:f>
              <c:numCache>
                <c:formatCode>General</c:formatCode>
                <c:ptCount val="5"/>
                <c:pt idx="0">
                  <c:v>0.36099999999999999</c:v>
                </c:pt>
                <c:pt idx="1">
                  <c:v>0.308</c:v>
                </c:pt>
                <c:pt idx="2">
                  <c:v>0.55800000000000005</c:v>
                </c:pt>
                <c:pt idx="3">
                  <c:v>0.26800000000000002</c:v>
                </c:pt>
                <c:pt idx="4">
                  <c:v>0.26100000000000001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62468192"/>
        <c:axId val="-1562458400"/>
      </c:barChart>
      <c:catAx>
        <c:axId val="-156246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58400"/>
        <c:crosses val="autoZero"/>
        <c:auto val="1"/>
        <c:lblAlgn val="ctr"/>
        <c:lblOffset val="100"/>
        <c:noMultiLvlLbl val="0"/>
      </c:catAx>
      <c:valAx>
        <c:axId val="-15624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6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 aircraft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Sheet1!$AB$22:$AB$26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Sheet1!$AC$22:$AC$26</c:f>
              <c:numCache>
                <c:formatCode>General</c:formatCode>
                <c:ptCount val="5"/>
                <c:pt idx="0">
                  <c:v>5.2169999999999996</c:v>
                </c:pt>
                <c:pt idx="1">
                  <c:v>5.1459999999999999</c:v>
                </c:pt>
                <c:pt idx="2">
                  <c:v>4.907</c:v>
                </c:pt>
                <c:pt idx="3">
                  <c:v>5.36</c:v>
                </c:pt>
                <c:pt idx="4">
                  <c:v>0.93799999999999994</c:v>
                </c:pt>
              </c:numCache>
            </c:numRef>
          </c:val>
        </c:ser>
        <c:ser>
          <c:idx val="1"/>
          <c:order val="1"/>
          <c:tx>
            <c:strRef>
              <c:f>Sheet1!$AD$21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Sheet1!$AB$22:$AB$26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Sheet1!$AD$22:$AD$26</c:f>
              <c:numCache>
                <c:formatCode>General</c:formatCode>
                <c:ptCount val="5"/>
                <c:pt idx="0">
                  <c:v>0.34899999999999998</c:v>
                </c:pt>
                <c:pt idx="1">
                  <c:v>0.38300000000000001</c:v>
                </c:pt>
                <c:pt idx="2">
                  <c:v>0.315</c:v>
                </c:pt>
                <c:pt idx="3">
                  <c:v>0.32200000000000001</c:v>
                </c:pt>
                <c:pt idx="4">
                  <c:v>0.28899999999999998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62464928"/>
        <c:axId val="-1562459488"/>
      </c:barChart>
      <c:catAx>
        <c:axId val="-156246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59488"/>
        <c:crosses val="autoZero"/>
        <c:auto val="1"/>
        <c:lblAlgn val="ctr"/>
        <c:lblOffset val="100"/>
        <c:noMultiLvlLbl val="0"/>
      </c:catAx>
      <c:valAx>
        <c:axId val="-156245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6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Security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Sheet1!$AM$21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Sheet1!$AL$22:$AL$26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Sheet1!$AM$22:$AM$26</c:f>
              <c:numCache>
                <c:formatCode>General</c:formatCode>
                <c:ptCount val="5"/>
                <c:pt idx="0">
                  <c:v>4.3310000000000004</c:v>
                </c:pt>
                <c:pt idx="1">
                  <c:v>4.6500000000000004</c:v>
                </c:pt>
                <c:pt idx="2">
                  <c:v>5.4710000000000001</c:v>
                </c:pt>
                <c:pt idx="3">
                  <c:v>5.452</c:v>
                </c:pt>
                <c:pt idx="4">
                  <c:v>4.7430000000000003</c:v>
                </c:pt>
              </c:numCache>
            </c:numRef>
          </c:val>
        </c:ser>
        <c:ser>
          <c:idx val="1"/>
          <c:order val="1"/>
          <c:tx>
            <c:strRef>
              <c:f>Sheet1!$AN$21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Sheet1!$AL$22:$AL$26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Sheet1!$AN$22:$AN$26</c:f>
              <c:numCache>
                <c:formatCode>General</c:formatCode>
                <c:ptCount val="5"/>
                <c:pt idx="0">
                  <c:v>0.36199999999999999</c:v>
                </c:pt>
                <c:pt idx="1">
                  <c:v>0.32300000000000001</c:v>
                </c:pt>
                <c:pt idx="2">
                  <c:v>0.314</c:v>
                </c:pt>
                <c:pt idx="3">
                  <c:v>0.29299999999999998</c:v>
                </c:pt>
                <c:pt idx="4">
                  <c:v>0.26900000000000002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62467104"/>
        <c:axId val="-1562466560"/>
      </c:barChart>
      <c:catAx>
        <c:axId val="-156246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66560"/>
        <c:crosses val="autoZero"/>
        <c:auto val="1"/>
        <c:lblAlgn val="ctr"/>
        <c:lblOffset val="100"/>
        <c:noMultiLvlLbl val="0"/>
      </c:catAx>
      <c:valAx>
        <c:axId val="-15624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246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Taken By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Sheet1!$B$49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Sheet1!$A$50:$A$54</c:f>
              <c:strCache>
                <c:ptCount val="5"/>
                <c:pt idx="0">
                  <c:v>Carrier delay query</c:v>
                </c:pt>
                <c:pt idx="1">
                  <c:v>NAS delay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</c:v>
                </c:pt>
              </c:strCache>
            </c:strRef>
          </c:cat>
          <c:val>
            <c:numRef>
              <c:f>Sheet1!$B$50:$B$54</c:f>
              <c:numCache>
                <c:formatCode>General</c:formatCode>
                <c:ptCount val="5"/>
                <c:pt idx="0">
                  <c:v>8.0370000000000008</c:v>
                </c:pt>
                <c:pt idx="1">
                  <c:v>4.9459999999999997</c:v>
                </c:pt>
                <c:pt idx="2">
                  <c:v>4.2591999999999999</c:v>
                </c:pt>
                <c:pt idx="3">
                  <c:v>4.3135999999999992</c:v>
                </c:pt>
                <c:pt idx="4">
                  <c:v>4.9294000000000011</c:v>
                </c:pt>
              </c:numCache>
            </c:numRef>
          </c:val>
        </c:ser>
        <c:ser>
          <c:idx val="1"/>
          <c:order val="1"/>
          <c:tx>
            <c:strRef>
              <c:f>Sheet1!$C$49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Sheet1!$A$50:$A$54</c:f>
              <c:strCache>
                <c:ptCount val="5"/>
                <c:pt idx="0">
                  <c:v>Carrier delay query</c:v>
                </c:pt>
                <c:pt idx="1">
                  <c:v>NAS delay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</c:v>
                </c:pt>
              </c:strCache>
            </c:strRef>
          </c:cat>
          <c:val>
            <c:numRef>
              <c:f>Sheet1!$C$50:$C$54</c:f>
              <c:numCache>
                <c:formatCode>General</c:formatCode>
                <c:ptCount val="5"/>
                <c:pt idx="0">
                  <c:v>1.012</c:v>
                </c:pt>
                <c:pt idx="1">
                  <c:v>0.37880000000000003</c:v>
                </c:pt>
                <c:pt idx="2">
                  <c:v>0.35120000000000007</c:v>
                </c:pt>
                <c:pt idx="3">
                  <c:v>0.33160000000000001</c:v>
                </c:pt>
                <c:pt idx="4">
                  <c:v>0.31219999999999998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38684688"/>
        <c:axId val="-1638684144"/>
      </c:barChart>
      <c:catAx>
        <c:axId val="-163868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8684144"/>
        <c:crosses val="autoZero"/>
        <c:auto val="1"/>
        <c:lblAlgn val="ctr"/>
        <c:lblOffset val="100"/>
        <c:noMultiLvlLbl val="0"/>
      </c:catAx>
      <c:valAx>
        <c:axId val="-16386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86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3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FC0B9EA-28BF-4B89-9FBE-E373ED8B75B4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MapReduce vs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Analytics Technologies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20464" y="4893333"/>
            <a:ext cx="3400577" cy="99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M.M.M.Ramsan</a:t>
            </a:r>
            <a:endParaRPr lang="en-US" dirty="0"/>
          </a:p>
          <a:p>
            <a:pPr algn="r"/>
            <a:r>
              <a:rPr lang="en-US" dirty="0" smtClean="0"/>
              <a:t>239348B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935194"/>
              </p:ext>
            </p:extLst>
          </p:nvPr>
        </p:nvGraphicFramePr>
        <p:xfrm>
          <a:off x="953442" y="3019101"/>
          <a:ext cx="3359765" cy="1777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77"/>
                <a:gridCol w="889801"/>
                <a:gridCol w="736387"/>
              </a:tblGrid>
              <a:tr h="484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HiveQL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Spark-SQL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Late aircraft delay 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Security delay 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96534"/>
              </p:ext>
            </p:extLst>
          </p:nvPr>
        </p:nvGraphicFramePr>
        <p:xfrm>
          <a:off x="4875936" y="2229927"/>
          <a:ext cx="6217633" cy="33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8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3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is a programming model for processing large data sets.</a:t>
            </a:r>
          </a:p>
          <a:p>
            <a:r>
              <a:rPr lang="en-US" dirty="0"/>
              <a:t>The model consists of two </a:t>
            </a:r>
            <a:r>
              <a:rPr lang="en-US" dirty="0" smtClean="0"/>
              <a:t>phases:</a:t>
            </a:r>
          </a:p>
          <a:p>
            <a:pPr lvl="1"/>
            <a:r>
              <a:rPr lang="en-US" dirty="0" smtClean="0"/>
              <a:t>The Map: processes </a:t>
            </a:r>
            <a:r>
              <a:rPr lang="en-US" dirty="0"/>
              <a:t>data and outputs key-value pairs.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Reduce: processes </a:t>
            </a:r>
            <a:r>
              <a:rPr lang="en-US" dirty="0"/>
              <a:t>the output of the Map </a:t>
            </a:r>
            <a:r>
              <a:rPr lang="en-US" dirty="0" smtClean="0"/>
              <a:t>and </a:t>
            </a:r>
            <a:r>
              <a:rPr lang="en-US" dirty="0"/>
              <a:t>produces a final result.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2" y="3794953"/>
            <a:ext cx="6168925" cy="2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computing system that is designed for processing large data sets.</a:t>
            </a:r>
          </a:p>
          <a:p>
            <a:r>
              <a:rPr lang="en-US" dirty="0"/>
              <a:t>It is designed to be faster than MapReduce, another popular distributed computing system, by providing in-memory processing and optimized scheduling.</a:t>
            </a:r>
          </a:p>
          <a:p>
            <a:r>
              <a:rPr lang="en-US" dirty="0"/>
              <a:t>Spark supports a wide range of data processing operations, including batch processing, stream processing, machine learning, and graph processing.</a:t>
            </a:r>
          </a:p>
          <a:p>
            <a:r>
              <a:rPr lang="en-US" dirty="0"/>
              <a:t>Spark has helped to accelerate the development of big data technologies and has made it easier for developers to work with large-scale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718321" cy="1356360"/>
          </a:xfrm>
        </p:spPr>
        <p:txBody>
          <a:bodyPr/>
          <a:lstStyle/>
          <a:p>
            <a:r>
              <a:rPr lang="en-US" dirty="0" smtClean="0"/>
              <a:t>Loading and processing Delayed Flights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19359"/>
              </p:ext>
            </p:extLst>
          </p:nvPr>
        </p:nvGraphicFramePr>
        <p:xfrm>
          <a:off x="1699403" y="2225614"/>
          <a:ext cx="7142673" cy="1682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44"/>
                <a:gridCol w="1003624"/>
                <a:gridCol w="834181"/>
                <a:gridCol w="834181"/>
                <a:gridCol w="834181"/>
                <a:gridCol w="834181"/>
                <a:gridCol w="834181"/>
              </a:tblGrid>
              <a:tr h="240307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Hadoop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5.098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Late aircraft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4.9294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56006"/>
              </p:ext>
            </p:extLst>
          </p:nvPr>
        </p:nvGraphicFramePr>
        <p:xfrm>
          <a:off x="1699403" y="4272981"/>
          <a:ext cx="7142673" cy="1800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45"/>
                <a:gridCol w="1003623"/>
                <a:gridCol w="834181"/>
                <a:gridCol w="834181"/>
                <a:gridCol w="834181"/>
                <a:gridCol w="834181"/>
                <a:gridCol w="834181"/>
              </a:tblGrid>
              <a:tr h="25714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Late aircraft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599956"/>
              </p:ext>
            </p:extLst>
          </p:nvPr>
        </p:nvGraphicFramePr>
        <p:xfrm>
          <a:off x="1268083" y="2782018"/>
          <a:ext cx="3346555" cy="1815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582"/>
                <a:gridCol w="882482"/>
                <a:gridCol w="733491"/>
              </a:tblGrid>
              <a:tr h="2594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Carrier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351066"/>
              </p:ext>
            </p:extLst>
          </p:nvPr>
        </p:nvGraphicFramePr>
        <p:xfrm>
          <a:off x="5413363" y="1976668"/>
          <a:ext cx="560515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27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82161"/>
              </p:ext>
            </p:extLst>
          </p:nvPr>
        </p:nvGraphicFramePr>
        <p:xfrm>
          <a:off x="1328468" y="2992862"/>
          <a:ext cx="3329795" cy="2079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72"/>
                <a:gridCol w="1215138"/>
                <a:gridCol w="1009985"/>
              </a:tblGrid>
              <a:tr h="2970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NAS Delay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36120"/>
              </p:ext>
            </p:extLst>
          </p:nvPr>
        </p:nvGraphicFramePr>
        <p:xfrm>
          <a:off x="5413722" y="2402455"/>
          <a:ext cx="5386550" cy="323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6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471237"/>
              </p:ext>
            </p:extLst>
          </p:nvPr>
        </p:nvGraphicFramePr>
        <p:xfrm>
          <a:off x="1783375" y="3057058"/>
          <a:ext cx="3056043" cy="1765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681"/>
                <a:gridCol w="1018681"/>
                <a:gridCol w="1018681"/>
              </a:tblGrid>
              <a:tr h="2521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Weather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5.383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0545"/>
              </p:ext>
            </p:extLst>
          </p:nvPr>
        </p:nvGraphicFramePr>
        <p:xfrm>
          <a:off x="5572663" y="2475277"/>
          <a:ext cx="5845835" cy="292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270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9228"/>
              </p:ext>
            </p:extLst>
          </p:nvPr>
        </p:nvGraphicFramePr>
        <p:xfrm>
          <a:off x="1619474" y="3246835"/>
          <a:ext cx="2883513" cy="169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171"/>
                <a:gridCol w="961171"/>
                <a:gridCol w="961171"/>
              </a:tblGrid>
              <a:tr h="2423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Late aircraft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44067"/>
              </p:ext>
            </p:extLst>
          </p:nvPr>
        </p:nvGraphicFramePr>
        <p:xfrm>
          <a:off x="5520618" y="2402456"/>
          <a:ext cx="5497902" cy="335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732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88254"/>
              </p:ext>
            </p:extLst>
          </p:nvPr>
        </p:nvGraphicFramePr>
        <p:xfrm>
          <a:off x="2033541" y="3307223"/>
          <a:ext cx="2693733" cy="1877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911"/>
                <a:gridCol w="897911"/>
                <a:gridCol w="897911"/>
              </a:tblGrid>
              <a:tr h="2681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Security Delay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273419"/>
              </p:ext>
            </p:extLst>
          </p:nvPr>
        </p:nvGraphicFramePr>
        <p:xfrm>
          <a:off x="5009071" y="2686624"/>
          <a:ext cx="5842959" cy="311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81432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88</TotalTime>
  <Words>427</Words>
  <Application>Microsoft Office PowerPoint</Application>
  <PresentationFormat>Widescreen</PresentationFormat>
  <Paragraphs>231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Basis</vt:lpstr>
      <vt:lpstr>MapReduce vs Spark</vt:lpstr>
      <vt:lpstr>MapReduce</vt:lpstr>
      <vt:lpstr>Apache Spark</vt:lpstr>
      <vt:lpstr>Loading and processing Delayed Flights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Spark</dc:title>
  <dc:creator>Mohamed Ramsan</dc:creator>
  <cp:lastModifiedBy>Mohamed Ramsan</cp:lastModifiedBy>
  <cp:revision>5</cp:revision>
  <dcterms:created xsi:type="dcterms:W3CDTF">2023-03-05T14:59:09Z</dcterms:created>
  <dcterms:modified xsi:type="dcterms:W3CDTF">2023-03-05T16:28:01Z</dcterms:modified>
</cp:coreProperties>
</file>