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msanm\Desktop\MSC_CSE\semi_1\big_data\assignment\MapReduce%20vs%20Spark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msanm\Desktop\MSC_CSE\semi_1\big_data\assignment\MapReduce%20vs%20Spark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msanm\Desktop\MSC_CSE\semi_1\big_data\assignment\MapReduce%20vs%20Spark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msanm\Desktop\MSC_CSE\semi_1\big_data\assignment\MapReduce%20vs%20Spark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msanm\Desktop\MSC_CSE\semi_1\big_data\assignment\MapReduce%20vs%20Spark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msanm\Desktop\MSC_CSE\semi_1\big_data\assignment\MapReduce%20vs%20Spark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Carrier Delay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Sheet1!$B$21</c:f>
              <c:strCache>
                <c:ptCount val="1"/>
                <c:pt idx="0">
                  <c:v>Hadoop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Sheet1!$A$22:$A$26</c:f>
              <c:strCache>
                <c:ptCount val="5"/>
                <c:pt idx="0">
                  <c:v>Iteration1</c:v>
                </c:pt>
                <c:pt idx="1">
                  <c:v>Iteration2</c:v>
                </c:pt>
                <c:pt idx="2">
                  <c:v>Iteration3</c:v>
                </c:pt>
                <c:pt idx="3">
                  <c:v>Iteration4</c:v>
                </c:pt>
                <c:pt idx="4">
                  <c:v>Iteration5</c:v>
                </c:pt>
              </c:strCache>
            </c:strRef>
          </c:cat>
          <c:val>
            <c:numRef>
              <c:f>Sheet1!$B$22:$B$26</c:f>
              <c:numCache>
                <c:formatCode>General</c:formatCode>
                <c:ptCount val="5"/>
                <c:pt idx="0">
                  <c:v>13.942</c:v>
                </c:pt>
                <c:pt idx="1">
                  <c:v>10.46</c:v>
                </c:pt>
                <c:pt idx="2">
                  <c:v>5.7140000000000004</c:v>
                </c:pt>
                <c:pt idx="3">
                  <c:v>5.0990000000000002</c:v>
                </c:pt>
                <c:pt idx="4">
                  <c:v>4.97</c:v>
                </c:pt>
              </c:numCache>
            </c:numRef>
          </c:val>
        </c:ser>
        <c:ser>
          <c:idx val="1"/>
          <c:order val="1"/>
          <c:tx>
            <c:strRef>
              <c:f>Sheet1!$C$21</c:f>
              <c:strCache>
                <c:ptCount val="1"/>
                <c:pt idx="0">
                  <c:v>Spark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Sheet1!$A$22:$A$26</c:f>
              <c:strCache>
                <c:ptCount val="5"/>
                <c:pt idx="0">
                  <c:v>Iteration1</c:v>
                </c:pt>
                <c:pt idx="1">
                  <c:v>Iteration2</c:v>
                </c:pt>
                <c:pt idx="2">
                  <c:v>Iteration3</c:v>
                </c:pt>
                <c:pt idx="3">
                  <c:v>Iteration4</c:v>
                </c:pt>
                <c:pt idx="4">
                  <c:v>Iteration5</c:v>
                </c:pt>
              </c:strCache>
            </c:strRef>
          </c:cat>
          <c:val>
            <c:numRef>
              <c:f>Sheet1!$C$22:$C$26</c:f>
              <c:numCache>
                <c:formatCode>General</c:formatCode>
                <c:ptCount val="5"/>
                <c:pt idx="0">
                  <c:v>3.0680000000000001</c:v>
                </c:pt>
                <c:pt idx="1">
                  <c:v>0.50800000000000001</c:v>
                </c:pt>
                <c:pt idx="2">
                  <c:v>0.504</c:v>
                </c:pt>
                <c:pt idx="3">
                  <c:v>0.42099999999999999</c:v>
                </c:pt>
                <c:pt idx="4">
                  <c:v>0.55900000000000005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49385312"/>
        <c:axId val="749379872"/>
      </c:barChart>
      <c:catAx>
        <c:axId val="7493853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Iterations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379872"/>
        <c:crosses val="autoZero"/>
        <c:auto val="1"/>
        <c:lblAlgn val="ctr"/>
        <c:lblOffset val="100"/>
        <c:noMultiLvlLbl val="0"/>
      </c:catAx>
      <c:valAx>
        <c:axId val="749379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>
                    <a:effectLst/>
                  </a:rPr>
                  <a:t>Running Time(s)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385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NAS Delay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Sheet1!$K$21</c:f>
              <c:strCache>
                <c:ptCount val="1"/>
                <c:pt idx="0">
                  <c:v>Hadoop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Sheet1!$J$22:$J$26</c:f>
              <c:strCache>
                <c:ptCount val="5"/>
                <c:pt idx="0">
                  <c:v>Iteration1</c:v>
                </c:pt>
                <c:pt idx="1">
                  <c:v>Iteration2</c:v>
                </c:pt>
                <c:pt idx="2">
                  <c:v>Iteration3</c:v>
                </c:pt>
                <c:pt idx="3">
                  <c:v>Iteration4</c:v>
                </c:pt>
                <c:pt idx="4">
                  <c:v>Iteration5</c:v>
                </c:pt>
              </c:strCache>
            </c:strRef>
          </c:cat>
          <c:val>
            <c:numRef>
              <c:f>Sheet1!$K$22:$K$26</c:f>
              <c:numCache>
                <c:formatCode>General</c:formatCode>
                <c:ptCount val="5"/>
                <c:pt idx="0">
                  <c:v>4.59</c:v>
                </c:pt>
                <c:pt idx="1">
                  <c:v>4.5720000000000001</c:v>
                </c:pt>
                <c:pt idx="2">
                  <c:v>5.0979999999999999</c:v>
                </c:pt>
                <c:pt idx="3">
                  <c:v>5.3840000000000003</c:v>
                </c:pt>
                <c:pt idx="4">
                  <c:v>5.0860000000000003</c:v>
                </c:pt>
              </c:numCache>
            </c:numRef>
          </c:val>
        </c:ser>
        <c:ser>
          <c:idx val="1"/>
          <c:order val="1"/>
          <c:tx>
            <c:strRef>
              <c:f>Sheet1!$L$21</c:f>
              <c:strCache>
                <c:ptCount val="1"/>
                <c:pt idx="0">
                  <c:v>Spark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Sheet1!$J$22:$J$26</c:f>
              <c:strCache>
                <c:ptCount val="5"/>
                <c:pt idx="0">
                  <c:v>Iteration1</c:v>
                </c:pt>
                <c:pt idx="1">
                  <c:v>Iteration2</c:v>
                </c:pt>
                <c:pt idx="2">
                  <c:v>Iteration3</c:v>
                </c:pt>
                <c:pt idx="3">
                  <c:v>Iteration4</c:v>
                </c:pt>
                <c:pt idx="4">
                  <c:v>Iteration5</c:v>
                </c:pt>
              </c:strCache>
            </c:strRef>
          </c:cat>
          <c:val>
            <c:numRef>
              <c:f>Sheet1!$L$22:$L$26</c:f>
              <c:numCache>
                <c:formatCode>General</c:formatCode>
                <c:ptCount val="5"/>
                <c:pt idx="0">
                  <c:v>0.39600000000000002</c:v>
                </c:pt>
                <c:pt idx="1">
                  <c:v>0.39600000000000002</c:v>
                </c:pt>
                <c:pt idx="2">
                  <c:v>0.372</c:v>
                </c:pt>
                <c:pt idx="3">
                  <c:v>0.38800000000000001</c:v>
                </c:pt>
                <c:pt idx="4">
                  <c:v>0.34200000000000003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49384224"/>
        <c:axId val="749380416"/>
      </c:barChart>
      <c:catAx>
        <c:axId val="7493842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Iterations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380416"/>
        <c:crosses val="autoZero"/>
        <c:auto val="1"/>
        <c:lblAlgn val="ctr"/>
        <c:lblOffset val="100"/>
        <c:noMultiLvlLbl val="0"/>
      </c:catAx>
      <c:valAx>
        <c:axId val="749380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Running Time(s)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384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Weather Delay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Sheet1!$S$21</c:f>
              <c:strCache>
                <c:ptCount val="1"/>
                <c:pt idx="0">
                  <c:v>Hadoop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Sheet1!$R$22:$R$26</c:f>
              <c:strCache>
                <c:ptCount val="5"/>
                <c:pt idx="0">
                  <c:v>Iteration1</c:v>
                </c:pt>
                <c:pt idx="1">
                  <c:v>Iteration2</c:v>
                </c:pt>
                <c:pt idx="2">
                  <c:v>Iteration3</c:v>
                </c:pt>
                <c:pt idx="3">
                  <c:v>Iteration4</c:v>
                </c:pt>
                <c:pt idx="4">
                  <c:v>Iteration5</c:v>
                </c:pt>
              </c:strCache>
            </c:strRef>
          </c:cat>
          <c:val>
            <c:numRef>
              <c:f>Sheet1!$S$22:$S$26</c:f>
              <c:numCache>
                <c:formatCode>General</c:formatCode>
                <c:ptCount val="5"/>
                <c:pt idx="0">
                  <c:v>4.718</c:v>
                </c:pt>
                <c:pt idx="1">
                  <c:v>5.383</c:v>
                </c:pt>
                <c:pt idx="2">
                  <c:v>5.4039999999999999</c:v>
                </c:pt>
                <c:pt idx="3">
                  <c:v>5.2350000000000003</c:v>
                </c:pt>
                <c:pt idx="4">
                  <c:v>0.55600000000000005</c:v>
                </c:pt>
              </c:numCache>
            </c:numRef>
          </c:val>
        </c:ser>
        <c:ser>
          <c:idx val="1"/>
          <c:order val="1"/>
          <c:tx>
            <c:strRef>
              <c:f>Sheet1!$T$21</c:f>
              <c:strCache>
                <c:ptCount val="1"/>
                <c:pt idx="0">
                  <c:v>Spark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Sheet1!$R$22:$R$26</c:f>
              <c:strCache>
                <c:ptCount val="5"/>
                <c:pt idx="0">
                  <c:v>Iteration1</c:v>
                </c:pt>
                <c:pt idx="1">
                  <c:v>Iteration2</c:v>
                </c:pt>
                <c:pt idx="2">
                  <c:v>Iteration3</c:v>
                </c:pt>
                <c:pt idx="3">
                  <c:v>Iteration4</c:v>
                </c:pt>
                <c:pt idx="4">
                  <c:v>Iteration5</c:v>
                </c:pt>
              </c:strCache>
            </c:strRef>
          </c:cat>
          <c:val>
            <c:numRef>
              <c:f>Sheet1!$T$22:$T$26</c:f>
              <c:numCache>
                <c:formatCode>General</c:formatCode>
                <c:ptCount val="5"/>
                <c:pt idx="0">
                  <c:v>0.36099999999999999</c:v>
                </c:pt>
                <c:pt idx="1">
                  <c:v>0.308</c:v>
                </c:pt>
                <c:pt idx="2">
                  <c:v>0.55800000000000005</c:v>
                </c:pt>
                <c:pt idx="3">
                  <c:v>0.26800000000000002</c:v>
                </c:pt>
                <c:pt idx="4">
                  <c:v>0.26100000000000001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49384768"/>
        <c:axId val="749385856"/>
      </c:barChart>
      <c:catAx>
        <c:axId val="749384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Iterations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385856"/>
        <c:crosses val="autoZero"/>
        <c:auto val="1"/>
        <c:lblAlgn val="ctr"/>
        <c:lblOffset val="100"/>
        <c:noMultiLvlLbl val="0"/>
      </c:catAx>
      <c:valAx>
        <c:axId val="749385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Running Time(s)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384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Late aircraft Delay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Sheet1!$AC$21</c:f>
              <c:strCache>
                <c:ptCount val="1"/>
                <c:pt idx="0">
                  <c:v>Hadoop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Sheet1!$AB$22:$AB$26</c:f>
              <c:strCache>
                <c:ptCount val="5"/>
                <c:pt idx="0">
                  <c:v>Iteration1</c:v>
                </c:pt>
                <c:pt idx="1">
                  <c:v>Iteration2</c:v>
                </c:pt>
                <c:pt idx="2">
                  <c:v>Iteration3</c:v>
                </c:pt>
                <c:pt idx="3">
                  <c:v>Iteration4</c:v>
                </c:pt>
                <c:pt idx="4">
                  <c:v>Iteration5</c:v>
                </c:pt>
              </c:strCache>
            </c:strRef>
          </c:cat>
          <c:val>
            <c:numRef>
              <c:f>Sheet1!$AC$22:$AC$26</c:f>
              <c:numCache>
                <c:formatCode>General</c:formatCode>
                <c:ptCount val="5"/>
                <c:pt idx="0">
                  <c:v>5.2169999999999996</c:v>
                </c:pt>
                <c:pt idx="1">
                  <c:v>5.1459999999999999</c:v>
                </c:pt>
                <c:pt idx="2">
                  <c:v>4.907</c:v>
                </c:pt>
                <c:pt idx="3">
                  <c:v>5.36</c:v>
                </c:pt>
                <c:pt idx="4">
                  <c:v>0.93799999999999994</c:v>
                </c:pt>
              </c:numCache>
            </c:numRef>
          </c:val>
        </c:ser>
        <c:ser>
          <c:idx val="1"/>
          <c:order val="1"/>
          <c:tx>
            <c:strRef>
              <c:f>Sheet1!$AD$21</c:f>
              <c:strCache>
                <c:ptCount val="1"/>
                <c:pt idx="0">
                  <c:v>Spark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Sheet1!$AB$22:$AB$26</c:f>
              <c:strCache>
                <c:ptCount val="5"/>
                <c:pt idx="0">
                  <c:v>Iteration1</c:v>
                </c:pt>
                <c:pt idx="1">
                  <c:v>Iteration2</c:v>
                </c:pt>
                <c:pt idx="2">
                  <c:v>Iteration3</c:v>
                </c:pt>
                <c:pt idx="3">
                  <c:v>Iteration4</c:v>
                </c:pt>
                <c:pt idx="4">
                  <c:v>Iteration5</c:v>
                </c:pt>
              </c:strCache>
            </c:strRef>
          </c:cat>
          <c:val>
            <c:numRef>
              <c:f>Sheet1!$AD$22:$AD$26</c:f>
              <c:numCache>
                <c:formatCode>General</c:formatCode>
                <c:ptCount val="5"/>
                <c:pt idx="0">
                  <c:v>0.34899999999999998</c:v>
                </c:pt>
                <c:pt idx="1">
                  <c:v>0.38300000000000001</c:v>
                </c:pt>
                <c:pt idx="2">
                  <c:v>0.315</c:v>
                </c:pt>
                <c:pt idx="3">
                  <c:v>0.32200000000000001</c:v>
                </c:pt>
                <c:pt idx="4">
                  <c:v>0.28899999999999998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49383680"/>
        <c:axId val="749382592"/>
      </c:barChart>
      <c:catAx>
        <c:axId val="7493836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Iterations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382592"/>
        <c:crosses val="autoZero"/>
        <c:auto val="1"/>
        <c:lblAlgn val="ctr"/>
        <c:lblOffset val="100"/>
        <c:noMultiLvlLbl val="0"/>
      </c:catAx>
      <c:valAx>
        <c:axId val="749382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Running Time(s)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383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Security Delay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Sheet1!$AM$21</c:f>
              <c:strCache>
                <c:ptCount val="1"/>
                <c:pt idx="0">
                  <c:v>Hadoop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Sheet1!$AL$22:$AL$26</c:f>
              <c:strCache>
                <c:ptCount val="5"/>
                <c:pt idx="0">
                  <c:v>Iteration1</c:v>
                </c:pt>
                <c:pt idx="1">
                  <c:v>Iteration2</c:v>
                </c:pt>
                <c:pt idx="2">
                  <c:v>Iteration3</c:v>
                </c:pt>
                <c:pt idx="3">
                  <c:v>Iteration4</c:v>
                </c:pt>
                <c:pt idx="4">
                  <c:v>Iteration5</c:v>
                </c:pt>
              </c:strCache>
            </c:strRef>
          </c:cat>
          <c:val>
            <c:numRef>
              <c:f>Sheet1!$AM$22:$AM$26</c:f>
              <c:numCache>
                <c:formatCode>General</c:formatCode>
                <c:ptCount val="5"/>
                <c:pt idx="0">
                  <c:v>4.3310000000000004</c:v>
                </c:pt>
                <c:pt idx="1">
                  <c:v>4.6500000000000004</c:v>
                </c:pt>
                <c:pt idx="2">
                  <c:v>5.4710000000000001</c:v>
                </c:pt>
                <c:pt idx="3">
                  <c:v>5.452</c:v>
                </c:pt>
                <c:pt idx="4">
                  <c:v>4.7430000000000003</c:v>
                </c:pt>
              </c:numCache>
            </c:numRef>
          </c:val>
        </c:ser>
        <c:ser>
          <c:idx val="1"/>
          <c:order val="1"/>
          <c:tx>
            <c:strRef>
              <c:f>Sheet1!$AN$21</c:f>
              <c:strCache>
                <c:ptCount val="1"/>
                <c:pt idx="0">
                  <c:v>Spark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Sheet1!$AL$22:$AL$26</c:f>
              <c:strCache>
                <c:ptCount val="5"/>
                <c:pt idx="0">
                  <c:v>Iteration1</c:v>
                </c:pt>
                <c:pt idx="1">
                  <c:v>Iteration2</c:v>
                </c:pt>
                <c:pt idx="2">
                  <c:v>Iteration3</c:v>
                </c:pt>
                <c:pt idx="3">
                  <c:v>Iteration4</c:v>
                </c:pt>
                <c:pt idx="4">
                  <c:v>Iteration5</c:v>
                </c:pt>
              </c:strCache>
            </c:strRef>
          </c:cat>
          <c:val>
            <c:numRef>
              <c:f>Sheet1!$AN$22:$AN$26</c:f>
              <c:numCache>
                <c:formatCode>General</c:formatCode>
                <c:ptCount val="5"/>
                <c:pt idx="0">
                  <c:v>0.36199999999999999</c:v>
                </c:pt>
                <c:pt idx="1">
                  <c:v>0.32300000000000001</c:v>
                </c:pt>
                <c:pt idx="2">
                  <c:v>0.314</c:v>
                </c:pt>
                <c:pt idx="3">
                  <c:v>0.29299999999999998</c:v>
                </c:pt>
                <c:pt idx="4">
                  <c:v>0.26900000000000002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49391296"/>
        <c:axId val="749394560"/>
      </c:barChart>
      <c:catAx>
        <c:axId val="749391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Iterations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394560"/>
        <c:crosses val="autoZero"/>
        <c:auto val="1"/>
        <c:lblAlgn val="ctr"/>
        <c:lblOffset val="100"/>
        <c:noMultiLvlLbl val="0"/>
      </c:catAx>
      <c:valAx>
        <c:axId val="74939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Running Time(s)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391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</a:t>
            </a:r>
            <a:r>
              <a:rPr lang="en-US" baseline="0"/>
              <a:t> Taken By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Sheet1!$B$49</c:f>
              <c:strCache>
                <c:ptCount val="1"/>
                <c:pt idx="0">
                  <c:v>HiveQL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Sheet1!$A$50:$A$54</c:f>
              <c:strCache>
                <c:ptCount val="5"/>
                <c:pt idx="0">
                  <c:v>Carrier delay query</c:v>
                </c:pt>
                <c:pt idx="1">
                  <c:v>NAS delay query</c:v>
                </c:pt>
                <c:pt idx="2">
                  <c:v>Weather delay query</c:v>
                </c:pt>
                <c:pt idx="3">
                  <c:v>Late aircraft delay query</c:v>
                </c:pt>
                <c:pt idx="4">
                  <c:v>Security delay query</c:v>
                </c:pt>
              </c:strCache>
            </c:strRef>
          </c:cat>
          <c:val>
            <c:numRef>
              <c:f>Sheet1!$B$50:$B$54</c:f>
              <c:numCache>
                <c:formatCode>General</c:formatCode>
                <c:ptCount val="5"/>
                <c:pt idx="0">
                  <c:v>8.0370000000000008</c:v>
                </c:pt>
                <c:pt idx="1">
                  <c:v>4.9459999999999997</c:v>
                </c:pt>
                <c:pt idx="2">
                  <c:v>4.2591999999999999</c:v>
                </c:pt>
                <c:pt idx="3">
                  <c:v>4.3135999999999992</c:v>
                </c:pt>
                <c:pt idx="4">
                  <c:v>4.9294000000000011</c:v>
                </c:pt>
              </c:numCache>
            </c:numRef>
          </c:val>
        </c:ser>
        <c:ser>
          <c:idx val="1"/>
          <c:order val="1"/>
          <c:tx>
            <c:strRef>
              <c:f>Sheet1!$C$49</c:f>
              <c:strCache>
                <c:ptCount val="1"/>
                <c:pt idx="0">
                  <c:v>Spark-SQL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Sheet1!$A$50:$A$54</c:f>
              <c:strCache>
                <c:ptCount val="5"/>
                <c:pt idx="0">
                  <c:v>Carrier delay query</c:v>
                </c:pt>
                <c:pt idx="1">
                  <c:v>NAS delay query</c:v>
                </c:pt>
                <c:pt idx="2">
                  <c:v>Weather delay query</c:v>
                </c:pt>
                <c:pt idx="3">
                  <c:v>Late aircraft delay query</c:v>
                </c:pt>
                <c:pt idx="4">
                  <c:v>Security delay query</c:v>
                </c:pt>
              </c:strCache>
            </c:strRef>
          </c:cat>
          <c:val>
            <c:numRef>
              <c:f>Sheet1!$C$50:$C$54</c:f>
              <c:numCache>
                <c:formatCode>General</c:formatCode>
                <c:ptCount val="5"/>
                <c:pt idx="0">
                  <c:v>1.012</c:v>
                </c:pt>
                <c:pt idx="1">
                  <c:v>0.37880000000000003</c:v>
                </c:pt>
                <c:pt idx="2">
                  <c:v>0.35120000000000007</c:v>
                </c:pt>
                <c:pt idx="3">
                  <c:v>0.33160000000000001</c:v>
                </c:pt>
                <c:pt idx="4">
                  <c:v>0.31219999999999998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49386400"/>
        <c:axId val="749392384"/>
      </c:barChart>
      <c:catAx>
        <c:axId val="749386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392384"/>
        <c:crosses val="autoZero"/>
        <c:auto val="1"/>
        <c:lblAlgn val="ctr"/>
        <c:lblOffset val="100"/>
        <c:noMultiLvlLbl val="0"/>
      </c:catAx>
      <c:valAx>
        <c:axId val="749392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386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C0B9EA-28BF-4B89-9FBE-E373ED8B75B4}" type="datetimeFigureOut">
              <a:rPr lang="en-US" smtClean="0"/>
              <a:t>2023-03-06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152BF96-9FA7-4975-B86C-B7A65E6BDE1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433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B9EA-28BF-4B89-9FBE-E373ED8B75B4}" type="datetimeFigureOut">
              <a:rPr lang="en-US" smtClean="0"/>
              <a:t>2023-03-06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BF96-9FA7-4975-B86C-B7A65E6B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8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B9EA-28BF-4B89-9FBE-E373ED8B75B4}" type="datetimeFigureOut">
              <a:rPr lang="en-US" smtClean="0"/>
              <a:t>2023-03-06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BF96-9FA7-4975-B86C-B7A65E6B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82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B9EA-28BF-4B89-9FBE-E373ED8B75B4}" type="datetimeFigureOut">
              <a:rPr lang="en-US" smtClean="0"/>
              <a:t>2023-03-06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BF96-9FA7-4975-B86C-B7A65E6B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65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B9EA-28BF-4B89-9FBE-E373ED8B75B4}" type="datetimeFigureOut">
              <a:rPr lang="en-US" smtClean="0"/>
              <a:t>2023-03-06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BF96-9FA7-4975-B86C-B7A65E6BDE1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260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B9EA-28BF-4B89-9FBE-E373ED8B75B4}" type="datetimeFigureOut">
              <a:rPr lang="en-US" smtClean="0"/>
              <a:t>2023-03-06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BF96-9FA7-4975-B86C-B7A65E6B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8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B9EA-28BF-4B89-9FBE-E373ED8B75B4}" type="datetimeFigureOut">
              <a:rPr lang="en-US" smtClean="0"/>
              <a:t>2023-03-06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BF96-9FA7-4975-B86C-B7A65E6B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15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B9EA-28BF-4B89-9FBE-E373ED8B75B4}" type="datetimeFigureOut">
              <a:rPr lang="en-US" smtClean="0"/>
              <a:t>2023-03-06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BF96-9FA7-4975-B86C-B7A65E6B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7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B9EA-28BF-4B89-9FBE-E373ED8B75B4}" type="datetimeFigureOut">
              <a:rPr lang="en-US" smtClean="0"/>
              <a:t>2023-03-06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BF96-9FA7-4975-B86C-B7A65E6B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67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B9EA-28BF-4B89-9FBE-E373ED8B75B4}" type="datetimeFigureOut">
              <a:rPr lang="en-US" smtClean="0"/>
              <a:t>2023-03-06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BF96-9FA7-4975-B86C-B7A65E6B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08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B9EA-28BF-4B89-9FBE-E373ED8B75B4}" type="datetimeFigureOut">
              <a:rPr lang="en-US" smtClean="0"/>
              <a:t>2023-03-06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BF96-9FA7-4975-B86C-B7A65E6B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94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FC0B9EA-28BF-4B89-9FBE-E373ED8B75B4}" type="datetimeFigureOut">
              <a:rPr lang="en-US" smtClean="0"/>
              <a:t>2023-03-06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7152BF96-9FA7-4975-B86C-B7A65E6B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88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MapReduce vs Spark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Big Data Analytics Technologies</a:t>
            </a:r>
          </a:p>
          <a:p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520464" y="4893333"/>
            <a:ext cx="3400577" cy="992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 smtClean="0"/>
              <a:t>M.M.M.Ramsan</a:t>
            </a:r>
            <a:endParaRPr lang="en-US" dirty="0"/>
          </a:p>
          <a:p>
            <a:pPr algn="r"/>
            <a:r>
              <a:rPr lang="en-US" dirty="0" smtClean="0"/>
              <a:t>239348B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15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8935194"/>
              </p:ext>
            </p:extLst>
          </p:nvPr>
        </p:nvGraphicFramePr>
        <p:xfrm>
          <a:off x="953442" y="3019101"/>
          <a:ext cx="3359765" cy="17771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3577"/>
                <a:gridCol w="889801"/>
                <a:gridCol w="736387"/>
              </a:tblGrid>
              <a:tr h="48468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HiveQL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Spark-SQL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58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Carrier delay query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8.037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58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NAS delay query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4.946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0.3788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58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Weather delay query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4.2592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0.3512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58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Late aircraft delay query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4.3136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0.3316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58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Security delay query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4.9294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0.3122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0396534"/>
              </p:ext>
            </p:extLst>
          </p:nvPr>
        </p:nvGraphicFramePr>
        <p:xfrm>
          <a:off x="4875936" y="2229927"/>
          <a:ext cx="6217633" cy="3351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8187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 vs Spark</a:t>
            </a:r>
            <a:endParaRPr lang="en-US" dirty="0"/>
          </a:p>
        </p:txBody>
      </p:sp>
      <p:pic>
        <p:nvPicPr>
          <p:cNvPr id="1026" name="Picture 2" descr="https://data-flair.training/blogs/wp-content/uploads/sites/2/2016/09/Hadoop-MapReduce-vs-Apache-Spark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982" y="1965960"/>
            <a:ext cx="8375555" cy="4386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23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446917"/>
          </a:xfrm>
        </p:spPr>
        <p:txBody>
          <a:bodyPr>
            <a:normAutofit/>
          </a:bodyPr>
          <a:lstStyle/>
          <a:p>
            <a:r>
              <a:rPr lang="en-US" dirty="0"/>
              <a:t>MapReduce and Apache Spark are both distributed computing frameworks used for processing large-scale data.</a:t>
            </a:r>
          </a:p>
          <a:p>
            <a:r>
              <a:rPr lang="en-US" dirty="0"/>
              <a:t>MapReduce has a steep learning curve and is optimized for disk I/O, while Apache Spark is user-friendly, with APIs available in multiple languages, and is optimized for both disk I/O and memory.</a:t>
            </a:r>
          </a:p>
          <a:p>
            <a:r>
              <a:rPr lang="en-US" dirty="0"/>
              <a:t>Apache Spark is generally faster than MapReduce due to its in-memory processing capabilities.</a:t>
            </a:r>
          </a:p>
          <a:p>
            <a:r>
              <a:rPr lang="en-US" dirty="0"/>
              <a:t>Apache Spark can handle both small and large datasets and scale horizontally, while MapReduce is better suited for handling large datasets but does not scale well with small datasets.</a:t>
            </a:r>
          </a:p>
          <a:p>
            <a:r>
              <a:rPr lang="en-US" dirty="0"/>
              <a:t>The choice of framework depends on the specific requirements of the project, the skill set of the team, and the resources available.</a:t>
            </a:r>
          </a:p>
        </p:txBody>
      </p:sp>
    </p:spTree>
    <p:extLst>
      <p:ext uri="{BB962C8B-B14F-4D97-AF65-F5344CB8AC3E}">
        <p14:creationId xmlns:p14="http://schemas.microsoft.com/office/powerpoint/2010/main" val="80158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351" y="2720340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Thank You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9598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MapReduce is a programming model for processing large data sets.</a:t>
            </a:r>
          </a:p>
          <a:p>
            <a:r>
              <a:rPr lang="en-US" dirty="0"/>
              <a:t>The model consists of two </a:t>
            </a:r>
            <a:r>
              <a:rPr lang="en-US" dirty="0" smtClean="0"/>
              <a:t>phases:</a:t>
            </a:r>
          </a:p>
          <a:p>
            <a:pPr lvl="1"/>
            <a:r>
              <a:rPr lang="en-US" dirty="0" smtClean="0"/>
              <a:t>The Map: processes </a:t>
            </a:r>
            <a:r>
              <a:rPr lang="en-US" dirty="0"/>
              <a:t>data and outputs key-value pairs.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Reduce: processes </a:t>
            </a:r>
            <a:r>
              <a:rPr lang="en-US" dirty="0"/>
              <a:t>the output of the Map </a:t>
            </a:r>
            <a:r>
              <a:rPr lang="en-US" dirty="0" smtClean="0"/>
              <a:t>and </a:t>
            </a:r>
            <a:r>
              <a:rPr lang="en-US" dirty="0"/>
              <a:t>produces a final result.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972" y="3794953"/>
            <a:ext cx="6168925" cy="230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80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Spark is an open-source distributed computing system that is designed for processing large data sets.</a:t>
            </a:r>
          </a:p>
          <a:p>
            <a:r>
              <a:rPr lang="en-US" dirty="0"/>
              <a:t>It is designed to be faster than MapReduce, another popular distributed computing system, by providing in-memory processing and optimized scheduling.</a:t>
            </a:r>
          </a:p>
          <a:p>
            <a:r>
              <a:rPr lang="en-US" dirty="0"/>
              <a:t>Spark supports a wide range of data processing operations, including batch processing, stream processing, machine learning, and graph processing.</a:t>
            </a:r>
          </a:p>
          <a:p>
            <a:r>
              <a:rPr lang="en-US" dirty="0"/>
              <a:t>Spark has helped to accelerate the development of big data technologies and has made it easier for developers to work with large-scale data sets.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40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609600"/>
            <a:ext cx="10718321" cy="1356360"/>
          </a:xfrm>
        </p:spPr>
        <p:txBody>
          <a:bodyPr/>
          <a:lstStyle/>
          <a:p>
            <a:r>
              <a:rPr lang="en-US" dirty="0" smtClean="0"/>
              <a:t>Loading and processing Delayed Flights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6019359"/>
              </p:ext>
            </p:extLst>
          </p:nvPr>
        </p:nvGraphicFramePr>
        <p:xfrm>
          <a:off x="1699403" y="2225614"/>
          <a:ext cx="7142673" cy="16821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8144"/>
                <a:gridCol w="1003624"/>
                <a:gridCol w="834181"/>
                <a:gridCol w="834181"/>
                <a:gridCol w="834181"/>
                <a:gridCol w="834181"/>
                <a:gridCol w="834181"/>
              </a:tblGrid>
              <a:tr h="240307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Hadoop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03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Iteration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AVG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403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Carrier delay query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13.942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10.46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5.714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5.099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8.037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403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NAS delay query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4.572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5.098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5.384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5.086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4.946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403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Weather delay query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4.718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5.383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5.404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5.235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4.2592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403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Late aircraft delay query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5.217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5.146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4.907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4.3136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403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Security delay query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4.331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5.471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5.452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4.743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4.9294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856006"/>
              </p:ext>
            </p:extLst>
          </p:nvPr>
        </p:nvGraphicFramePr>
        <p:xfrm>
          <a:off x="1699403" y="4272981"/>
          <a:ext cx="7142673" cy="18000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8145"/>
                <a:gridCol w="1003623"/>
                <a:gridCol w="834181"/>
                <a:gridCol w="834181"/>
                <a:gridCol w="834181"/>
                <a:gridCol w="834181"/>
                <a:gridCol w="834181"/>
              </a:tblGrid>
              <a:tr h="257145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Spark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7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Iteration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AVG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57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Carrier delay query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3.068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57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NAS delay query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0.3788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57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Weather delay query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0.3512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57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Late aircraft delay query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0.3316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57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Security delay query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0.3122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777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6599956"/>
              </p:ext>
            </p:extLst>
          </p:nvPr>
        </p:nvGraphicFramePr>
        <p:xfrm>
          <a:off x="1268083" y="2782018"/>
          <a:ext cx="3346555" cy="18158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0582"/>
                <a:gridCol w="882482"/>
                <a:gridCol w="733491"/>
              </a:tblGrid>
              <a:tr h="259409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Carrier Delay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940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Hadoop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Spark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5940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Iteration1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13.942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3.068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5940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Iteration2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10.46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5940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Iteration3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5.714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5940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Iteration4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5.099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5940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Iteration5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0.559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8351066"/>
              </p:ext>
            </p:extLst>
          </p:nvPr>
        </p:nvGraphicFramePr>
        <p:xfrm>
          <a:off x="5413363" y="1976668"/>
          <a:ext cx="5605157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1270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9482161"/>
              </p:ext>
            </p:extLst>
          </p:nvPr>
        </p:nvGraphicFramePr>
        <p:xfrm>
          <a:off x="1328468" y="2992862"/>
          <a:ext cx="3329795" cy="20794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4672"/>
                <a:gridCol w="1215138"/>
                <a:gridCol w="1009985"/>
              </a:tblGrid>
              <a:tr h="297067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NAS Delay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70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Hadoop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Spark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970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Iteration1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970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Iteration2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4.572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970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Iteration3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5.098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970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Iteration4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5.384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970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Iteration5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5.086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0.342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5236120"/>
              </p:ext>
            </p:extLst>
          </p:nvPr>
        </p:nvGraphicFramePr>
        <p:xfrm>
          <a:off x="5413722" y="2402455"/>
          <a:ext cx="5386550" cy="3239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6363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1471237"/>
              </p:ext>
            </p:extLst>
          </p:nvPr>
        </p:nvGraphicFramePr>
        <p:xfrm>
          <a:off x="1783375" y="3057058"/>
          <a:ext cx="3056043" cy="17651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8681"/>
                <a:gridCol w="1018681"/>
                <a:gridCol w="1018681"/>
              </a:tblGrid>
              <a:tr h="252158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Weather Delay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21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Hadoop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Spark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521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Iteration1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4.718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521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Iteration2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5.383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521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Iteration3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5.404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521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Iteration4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5.235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521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Iteration5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0.261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940545"/>
              </p:ext>
            </p:extLst>
          </p:nvPr>
        </p:nvGraphicFramePr>
        <p:xfrm>
          <a:off x="5572663" y="2475277"/>
          <a:ext cx="5845835" cy="29286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62701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209228"/>
              </p:ext>
            </p:extLst>
          </p:nvPr>
        </p:nvGraphicFramePr>
        <p:xfrm>
          <a:off x="1619474" y="3246835"/>
          <a:ext cx="2883513" cy="1696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1171"/>
                <a:gridCol w="961171"/>
                <a:gridCol w="961171"/>
              </a:tblGrid>
              <a:tr h="2423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Late aircraft Delay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2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Hadoop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Spark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42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Iteration1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5.217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42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Iteration2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5.146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42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Iteration3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4.907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0.315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42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Iteration4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0.322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42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Iteration5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0.289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4944067"/>
              </p:ext>
            </p:extLst>
          </p:nvPr>
        </p:nvGraphicFramePr>
        <p:xfrm>
          <a:off x="5520618" y="2402456"/>
          <a:ext cx="5497902" cy="33599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87327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888254"/>
              </p:ext>
            </p:extLst>
          </p:nvPr>
        </p:nvGraphicFramePr>
        <p:xfrm>
          <a:off x="2033541" y="3307223"/>
          <a:ext cx="2693733" cy="18772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7911"/>
                <a:gridCol w="897911"/>
                <a:gridCol w="897911"/>
              </a:tblGrid>
              <a:tr h="268179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Security Delay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81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Hadoop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Spark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81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Iteration1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4.331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81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Iteration2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81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Iteration3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5.471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81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Iteration4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5.452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81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Iteration5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4.743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0.269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1273419"/>
              </p:ext>
            </p:extLst>
          </p:nvPr>
        </p:nvGraphicFramePr>
        <p:xfrm>
          <a:off x="5009071" y="2686624"/>
          <a:ext cx="5842959" cy="31184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814322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99</TotalTime>
  <Words>554</Words>
  <Application>Microsoft Office PowerPoint</Application>
  <PresentationFormat>Widescreen</PresentationFormat>
  <Paragraphs>239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Corbel</vt:lpstr>
      <vt:lpstr>Basis</vt:lpstr>
      <vt:lpstr>MapReduce vs Spark</vt:lpstr>
      <vt:lpstr>MapReduce</vt:lpstr>
      <vt:lpstr>Apache Spark</vt:lpstr>
      <vt:lpstr>Loading and processing Delayed Flights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Average</vt:lpstr>
      <vt:lpstr>MapReduce vs Spark</vt:lpstr>
      <vt:lpstr>Conclusion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MapReduce vs Spark</dc:title>
  <dc:creator>Mohamed Ramsan</dc:creator>
  <cp:lastModifiedBy>Mohamed Ramsan</cp:lastModifiedBy>
  <cp:revision>7</cp:revision>
  <dcterms:created xsi:type="dcterms:W3CDTF">2023-03-05T14:59:09Z</dcterms:created>
  <dcterms:modified xsi:type="dcterms:W3CDTF">2023-03-06T11:08:01Z</dcterms:modified>
</cp:coreProperties>
</file>