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embeddedFontLst>
    <p:embeddedFont>
      <p:font typeface="12롯데마트드림Light" panose="02020603020101020101" pitchFamily="18" charset="-127"/>
      <p:regular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G마켓 산스 TTF Light" panose="02000000000000000000" pitchFamily="2" charset="-127"/>
      <p:regular r:id="rId16"/>
    </p:embeddedFont>
    <p:embeddedFont>
      <p:font typeface="G마켓 산스 TTF Medium" panose="02000000000000000000" pitchFamily="2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90AB1-B414-499C-87CA-BF089493BAD3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FC58A-C711-4203-8178-46CC63DDE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0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4FECC-E9DF-454B-8E4F-78CA086B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F13B58-3313-41C2-8DA8-659A875B3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91137-D2EB-4A85-8B90-AE078206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5C23-3AB9-45D0-84D7-C1D11040FA68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FA03C-9F6D-4F4B-9394-03577F8E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5C0F3-3B75-4262-8180-A9299D8A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4CC33-FEEE-4DEB-94A0-B488EAFA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53361F-6433-45EA-BDE6-40A35A239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4B8E0-C149-4FC2-911F-116E161F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CE85-70EA-479A-836B-B74011CA3B74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00A66-82EF-4AFE-8116-9FEB8D2F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73C42-8A64-4C7E-A6F4-0915D1B2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9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31742-C50B-48D5-8A31-12328B395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7D584-325C-4CB7-B6B2-22A281D2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40CDC-ECCC-460B-94A1-36CDE3A6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4CE-6633-4864-AFD4-F26EACF1A3FE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3B49D-5D94-4021-B229-1CD9B586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617A2-F7AF-4F9F-BAA0-9CA64017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6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BCE6A-D578-4873-A660-BBE8F9A1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F0019-D802-4644-82F4-A62CDF4D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7FE02-91F8-4090-B915-1D508291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74E0-EA4A-4EBE-9D6A-AE9C72DCA601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0B9D2-E5DD-4464-8D09-15EAE243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ABEDA-6878-46F7-B864-CBF770D8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B2A8-E688-49CC-AC98-40009B2A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143B6-D2AB-496C-A176-88AD1A09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060DA-15A7-4BEC-A590-BEB61B7E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BCA1-5D76-4B42-AE4F-5557E4D819AE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3F70A-147C-46C2-9319-785CBD06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D2C6D-954C-425D-9434-75AFAB75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013A-3F7D-461F-BA5D-9B955BA8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81B1D-CD8C-422E-A76E-9975C535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4F17A-991E-4390-9BA4-3F67C82C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A5A4C-3544-436E-87EA-563E355A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95D4-E5C7-4CE3-B832-DA60B49C7E25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35FC3-A15D-4FF8-BFE1-4395C9D0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928F3-1C6E-4036-91BD-4FDADAB4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7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7A6F8-F821-4648-AA1C-B8EBECA1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6E040-D9B2-4331-B620-99EE6484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6DBDA-49A9-4A1E-8F43-543DA311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2E679A-CAE4-4F42-8329-5E820BA93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A6903F-8FC7-49EF-9BF9-CC5B93A0A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DF90BD-72E5-4CC4-8324-9DBD4C87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F448-139B-400D-80AA-B3EAD90A1256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F13D14-C312-4ECE-9B4E-9F404479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B348A2-AFB8-4727-967A-48808502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D58D9-17DE-4DC0-90AE-505BF4A2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67D9C-A163-45E3-935E-B2A3BC3F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FAF9-879B-453D-84E2-38B1C2C74ACA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21B42-DABE-464E-891C-41014EB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916BD-3D8B-4C33-B463-E49189BE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6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A1C10-7B9F-442B-B225-58F8EE0D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00A0-5BBE-400F-B1C1-2BA35969D135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A6E74-2457-4D3A-B223-E5312B55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F9D9-83B8-44A1-B2F4-A1D35CD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5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1A3B-160C-4B18-9F89-FBB95E30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07413-A2C0-400A-BEA8-A3BC66C6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F5CAD-F6EF-4F3F-A11D-F6071CE98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1C520-F2FE-4021-AF2E-436725DD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E0A-C350-4D80-A94A-EC2BF09151D4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D8C4C-DC98-45DC-A074-5377A56F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B7FBD-0BC3-4DE6-971A-1582AADA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8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9FAD-1D49-45B2-9033-AE8394C8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C531B0-8909-4CF4-A280-0FC65B1A1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1114A-1326-43B6-887A-301AFB81E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0D6AC-A7AF-4CEB-9403-72C50BCB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35-B1C7-4E05-A119-20597E5B2DBD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7E28C-9D76-43B5-B9D9-7A9CFF2A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BA9B5-2165-4DE8-B9E8-0FEB7556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7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023224-B8C8-400C-A064-FF72A35C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3DB16-8803-4468-AA16-FBDBB207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F9297-658C-4E36-809E-D15D9A5A9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7D2E-E690-4465-9456-BCBBF3F2A24A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3515C-0939-4E67-91AA-EAFA997B3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DDA5D-E00E-4DE2-8843-96E90AA4B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F000-5587-4953-BBF6-2905BC982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DE80D-48E4-4455-A2CC-BC9E78EB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861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스마트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모빌리티를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위한 </a:t>
            </a:r>
            <a:b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이동기기 재배치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메카니즘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26C7B-7C52-4256-8F13-8A2B0ECF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904648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Grazioso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박지현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장승아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윤소원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2F7BD2-120D-4C57-A596-28852349072F}"/>
              </a:ext>
            </a:extLst>
          </p:cNvPr>
          <p:cNvCxnSpPr>
            <a:cxnSpLocks/>
          </p:cNvCxnSpPr>
          <p:nvPr/>
        </p:nvCxnSpPr>
        <p:spPr>
          <a:xfrm>
            <a:off x="740229" y="1273632"/>
            <a:ext cx="1071154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7A14817-71FA-4310-AFB2-7FA7AC45EB0B}"/>
              </a:ext>
            </a:extLst>
          </p:cNvPr>
          <p:cNvCxnSpPr>
            <a:cxnSpLocks/>
          </p:cNvCxnSpPr>
          <p:nvPr/>
        </p:nvCxnSpPr>
        <p:spPr>
          <a:xfrm>
            <a:off x="740229" y="6019801"/>
            <a:ext cx="1071154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BD54CB6-1A54-415B-A059-E9F29057B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72" y="308595"/>
            <a:ext cx="828000" cy="828000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D2B998E-CDB4-4803-9024-A96E1C1E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E3C4F3C3-62F7-4035-AA0E-9926121C7F3F}"/>
              </a:ext>
            </a:extLst>
          </p:cNvPr>
          <p:cNvSpPr/>
          <p:nvPr/>
        </p:nvSpPr>
        <p:spPr>
          <a:xfrm rot="5400000">
            <a:off x="11463057" y="272144"/>
            <a:ext cx="278633" cy="301204"/>
          </a:xfrm>
          <a:prstGeom prst="flowChartManualOperation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AA71-62E7-4ACC-BD03-43C4294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유전자 알고리즘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DC98FF-562E-4031-A796-C6D21055D969}"/>
              </a:ext>
            </a:extLst>
          </p:cNvPr>
          <p:cNvCxnSpPr>
            <a:cxnSpLocks/>
          </p:cNvCxnSpPr>
          <p:nvPr/>
        </p:nvCxnSpPr>
        <p:spPr>
          <a:xfrm>
            <a:off x="740229" y="1273632"/>
            <a:ext cx="1071154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4FC8395-0690-4579-9C17-03D3A9BD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72" y="308595"/>
            <a:ext cx="828000" cy="82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53963-82E5-4C4F-9142-EE566EFC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순서도: 수동 연산 7">
            <a:extLst>
              <a:ext uri="{FF2B5EF4-FFF2-40B4-BE49-F238E27FC236}">
                <a16:creationId xmlns:a16="http://schemas.microsoft.com/office/drawing/2014/main" id="{D7E1D6F7-D750-4B9F-AB70-3699D3BBE3C5}"/>
              </a:ext>
            </a:extLst>
          </p:cNvPr>
          <p:cNvSpPr/>
          <p:nvPr/>
        </p:nvSpPr>
        <p:spPr>
          <a:xfrm rot="5400000">
            <a:off x="11463057" y="272144"/>
            <a:ext cx="278633" cy="301204"/>
          </a:xfrm>
          <a:prstGeom prst="flowChartManualOperation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CC100B-E93E-43BE-80D4-E9F6A285D565}"/>
              </a:ext>
            </a:extLst>
          </p:cNvPr>
          <p:cNvSpPr/>
          <p:nvPr/>
        </p:nvSpPr>
        <p:spPr>
          <a:xfrm>
            <a:off x="1381159" y="1906315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Population </a:t>
            </a:r>
            <a:r>
              <a:rPr lang="ko-KR" altLang="en-US" sz="16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초기화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E7FD20-1CB5-4E42-8E99-33463961120C}"/>
              </a:ext>
            </a:extLst>
          </p:cNvPr>
          <p:cNvSpPr/>
          <p:nvPr/>
        </p:nvSpPr>
        <p:spPr>
          <a:xfrm>
            <a:off x="1381159" y="2790523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8CBC00-50B0-4A82-BFF3-F97790C8DC08}"/>
              </a:ext>
            </a:extLst>
          </p:cNvPr>
          <p:cNvSpPr/>
          <p:nvPr/>
        </p:nvSpPr>
        <p:spPr>
          <a:xfrm>
            <a:off x="1381159" y="3525924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교배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63BF93-6D56-41EF-B067-F227E9F258EA}"/>
              </a:ext>
            </a:extLst>
          </p:cNvPr>
          <p:cNvSpPr/>
          <p:nvPr/>
        </p:nvSpPr>
        <p:spPr>
          <a:xfrm>
            <a:off x="1381159" y="4261325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돌연변이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2BE919-21AD-435E-8E7F-7A0FD61C3D28}"/>
              </a:ext>
            </a:extLst>
          </p:cNvPr>
          <p:cNvSpPr/>
          <p:nvPr/>
        </p:nvSpPr>
        <p:spPr>
          <a:xfrm>
            <a:off x="1381158" y="4970849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평가와 정렬</a:t>
            </a:r>
          </a:p>
        </p:txBody>
      </p:sp>
      <p:sp>
        <p:nvSpPr>
          <p:cNvPr id="16" name="아래쪽 화살표 8">
            <a:extLst>
              <a:ext uri="{FF2B5EF4-FFF2-40B4-BE49-F238E27FC236}">
                <a16:creationId xmlns:a16="http://schemas.microsoft.com/office/drawing/2014/main" id="{6B1A3E21-07BA-4C77-8433-D7A483C21F7E}"/>
              </a:ext>
            </a:extLst>
          </p:cNvPr>
          <p:cNvSpPr/>
          <p:nvPr/>
        </p:nvSpPr>
        <p:spPr>
          <a:xfrm>
            <a:off x="2252427" y="2441152"/>
            <a:ext cx="577970" cy="27604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아래쪽 화살표 9">
            <a:extLst>
              <a:ext uri="{FF2B5EF4-FFF2-40B4-BE49-F238E27FC236}">
                <a16:creationId xmlns:a16="http://schemas.microsoft.com/office/drawing/2014/main" id="{914483F0-6170-40BB-A238-38D2AEFC8001}"/>
              </a:ext>
            </a:extLst>
          </p:cNvPr>
          <p:cNvSpPr/>
          <p:nvPr/>
        </p:nvSpPr>
        <p:spPr>
          <a:xfrm>
            <a:off x="2252427" y="3314576"/>
            <a:ext cx="577970" cy="13586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아래쪽 화살표 12">
            <a:extLst>
              <a:ext uri="{FF2B5EF4-FFF2-40B4-BE49-F238E27FC236}">
                <a16:creationId xmlns:a16="http://schemas.microsoft.com/office/drawing/2014/main" id="{6E805EDD-FF8A-47BA-92EE-DC75735C835E}"/>
              </a:ext>
            </a:extLst>
          </p:cNvPr>
          <p:cNvSpPr/>
          <p:nvPr/>
        </p:nvSpPr>
        <p:spPr>
          <a:xfrm>
            <a:off x="2252427" y="4049977"/>
            <a:ext cx="577970" cy="13586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아래쪽 화살표 13">
            <a:extLst>
              <a:ext uri="{FF2B5EF4-FFF2-40B4-BE49-F238E27FC236}">
                <a16:creationId xmlns:a16="http://schemas.microsoft.com/office/drawing/2014/main" id="{31807306-FB30-45E4-B30E-55BA0F56590F}"/>
              </a:ext>
            </a:extLst>
          </p:cNvPr>
          <p:cNvSpPr/>
          <p:nvPr/>
        </p:nvSpPr>
        <p:spPr>
          <a:xfrm>
            <a:off x="2252427" y="4763810"/>
            <a:ext cx="577970" cy="13586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아래쪽 화살표 14">
            <a:extLst>
              <a:ext uri="{FF2B5EF4-FFF2-40B4-BE49-F238E27FC236}">
                <a16:creationId xmlns:a16="http://schemas.microsoft.com/office/drawing/2014/main" id="{B6CECF11-902E-48D6-9F1D-969B25366BFA}"/>
              </a:ext>
            </a:extLst>
          </p:cNvPr>
          <p:cNvSpPr/>
          <p:nvPr/>
        </p:nvSpPr>
        <p:spPr>
          <a:xfrm>
            <a:off x="2252427" y="5490593"/>
            <a:ext cx="577970" cy="27604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자유형 16">
            <a:extLst>
              <a:ext uri="{FF2B5EF4-FFF2-40B4-BE49-F238E27FC236}">
                <a16:creationId xmlns:a16="http://schemas.microsoft.com/office/drawing/2014/main" id="{3B0DF789-4497-437A-8AAF-B307B6999B3B}"/>
              </a:ext>
            </a:extLst>
          </p:cNvPr>
          <p:cNvSpPr/>
          <p:nvPr/>
        </p:nvSpPr>
        <p:spPr>
          <a:xfrm>
            <a:off x="923959" y="2527416"/>
            <a:ext cx="1397479" cy="3036499"/>
          </a:xfrm>
          <a:custGeom>
            <a:avLst/>
            <a:gdLst>
              <a:gd name="connsiteX0" fmla="*/ 1345721 w 1397479"/>
              <a:gd name="connsiteY0" fmla="*/ 3027872 h 3036499"/>
              <a:gd name="connsiteX1" fmla="*/ 8626 w 1397479"/>
              <a:gd name="connsiteY1" fmla="*/ 3036499 h 3036499"/>
              <a:gd name="connsiteX2" fmla="*/ 0 w 1397479"/>
              <a:gd name="connsiteY2" fmla="*/ 0 h 3036499"/>
              <a:gd name="connsiteX3" fmla="*/ 1397479 w 1397479"/>
              <a:gd name="connsiteY3" fmla="*/ 0 h 303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479" h="3036499">
                <a:moveTo>
                  <a:pt x="1345721" y="3027872"/>
                </a:moveTo>
                <a:lnTo>
                  <a:pt x="8626" y="3036499"/>
                </a:lnTo>
                <a:cubicBezTo>
                  <a:pt x="5751" y="2024333"/>
                  <a:pt x="2875" y="1012166"/>
                  <a:pt x="0" y="0"/>
                </a:cubicBezTo>
                <a:lnTo>
                  <a:pt x="1397479" y="0"/>
                </a:lnTo>
              </a:path>
            </a:pathLst>
          </a:custGeom>
          <a:noFill/>
          <a:ln w="25400">
            <a:solidFill>
              <a:srgbClr val="92D050"/>
            </a:solidFill>
            <a:headEnd type="none" w="lg" len="lg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555F4E-069E-4F93-A0B6-DF5AD864FFE5}"/>
              </a:ext>
            </a:extLst>
          </p:cNvPr>
          <p:cNvSpPr/>
          <p:nvPr/>
        </p:nvSpPr>
        <p:spPr>
          <a:xfrm>
            <a:off x="1381158" y="5834208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결과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7F0F0B-2E67-436A-BF7E-1794B4D5695D}"/>
              </a:ext>
            </a:extLst>
          </p:cNvPr>
          <p:cNvSpPr/>
          <p:nvPr/>
        </p:nvSpPr>
        <p:spPr>
          <a:xfrm>
            <a:off x="3805380" y="2869764"/>
            <a:ext cx="1082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Selection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22267C-8CCD-4D6C-94D8-185B36F53E3B}"/>
              </a:ext>
            </a:extLst>
          </p:cNvPr>
          <p:cNvSpPr/>
          <p:nvPr/>
        </p:nvSpPr>
        <p:spPr>
          <a:xfrm>
            <a:off x="3829328" y="3550974"/>
            <a:ext cx="149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Reproduction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DB7596-21A4-426F-8B2B-F9354D0D7208}"/>
              </a:ext>
            </a:extLst>
          </p:cNvPr>
          <p:cNvSpPr/>
          <p:nvPr/>
        </p:nvSpPr>
        <p:spPr>
          <a:xfrm>
            <a:off x="3810990" y="4255464"/>
            <a:ext cx="1062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Mutation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DD636B-A22B-4ACB-ABB1-030E9CB9E6FD}"/>
              </a:ext>
            </a:extLst>
          </p:cNvPr>
          <p:cNvSpPr/>
          <p:nvPr/>
        </p:nvSpPr>
        <p:spPr>
          <a:xfrm>
            <a:off x="3771359" y="5010469"/>
            <a:ext cx="204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Fitness evaluation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07DBB1-F6B5-4E63-8F26-837189B08742}"/>
              </a:ext>
            </a:extLst>
          </p:cNvPr>
          <p:cNvSpPr txBox="1"/>
          <p:nvPr/>
        </p:nvSpPr>
        <p:spPr>
          <a:xfrm>
            <a:off x="5812623" y="1955181"/>
            <a:ext cx="61634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적자생존의 개념을 최적화 문제 해결에 적용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Deterministic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알고리즘으로는 불가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(n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커지면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  =&gt; Suboptimal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방식의 필요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30000"/>
              </a:lnSpc>
              <a:buClr>
                <a:srgbClr val="FF0000"/>
              </a:buClr>
            </a:pP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매칭을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통해 </a:t>
            </a:r>
            <a:r>
              <a:rPr lang="ko-KR" altLang="en-US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과보유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지역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부족 지역 이동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재배치 요원의 동작은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과보유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부족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들의 연속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O(n!)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스케줄링 문제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30000"/>
              </a:lnSpc>
              <a:buClr>
                <a:srgbClr val="FF0000"/>
              </a:buClr>
            </a:pP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적합도 정의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재배치에 필요한 이동 거리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유전자 연산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선택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교배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돌연변이 등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5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AA71-62E7-4ACC-BD03-43C4294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유전자 알고리즘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DC98FF-562E-4031-A796-C6D21055D969}"/>
              </a:ext>
            </a:extLst>
          </p:cNvPr>
          <p:cNvCxnSpPr>
            <a:cxnSpLocks/>
          </p:cNvCxnSpPr>
          <p:nvPr/>
        </p:nvCxnSpPr>
        <p:spPr>
          <a:xfrm>
            <a:off x="740229" y="1273632"/>
            <a:ext cx="1071154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4FC8395-0690-4579-9C17-03D3A9BD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72" y="308595"/>
            <a:ext cx="828000" cy="82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53963-82E5-4C4F-9142-EE566EFC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순서도: 수동 연산 9">
            <a:extLst>
              <a:ext uri="{FF2B5EF4-FFF2-40B4-BE49-F238E27FC236}">
                <a16:creationId xmlns:a16="http://schemas.microsoft.com/office/drawing/2014/main" id="{DFA54827-7178-4690-A74B-ED4059ECF44E}"/>
              </a:ext>
            </a:extLst>
          </p:cNvPr>
          <p:cNvSpPr/>
          <p:nvPr/>
        </p:nvSpPr>
        <p:spPr>
          <a:xfrm rot="5400000">
            <a:off x="11463057" y="272144"/>
            <a:ext cx="278633" cy="301204"/>
          </a:xfrm>
          <a:prstGeom prst="flowChartManualOperation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B5FBE2-4235-4C87-8AD7-8DF66B8018E9}"/>
              </a:ext>
            </a:extLst>
          </p:cNvPr>
          <p:cNvSpPr/>
          <p:nvPr/>
        </p:nvSpPr>
        <p:spPr>
          <a:xfrm>
            <a:off x="726831" y="1384757"/>
            <a:ext cx="112219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java.util.Comparator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Genetic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Psize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200;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{5,3,2,1,5,5};	   // 6 Suppliers with each surplus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{2,2,2,2,3,2,3};   // 7 Demanders with each insufficiency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{{1,1},{3,10}, {100,3}, {20,20}, {30,30},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{40,32}, {25,10},{90,40}};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{{10,10},{20,5}, {30,64}, {20, 70}, {60,30},{40,20},{35,30}};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	// Supplier-Demander distance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	// Population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512EA2-2CEF-4356-BC0C-F76B674F953F}"/>
              </a:ext>
            </a:extLst>
          </p:cNvPr>
          <p:cNvSpPr/>
          <p:nvPr/>
        </p:nvSpPr>
        <p:spPr>
          <a:xfrm>
            <a:off x="9126414" y="4663288"/>
            <a:ext cx="1731213" cy="1072689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EF88B8-47BC-4E84-896A-447121BF962B}"/>
              </a:ext>
            </a:extLst>
          </p:cNvPr>
          <p:cNvSpPr/>
          <p:nvPr/>
        </p:nvSpPr>
        <p:spPr>
          <a:xfrm>
            <a:off x="9126413" y="5735977"/>
            <a:ext cx="1731213" cy="1068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2FF50-7E47-4718-837F-AE159AB5D24C}"/>
              </a:ext>
            </a:extLst>
          </p:cNvPr>
          <p:cNvSpPr txBox="1"/>
          <p:nvPr/>
        </p:nvSpPr>
        <p:spPr>
          <a:xfrm>
            <a:off x="8102588" y="4957399"/>
            <a:ext cx="101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Psize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/2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C4FD2F-8034-4E8C-BDE0-DF146419EE0D}"/>
              </a:ext>
            </a:extLst>
          </p:cNvPr>
          <p:cNvSpPr txBox="1"/>
          <p:nvPr/>
        </p:nvSpPr>
        <p:spPr>
          <a:xfrm>
            <a:off x="8102405" y="6028190"/>
            <a:ext cx="101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Psize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/2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90E4EA-FD39-4406-9796-98FB64FB4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57884"/>
              </p:ext>
            </p:extLst>
          </p:nvPr>
        </p:nvGraphicFramePr>
        <p:xfrm>
          <a:off x="6367586" y="1611381"/>
          <a:ext cx="4611078" cy="511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2">
                  <a:extLst>
                    <a:ext uri="{9D8B030D-6E8A-4147-A177-3AD203B41FA5}">
                      <a16:colId xmlns:a16="http://schemas.microsoft.com/office/drawing/2014/main" val="118078284"/>
                    </a:ext>
                  </a:extLst>
                </a:gridCol>
                <a:gridCol w="512342">
                  <a:extLst>
                    <a:ext uri="{9D8B030D-6E8A-4147-A177-3AD203B41FA5}">
                      <a16:colId xmlns:a16="http://schemas.microsoft.com/office/drawing/2014/main" val="2712919203"/>
                    </a:ext>
                  </a:extLst>
                </a:gridCol>
                <a:gridCol w="512342">
                  <a:extLst>
                    <a:ext uri="{9D8B030D-6E8A-4147-A177-3AD203B41FA5}">
                      <a16:colId xmlns:a16="http://schemas.microsoft.com/office/drawing/2014/main" val="4130259569"/>
                    </a:ext>
                  </a:extLst>
                </a:gridCol>
                <a:gridCol w="512342">
                  <a:extLst>
                    <a:ext uri="{9D8B030D-6E8A-4147-A177-3AD203B41FA5}">
                      <a16:colId xmlns:a16="http://schemas.microsoft.com/office/drawing/2014/main" val="3511029717"/>
                    </a:ext>
                  </a:extLst>
                </a:gridCol>
                <a:gridCol w="512342">
                  <a:extLst>
                    <a:ext uri="{9D8B030D-6E8A-4147-A177-3AD203B41FA5}">
                      <a16:colId xmlns:a16="http://schemas.microsoft.com/office/drawing/2014/main" val="2047915960"/>
                    </a:ext>
                  </a:extLst>
                </a:gridCol>
                <a:gridCol w="512342">
                  <a:extLst>
                    <a:ext uri="{9D8B030D-6E8A-4147-A177-3AD203B41FA5}">
                      <a16:colId xmlns:a16="http://schemas.microsoft.com/office/drawing/2014/main" val="3268164326"/>
                    </a:ext>
                  </a:extLst>
                </a:gridCol>
                <a:gridCol w="512342">
                  <a:extLst>
                    <a:ext uri="{9D8B030D-6E8A-4147-A177-3AD203B41FA5}">
                      <a16:colId xmlns:a16="http://schemas.microsoft.com/office/drawing/2014/main" val="2536810025"/>
                    </a:ext>
                  </a:extLst>
                </a:gridCol>
                <a:gridCol w="512342">
                  <a:extLst>
                    <a:ext uri="{9D8B030D-6E8A-4147-A177-3AD203B41FA5}">
                      <a16:colId xmlns:a16="http://schemas.microsoft.com/office/drawing/2014/main" val="1592878478"/>
                    </a:ext>
                  </a:extLst>
                </a:gridCol>
                <a:gridCol w="512342">
                  <a:extLst>
                    <a:ext uri="{9D8B030D-6E8A-4147-A177-3AD203B41FA5}">
                      <a16:colId xmlns:a16="http://schemas.microsoft.com/office/drawing/2014/main" val="1953809896"/>
                    </a:ext>
                  </a:extLst>
                </a:gridCol>
              </a:tblGrid>
              <a:tr h="51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10000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2E8299-99C6-466B-BF27-D21A27F6CF4E}"/>
              </a:ext>
            </a:extLst>
          </p:cNvPr>
          <p:cNvCxnSpPr/>
          <p:nvPr/>
        </p:nvCxnSpPr>
        <p:spPr>
          <a:xfrm flipH="1" flipV="1">
            <a:off x="10776439" y="2122638"/>
            <a:ext cx="202225" cy="30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23CA49-E1C4-4996-9D2E-C301D228F094}"/>
              </a:ext>
            </a:extLst>
          </p:cNvPr>
          <p:cNvSpPr txBox="1"/>
          <p:nvPr/>
        </p:nvSpPr>
        <p:spPr>
          <a:xfrm>
            <a:off x="10635762" y="2383343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Fitness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0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AA71-62E7-4ACC-BD03-43C4294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유전자 알고리즘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DC98FF-562E-4031-A796-C6D21055D969}"/>
              </a:ext>
            </a:extLst>
          </p:cNvPr>
          <p:cNvCxnSpPr>
            <a:cxnSpLocks/>
          </p:cNvCxnSpPr>
          <p:nvPr/>
        </p:nvCxnSpPr>
        <p:spPr>
          <a:xfrm>
            <a:off x="740229" y="1273632"/>
            <a:ext cx="1071154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4FC8395-0690-4579-9C17-03D3A9BD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72" y="308595"/>
            <a:ext cx="828000" cy="82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53963-82E5-4C4F-9142-EE566EFC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순서도: 수동 연산 9">
            <a:extLst>
              <a:ext uri="{FF2B5EF4-FFF2-40B4-BE49-F238E27FC236}">
                <a16:creationId xmlns:a16="http://schemas.microsoft.com/office/drawing/2014/main" id="{DFA54827-7178-4690-A74B-ED4059ECF44E}"/>
              </a:ext>
            </a:extLst>
          </p:cNvPr>
          <p:cNvSpPr/>
          <p:nvPr/>
        </p:nvSpPr>
        <p:spPr>
          <a:xfrm rot="5400000">
            <a:off x="11463057" y="272144"/>
            <a:ext cx="278633" cy="301204"/>
          </a:xfrm>
          <a:prstGeom prst="flowChartManualOperation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9A54E9-B5AD-4FFE-BB31-C50BB532FE6A}"/>
              </a:ext>
            </a:extLst>
          </p:cNvPr>
          <p:cNvSpPr/>
          <p:nvPr/>
        </p:nvSpPr>
        <p:spPr>
          <a:xfrm>
            <a:off x="726832" y="1300867"/>
            <a:ext cx="105888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InitDist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	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InitPop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&lt;100;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Comparator&lt;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[]&gt;() {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	    @Override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    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	});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	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Psize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/4;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cc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Select();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   Reproduce(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cc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[0]],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cc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[1]],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Psize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/2+2*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Psize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/2+2*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+1]);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	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"Loop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+Fitness(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ShowPop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897C4B-68EC-43B6-844B-512108CD3E1A}"/>
              </a:ext>
            </a:extLst>
          </p:cNvPr>
          <p:cNvSpPr/>
          <p:nvPr/>
        </p:nvSpPr>
        <p:spPr>
          <a:xfrm>
            <a:off x="9317150" y="1839929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Population </a:t>
            </a:r>
            <a:r>
              <a:rPr lang="ko-KR" altLang="en-US" sz="1600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7B63CA-CA56-46E9-BCC9-8429DDA6DA52}"/>
              </a:ext>
            </a:extLst>
          </p:cNvPr>
          <p:cNvSpPr/>
          <p:nvPr/>
        </p:nvSpPr>
        <p:spPr>
          <a:xfrm>
            <a:off x="9317150" y="2724137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평가와 정렬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16C6D3-3E73-4403-8483-338B5686B41D}"/>
              </a:ext>
            </a:extLst>
          </p:cNvPr>
          <p:cNvSpPr/>
          <p:nvPr/>
        </p:nvSpPr>
        <p:spPr>
          <a:xfrm>
            <a:off x="9317150" y="3459538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B316F0-8A91-401B-9EA8-7F83968957CF}"/>
              </a:ext>
            </a:extLst>
          </p:cNvPr>
          <p:cNvSpPr/>
          <p:nvPr/>
        </p:nvSpPr>
        <p:spPr>
          <a:xfrm>
            <a:off x="9317150" y="4194939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교배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3BFF89-2D79-436A-8DA3-29A181498F06}"/>
              </a:ext>
            </a:extLst>
          </p:cNvPr>
          <p:cNvSpPr/>
          <p:nvPr/>
        </p:nvSpPr>
        <p:spPr>
          <a:xfrm>
            <a:off x="9317149" y="4904463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돌연변이</a:t>
            </a:r>
          </a:p>
        </p:txBody>
      </p:sp>
      <p:sp>
        <p:nvSpPr>
          <p:cNvPr id="25" name="아래쪽 화살표 9">
            <a:extLst>
              <a:ext uri="{FF2B5EF4-FFF2-40B4-BE49-F238E27FC236}">
                <a16:creationId xmlns:a16="http://schemas.microsoft.com/office/drawing/2014/main" id="{56D9EB60-4655-4D06-ABF8-BC382368A5C2}"/>
              </a:ext>
            </a:extLst>
          </p:cNvPr>
          <p:cNvSpPr/>
          <p:nvPr/>
        </p:nvSpPr>
        <p:spPr>
          <a:xfrm>
            <a:off x="10188418" y="2374766"/>
            <a:ext cx="577970" cy="27604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10">
            <a:extLst>
              <a:ext uri="{FF2B5EF4-FFF2-40B4-BE49-F238E27FC236}">
                <a16:creationId xmlns:a16="http://schemas.microsoft.com/office/drawing/2014/main" id="{75B2883A-AD37-4DD2-A343-C2E8BF690575}"/>
              </a:ext>
            </a:extLst>
          </p:cNvPr>
          <p:cNvSpPr/>
          <p:nvPr/>
        </p:nvSpPr>
        <p:spPr>
          <a:xfrm>
            <a:off x="10188418" y="3248190"/>
            <a:ext cx="577970" cy="13586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11">
            <a:extLst>
              <a:ext uri="{FF2B5EF4-FFF2-40B4-BE49-F238E27FC236}">
                <a16:creationId xmlns:a16="http://schemas.microsoft.com/office/drawing/2014/main" id="{DD01F199-9737-416A-9D25-75F127A9E56B}"/>
              </a:ext>
            </a:extLst>
          </p:cNvPr>
          <p:cNvSpPr/>
          <p:nvPr/>
        </p:nvSpPr>
        <p:spPr>
          <a:xfrm>
            <a:off x="10188418" y="3983591"/>
            <a:ext cx="577970" cy="13586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12">
            <a:extLst>
              <a:ext uri="{FF2B5EF4-FFF2-40B4-BE49-F238E27FC236}">
                <a16:creationId xmlns:a16="http://schemas.microsoft.com/office/drawing/2014/main" id="{9144FBB6-1DFB-41A8-B48C-8D35C79A575D}"/>
              </a:ext>
            </a:extLst>
          </p:cNvPr>
          <p:cNvSpPr/>
          <p:nvPr/>
        </p:nvSpPr>
        <p:spPr>
          <a:xfrm>
            <a:off x="10188418" y="4697424"/>
            <a:ext cx="577970" cy="13586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13">
            <a:extLst>
              <a:ext uri="{FF2B5EF4-FFF2-40B4-BE49-F238E27FC236}">
                <a16:creationId xmlns:a16="http://schemas.microsoft.com/office/drawing/2014/main" id="{75065A23-9D72-48D7-A697-66E8F72F26CB}"/>
              </a:ext>
            </a:extLst>
          </p:cNvPr>
          <p:cNvSpPr/>
          <p:nvPr/>
        </p:nvSpPr>
        <p:spPr>
          <a:xfrm>
            <a:off x="10188418" y="5424207"/>
            <a:ext cx="577970" cy="27604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14">
            <a:extLst>
              <a:ext uri="{FF2B5EF4-FFF2-40B4-BE49-F238E27FC236}">
                <a16:creationId xmlns:a16="http://schemas.microsoft.com/office/drawing/2014/main" id="{62D47234-7771-44EF-A49A-6C674BDB80B8}"/>
              </a:ext>
            </a:extLst>
          </p:cNvPr>
          <p:cNvSpPr/>
          <p:nvPr/>
        </p:nvSpPr>
        <p:spPr>
          <a:xfrm>
            <a:off x="8859950" y="2461030"/>
            <a:ext cx="1397479" cy="3036499"/>
          </a:xfrm>
          <a:custGeom>
            <a:avLst/>
            <a:gdLst>
              <a:gd name="connsiteX0" fmla="*/ 1345721 w 1397479"/>
              <a:gd name="connsiteY0" fmla="*/ 3027872 h 3036499"/>
              <a:gd name="connsiteX1" fmla="*/ 8626 w 1397479"/>
              <a:gd name="connsiteY1" fmla="*/ 3036499 h 3036499"/>
              <a:gd name="connsiteX2" fmla="*/ 0 w 1397479"/>
              <a:gd name="connsiteY2" fmla="*/ 0 h 3036499"/>
              <a:gd name="connsiteX3" fmla="*/ 1397479 w 1397479"/>
              <a:gd name="connsiteY3" fmla="*/ 0 h 303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479" h="3036499">
                <a:moveTo>
                  <a:pt x="1345721" y="3027872"/>
                </a:moveTo>
                <a:lnTo>
                  <a:pt x="8626" y="3036499"/>
                </a:lnTo>
                <a:cubicBezTo>
                  <a:pt x="5751" y="2024333"/>
                  <a:pt x="2875" y="1012166"/>
                  <a:pt x="0" y="0"/>
                </a:cubicBezTo>
                <a:lnTo>
                  <a:pt x="1397479" y="0"/>
                </a:lnTo>
              </a:path>
            </a:pathLst>
          </a:custGeom>
          <a:noFill/>
          <a:ln w="25400">
            <a:solidFill>
              <a:srgbClr val="92D050"/>
            </a:solidFill>
            <a:headEnd type="none" w="lg" len="lg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4ECBB8-41FB-4432-B068-0F57AB30C190}"/>
              </a:ext>
            </a:extLst>
          </p:cNvPr>
          <p:cNvSpPr/>
          <p:nvPr/>
        </p:nvSpPr>
        <p:spPr>
          <a:xfrm>
            <a:off x="9317149" y="5767822"/>
            <a:ext cx="2191109" cy="448573"/>
          </a:xfrm>
          <a:prstGeom prst="rect">
            <a:avLst/>
          </a:prstGeom>
          <a:solidFill>
            <a:srgbClr val="FFFFCC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결과 생성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1DC1FC-4319-41EC-B65E-7030AA8EDADA}"/>
              </a:ext>
            </a:extLst>
          </p:cNvPr>
          <p:cNvCxnSpPr>
            <a:cxnSpLocks/>
          </p:cNvCxnSpPr>
          <p:nvPr/>
        </p:nvCxnSpPr>
        <p:spPr>
          <a:xfrm flipH="1" flipV="1">
            <a:off x="7367955" y="2622447"/>
            <a:ext cx="1863968" cy="3053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56F8D1A-55DB-410D-A74C-6BDA95113807}"/>
              </a:ext>
            </a:extLst>
          </p:cNvPr>
          <p:cNvCxnSpPr>
            <a:cxnSpLocks/>
          </p:cNvCxnSpPr>
          <p:nvPr/>
        </p:nvCxnSpPr>
        <p:spPr>
          <a:xfrm flipH="1">
            <a:off x="5737654" y="3674378"/>
            <a:ext cx="3494269" cy="10936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B9C9FA-27E3-4528-8BE0-96E9BE8FEC05}"/>
              </a:ext>
            </a:extLst>
          </p:cNvPr>
          <p:cNvCxnSpPr>
            <a:cxnSpLocks/>
          </p:cNvCxnSpPr>
          <p:nvPr/>
        </p:nvCxnSpPr>
        <p:spPr>
          <a:xfrm flipH="1">
            <a:off x="6541478" y="4404220"/>
            <a:ext cx="2690445" cy="6592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6052C9-3A3F-4031-A060-36C41677C5FD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1804223"/>
            <a:ext cx="4237892" cy="3098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6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AA71-62E7-4ACC-BD03-43C4294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유전자 알고리즘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DC98FF-562E-4031-A796-C6D21055D969}"/>
              </a:ext>
            </a:extLst>
          </p:cNvPr>
          <p:cNvCxnSpPr>
            <a:cxnSpLocks/>
          </p:cNvCxnSpPr>
          <p:nvPr/>
        </p:nvCxnSpPr>
        <p:spPr>
          <a:xfrm>
            <a:off x="740229" y="1273632"/>
            <a:ext cx="1071154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4FC8395-0690-4579-9C17-03D3A9BD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72" y="308595"/>
            <a:ext cx="828000" cy="82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53963-82E5-4C4F-9142-EE566EFC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순서도: 수동 연산 9">
            <a:extLst>
              <a:ext uri="{FF2B5EF4-FFF2-40B4-BE49-F238E27FC236}">
                <a16:creationId xmlns:a16="http://schemas.microsoft.com/office/drawing/2014/main" id="{DFA54827-7178-4690-A74B-ED4059ECF44E}"/>
              </a:ext>
            </a:extLst>
          </p:cNvPr>
          <p:cNvSpPr/>
          <p:nvPr/>
        </p:nvSpPr>
        <p:spPr>
          <a:xfrm rot="5400000">
            <a:off x="11463057" y="272144"/>
            <a:ext cx="278633" cy="301204"/>
          </a:xfrm>
          <a:prstGeom prst="flowChartManualOperation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4CE358-0B06-46C0-8596-0AFAD123B856}"/>
              </a:ext>
            </a:extLst>
          </p:cNvPr>
          <p:cNvSpPr/>
          <p:nvPr/>
        </p:nvSpPr>
        <p:spPr>
          <a:xfrm>
            <a:off x="238897" y="150256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Gen()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*2+1];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++]=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Fitness(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 //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끝에는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3F0286-7373-4082-992B-66E97ED66D32}"/>
              </a:ext>
            </a:extLst>
          </p:cNvPr>
          <p:cNvSpPr/>
          <p:nvPr/>
        </p:nvSpPr>
        <p:spPr>
          <a:xfrm>
            <a:off x="6783305" y="1502562"/>
            <a:ext cx="49983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&lt;20;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MakeRand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MakeRand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]= 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</a:t>
            </a:r>
            <a:r>
              <a:rPr lang="fr-F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nb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nb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 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EA3374F-2FA6-4B03-8A47-72BC6274648F}"/>
              </a:ext>
            </a:extLst>
          </p:cNvPr>
          <p:cNvCxnSpPr/>
          <p:nvPr/>
        </p:nvCxnSpPr>
        <p:spPr>
          <a:xfrm flipV="1">
            <a:off x="5407269" y="2210822"/>
            <a:ext cx="1376036" cy="6814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29998E-859A-4597-84DC-065A45B5600F}"/>
              </a:ext>
            </a:extLst>
          </p:cNvPr>
          <p:cNvSpPr txBox="1"/>
          <p:nvPr/>
        </p:nvSpPr>
        <p:spPr>
          <a:xfrm>
            <a:off x="1977081" y="5842211"/>
            <a:ext cx="6366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T1 : (0,0,0,1,1,2,2,2) -&gt; </a:t>
            </a:r>
            <a:r>
              <a:rPr lang="ko-KR" altLang="en-US" dirty="0"/>
              <a:t>섞음</a:t>
            </a:r>
            <a:endParaRPr lang="en-US" altLang="ko-KR" dirty="0"/>
          </a:p>
          <a:p>
            <a:r>
              <a:rPr lang="en-US" altLang="ko-KR" dirty="0"/>
              <a:t>T2 : (0,0,1,1,1,1,2) -&gt; </a:t>
            </a:r>
            <a:r>
              <a:rPr lang="ko-KR" altLang="en-US" dirty="0"/>
              <a:t>섞음</a:t>
            </a:r>
            <a:endParaRPr lang="en-US" altLang="ko-KR" dirty="0"/>
          </a:p>
          <a:p>
            <a:r>
              <a:rPr lang="en-US" altLang="ko-KR" dirty="0"/>
              <a:t>R : (1,2), (2,1), …  -&gt; T1</a:t>
            </a:r>
            <a:r>
              <a:rPr lang="ko-KR" altLang="en-US" dirty="0"/>
              <a:t>과 </a:t>
            </a:r>
            <a:r>
              <a:rPr lang="en-US" altLang="ko-KR" dirty="0"/>
              <a:t>T2</a:t>
            </a:r>
            <a:r>
              <a:rPr lang="ko-KR" altLang="en-US" dirty="0"/>
              <a:t>에서 교대로 나타나도록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FED08A-CD78-4394-9D46-361D141AFB67}"/>
              </a:ext>
            </a:extLst>
          </p:cNvPr>
          <p:cNvSpPr/>
          <p:nvPr/>
        </p:nvSpPr>
        <p:spPr>
          <a:xfrm>
            <a:off x="740229" y="2805069"/>
            <a:ext cx="4246684" cy="3253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2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AA71-62E7-4ACC-BD03-43C4294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유전자 알고리즘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DC98FF-562E-4031-A796-C6D21055D969}"/>
              </a:ext>
            </a:extLst>
          </p:cNvPr>
          <p:cNvCxnSpPr>
            <a:cxnSpLocks/>
          </p:cNvCxnSpPr>
          <p:nvPr/>
        </p:nvCxnSpPr>
        <p:spPr>
          <a:xfrm>
            <a:off x="740229" y="1273632"/>
            <a:ext cx="1071154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4FC8395-0690-4579-9C17-03D3A9BD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72" y="308595"/>
            <a:ext cx="828000" cy="82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53963-82E5-4C4F-9142-EE566EFC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순서도: 수동 연산 9">
            <a:extLst>
              <a:ext uri="{FF2B5EF4-FFF2-40B4-BE49-F238E27FC236}">
                <a16:creationId xmlns:a16="http://schemas.microsoft.com/office/drawing/2014/main" id="{DFA54827-7178-4690-A74B-ED4059ECF44E}"/>
              </a:ext>
            </a:extLst>
          </p:cNvPr>
          <p:cNvSpPr/>
          <p:nvPr/>
        </p:nvSpPr>
        <p:spPr>
          <a:xfrm rot="5400000">
            <a:off x="11463057" y="272144"/>
            <a:ext cx="278633" cy="301204"/>
          </a:xfrm>
          <a:prstGeom prst="flowChartManualOperation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9CC071-4478-45C3-8E24-19BDE750BB3A}"/>
              </a:ext>
            </a:extLst>
          </p:cNvPr>
          <p:cNvSpPr/>
          <p:nvPr/>
        </p:nvSpPr>
        <p:spPr>
          <a:xfrm>
            <a:off x="463062" y="157040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순서대로 하나씩 거리를 합산</a:t>
            </a:r>
            <a:endParaRPr lang="en-US" altLang="ko-KR" dirty="0">
              <a:solidFill>
                <a:srgbClr val="00B05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Fitness(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   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// S-&gt; D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만 우선 계산</a:t>
            </a:r>
            <a:endParaRPr lang="en-US" altLang="ko-KR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ll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+2) {</a:t>
            </a:r>
          </a:p>
          <a:p>
            <a:r>
              <a:rPr lang="pt-B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+1];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// D-&gt; S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거리의 합</a:t>
            </a:r>
            <a:endParaRPr lang="en-US" altLang="ko-KR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//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마지막 재배치 쌍은 처음으로 돌아올 필요 없음 </a:t>
            </a:r>
            <a:endParaRPr lang="en-US" altLang="ko-KR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ll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-2;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+2) {</a:t>
            </a:r>
          </a:p>
          <a:p>
            <a:r>
              <a:rPr lang="pt-B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	int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+1],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3B0BD8-2CAB-4496-B709-AE637B75DFAD}"/>
              </a:ext>
            </a:extLst>
          </p:cNvPr>
          <p:cNvSpPr/>
          <p:nvPr/>
        </p:nvSpPr>
        <p:spPr>
          <a:xfrm>
            <a:off x="6002215" y="1537450"/>
            <a:ext cx="56739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임의의 두 </a:t>
            </a:r>
            <a:r>
              <a:rPr lang="en-US" altLang="ko-KR" dirty="0">
                <a:solidFill>
                  <a:srgbClr val="00B05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pop </a:t>
            </a:r>
            <a:r>
              <a:rPr lang="ko-KR" altLang="en-US" dirty="0">
                <a:solidFill>
                  <a:srgbClr val="00B05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원소를 선택</a:t>
            </a:r>
            <a:endParaRPr lang="en-US" altLang="ko-KR" dirty="0">
              <a:solidFill>
                <a:srgbClr val="00B05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//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첫번째 선택은 </a:t>
            </a:r>
            <a:r>
              <a:rPr lang="ko-KR" altLang="en-US" dirty="0" err="1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두번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중 </a:t>
            </a:r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Fitness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 좋은 거</a:t>
            </a:r>
            <a:endParaRPr lang="en-US" altLang="ko-KR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//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두번째 선택은 랜덤 </a:t>
            </a:r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동일 확률</a:t>
            </a:r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endParaRPr lang="en-US" altLang="ko-KR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Select()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{-1,-1};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MakeRand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Psize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/2);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MakeRand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Psize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/2));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MakeRand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Psize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/2);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89DD68-4499-4B05-A845-EC5A7B8787D2}"/>
              </a:ext>
            </a:extLst>
          </p:cNvPr>
          <p:cNvSpPr/>
          <p:nvPr/>
        </p:nvSpPr>
        <p:spPr>
          <a:xfrm>
            <a:off x="6116516" y="5346906"/>
            <a:ext cx="5700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MakeRand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tt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sv-SE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(Math.random()*1000000.0);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tt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47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AA71-62E7-4ACC-BD03-43C4294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유전자 알고리즘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DC98FF-562E-4031-A796-C6D21055D969}"/>
              </a:ext>
            </a:extLst>
          </p:cNvPr>
          <p:cNvCxnSpPr>
            <a:cxnSpLocks/>
          </p:cNvCxnSpPr>
          <p:nvPr/>
        </p:nvCxnSpPr>
        <p:spPr>
          <a:xfrm>
            <a:off x="740229" y="1273632"/>
            <a:ext cx="1071154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4FC8395-0690-4579-9C17-03D3A9BD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72" y="308595"/>
            <a:ext cx="828000" cy="82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53963-82E5-4C4F-9142-EE566EFC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순서도: 수동 연산 9">
            <a:extLst>
              <a:ext uri="{FF2B5EF4-FFF2-40B4-BE49-F238E27FC236}">
                <a16:creationId xmlns:a16="http://schemas.microsoft.com/office/drawing/2014/main" id="{DFA54827-7178-4690-A74B-ED4059ECF44E}"/>
              </a:ext>
            </a:extLst>
          </p:cNvPr>
          <p:cNvSpPr/>
          <p:nvPr/>
        </p:nvSpPr>
        <p:spPr>
          <a:xfrm rot="5400000">
            <a:off x="11463057" y="272144"/>
            <a:ext cx="278633" cy="301204"/>
          </a:xfrm>
          <a:prstGeom prst="flowChartManualOperation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D919FA-AB5B-4174-B417-8EDBD0B14402}"/>
              </a:ext>
            </a:extLst>
          </p:cNvPr>
          <p:cNvSpPr/>
          <p:nvPr/>
        </p:nvSpPr>
        <p:spPr>
          <a:xfrm>
            <a:off x="805962" y="1345024"/>
            <a:ext cx="101668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Reproduce(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MakeRand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MakeRand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MakeValid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MakeValid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-1] = Fitness(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-1] = Fitness(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DC92C-B4CB-44E0-ABA2-A8722AFD6E53}"/>
              </a:ext>
            </a:extLst>
          </p:cNvPr>
          <p:cNvSpPr/>
          <p:nvPr/>
        </p:nvSpPr>
        <p:spPr>
          <a:xfrm>
            <a:off x="7119937" y="283249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467BCD-F845-4EE0-A410-8EBFC5B2BB56}"/>
              </a:ext>
            </a:extLst>
          </p:cNvPr>
          <p:cNvSpPr/>
          <p:nvPr/>
        </p:nvSpPr>
        <p:spPr>
          <a:xfrm>
            <a:off x="7634287" y="283249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BF70B6-C3ED-4C8B-9B46-E5ABEE8C5A19}"/>
              </a:ext>
            </a:extLst>
          </p:cNvPr>
          <p:cNvSpPr/>
          <p:nvPr/>
        </p:nvSpPr>
        <p:spPr>
          <a:xfrm>
            <a:off x="8148637" y="283249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401234-68BD-40DF-A1CE-1888C205AD8D}"/>
              </a:ext>
            </a:extLst>
          </p:cNvPr>
          <p:cNvSpPr/>
          <p:nvPr/>
        </p:nvSpPr>
        <p:spPr>
          <a:xfrm>
            <a:off x="8662987" y="283249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C8E42-EC41-4C49-A59A-8C8E471A5241}"/>
              </a:ext>
            </a:extLst>
          </p:cNvPr>
          <p:cNvSpPr/>
          <p:nvPr/>
        </p:nvSpPr>
        <p:spPr>
          <a:xfrm>
            <a:off x="9177337" y="283249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7BA59-19AE-4EA3-9AF4-480131661A4F}"/>
              </a:ext>
            </a:extLst>
          </p:cNvPr>
          <p:cNvSpPr/>
          <p:nvPr/>
        </p:nvSpPr>
        <p:spPr>
          <a:xfrm>
            <a:off x="9691687" y="283249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6A9303-0AEB-4926-8136-D82628319322}"/>
              </a:ext>
            </a:extLst>
          </p:cNvPr>
          <p:cNvSpPr/>
          <p:nvPr/>
        </p:nvSpPr>
        <p:spPr>
          <a:xfrm>
            <a:off x="10206037" y="283249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137E36-0F4B-40D2-90EF-0A7F328E561B}"/>
              </a:ext>
            </a:extLst>
          </p:cNvPr>
          <p:cNvSpPr/>
          <p:nvPr/>
        </p:nvSpPr>
        <p:spPr>
          <a:xfrm>
            <a:off x="10720387" y="283249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B14F71-48B6-45E5-B540-A1AC32D6ACED}"/>
              </a:ext>
            </a:extLst>
          </p:cNvPr>
          <p:cNvSpPr/>
          <p:nvPr/>
        </p:nvSpPr>
        <p:spPr>
          <a:xfrm>
            <a:off x="7110412" y="345161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8AD815-3405-4557-BB4C-03F4BC5713BB}"/>
              </a:ext>
            </a:extLst>
          </p:cNvPr>
          <p:cNvSpPr/>
          <p:nvPr/>
        </p:nvSpPr>
        <p:spPr>
          <a:xfrm>
            <a:off x="7624762" y="345161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94B635-F3D1-41CF-882F-EDCFE926211B}"/>
              </a:ext>
            </a:extLst>
          </p:cNvPr>
          <p:cNvSpPr/>
          <p:nvPr/>
        </p:nvSpPr>
        <p:spPr>
          <a:xfrm>
            <a:off x="8139112" y="345161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65CD64-8839-4AC2-B4C7-2CF9139F0F62}"/>
              </a:ext>
            </a:extLst>
          </p:cNvPr>
          <p:cNvSpPr/>
          <p:nvPr/>
        </p:nvSpPr>
        <p:spPr>
          <a:xfrm>
            <a:off x="8653462" y="345161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A1181B-B905-49A8-8009-BCC7B2899DB6}"/>
              </a:ext>
            </a:extLst>
          </p:cNvPr>
          <p:cNvSpPr/>
          <p:nvPr/>
        </p:nvSpPr>
        <p:spPr>
          <a:xfrm>
            <a:off x="9167812" y="345161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92FC5D-C366-4411-A375-ADB8A37D67D8}"/>
              </a:ext>
            </a:extLst>
          </p:cNvPr>
          <p:cNvSpPr/>
          <p:nvPr/>
        </p:nvSpPr>
        <p:spPr>
          <a:xfrm>
            <a:off x="9682162" y="345161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EE8CCB-CE41-4243-A79B-A2408CA263CA}"/>
              </a:ext>
            </a:extLst>
          </p:cNvPr>
          <p:cNvSpPr/>
          <p:nvPr/>
        </p:nvSpPr>
        <p:spPr>
          <a:xfrm>
            <a:off x="10196512" y="345161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C18D53-5079-4BED-A0F9-69B6E6FD7AB8}"/>
              </a:ext>
            </a:extLst>
          </p:cNvPr>
          <p:cNvSpPr/>
          <p:nvPr/>
        </p:nvSpPr>
        <p:spPr>
          <a:xfrm>
            <a:off x="10710862" y="345161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42E98-EA16-4082-A546-B3755BC014A5}"/>
              </a:ext>
            </a:extLst>
          </p:cNvPr>
          <p:cNvSpPr/>
          <p:nvPr/>
        </p:nvSpPr>
        <p:spPr>
          <a:xfrm>
            <a:off x="7129462" y="4385069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83B06-EC6D-41B8-9329-AB0D321EDFF6}"/>
              </a:ext>
            </a:extLst>
          </p:cNvPr>
          <p:cNvSpPr/>
          <p:nvPr/>
        </p:nvSpPr>
        <p:spPr>
          <a:xfrm>
            <a:off x="7643812" y="4385069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5F35C-D8C9-4D80-A17C-1A21F88F0682}"/>
              </a:ext>
            </a:extLst>
          </p:cNvPr>
          <p:cNvSpPr/>
          <p:nvPr/>
        </p:nvSpPr>
        <p:spPr>
          <a:xfrm>
            <a:off x="9701212" y="437554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88CB2-9280-4D6A-98CF-923512A9E0B4}"/>
              </a:ext>
            </a:extLst>
          </p:cNvPr>
          <p:cNvSpPr/>
          <p:nvPr/>
        </p:nvSpPr>
        <p:spPr>
          <a:xfrm>
            <a:off x="10215562" y="437554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23A8ED-792A-4B58-94F3-A2C5932808CA}"/>
              </a:ext>
            </a:extLst>
          </p:cNvPr>
          <p:cNvSpPr/>
          <p:nvPr/>
        </p:nvSpPr>
        <p:spPr>
          <a:xfrm>
            <a:off x="10729912" y="4375544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A60D7A-BDD1-4446-B04A-F8BC55AC5790}"/>
              </a:ext>
            </a:extLst>
          </p:cNvPr>
          <p:cNvSpPr/>
          <p:nvPr/>
        </p:nvSpPr>
        <p:spPr>
          <a:xfrm>
            <a:off x="8148637" y="4375544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57807A-46B3-4117-8328-8217DEBC5975}"/>
              </a:ext>
            </a:extLst>
          </p:cNvPr>
          <p:cNvSpPr/>
          <p:nvPr/>
        </p:nvSpPr>
        <p:spPr>
          <a:xfrm>
            <a:off x="8662987" y="4375544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A9CA4A-1D47-4032-BE99-4267DC4CE4E8}"/>
              </a:ext>
            </a:extLst>
          </p:cNvPr>
          <p:cNvSpPr/>
          <p:nvPr/>
        </p:nvSpPr>
        <p:spPr>
          <a:xfrm>
            <a:off x="9177337" y="4375544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D88159-2AD0-4F8B-B211-28C0DA77BC83}"/>
              </a:ext>
            </a:extLst>
          </p:cNvPr>
          <p:cNvSpPr/>
          <p:nvPr/>
        </p:nvSpPr>
        <p:spPr>
          <a:xfrm>
            <a:off x="7129462" y="5004194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E0A7DE-7537-44F4-AA59-14BE6F1E08AA}"/>
              </a:ext>
            </a:extLst>
          </p:cNvPr>
          <p:cNvSpPr/>
          <p:nvPr/>
        </p:nvSpPr>
        <p:spPr>
          <a:xfrm>
            <a:off x="7643812" y="5004194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0EEF88-E779-43C6-B618-49519F4E199A}"/>
              </a:ext>
            </a:extLst>
          </p:cNvPr>
          <p:cNvSpPr/>
          <p:nvPr/>
        </p:nvSpPr>
        <p:spPr>
          <a:xfrm>
            <a:off x="9691687" y="499466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679507-F377-49A3-AB79-90447774F651}"/>
              </a:ext>
            </a:extLst>
          </p:cNvPr>
          <p:cNvSpPr/>
          <p:nvPr/>
        </p:nvSpPr>
        <p:spPr>
          <a:xfrm>
            <a:off x="10206037" y="499466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AFB84B-66E1-42EB-B8D9-5289A9961C73}"/>
              </a:ext>
            </a:extLst>
          </p:cNvPr>
          <p:cNvSpPr/>
          <p:nvPr/>
        </p:nvSpPr>
        <p:spPr>
          <a:xfrm>
            <a:off x="10720387" y="4994669"/>
            <a:ext cx="504825" cy="49530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0BCE02-4508-4A82-94EC-0A29FCC67296}"/>
              </a:ext>
            </a:extLst>
          </p:cNvPr>
          <p:cNvSpPr/>
          <p:nvPr/>
        </p:nvSpPr>
        <p:spPr>
          <a:xfrm>
            <a:off x="8139112" y="4994669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3E03E2-8387-4513-A3CB-230101505C65}"/>
              </a:ext>
            </a:extLst>
          </p:cNvPr>
          <p:cNvSpPr/>
          <p:nvPr/>
        </p:nvSpPr>
        <p:spPr>
          <a:xfrm>
            <a:off x="8653462" y="4994669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27F0E3-E70A-4586-AC2B-7D473B12C9DC}"/>
              </a:ext>
            </a:extLst>
          </p:cNvPr>
          <p:cNvSpPr/>
          <p:nvPr/>
        </p:nvSpPr>
        <p:spPr>
          <a:xfrm>
            <a:off x="9167812" y="4994669"/>
            <a:ext cx="50482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02B733D-85D3-4912-B115-8E7C94A4682E}"/>
              </a:ext>
            </a:extLst>
          </p:cNvPr>
          <p:cNvCxnSpPr/>
          <p:nvPr/>
        </p:nvCxnSpPr>
        <p:spPr>
          <a:xfrm flipH="1">
            <a:off x="9677399" y="2441968"/>
            <a:ext cx="14288" cy="351472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6B6DA5-878D-4DD8-AA09-2AEEB6132CC1}"/>
              </a:ext>
            </a:extLst>
          </p:cNvPr>
          <p:cNvCxnSpPr/>
          <p:nvPr/>
        </p:nvCxnSpPr>
        <p:spPr>
          <a:xfrm>
            <a:off x="8129587" y="2441969"/>
            <a:ext cx="9525" cy="351472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03ABD9-2296-4908-A12A-ED4B65F73ABE}"/>
              </a:ext>
            </a:extLst>
          </p:cNvPr>
          <p:cNvSpPr txBox="1"/>
          <p:nvPr/>
        </p:nvSpPr>
        <p:spPr>
          <a:xfrm>
            <a:off x="7896225" y="6072059"/>
            <a:ext cx="308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부분열들을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교환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새로운 세대의 생성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E2E6A-9815-4540-AB95-4CE0CFE74DBA}"/>
              </a:ext>
            </a:extLst>
          </p:cNvPr>
          <p:cNvSpPr txBox="1"/>
          <p:nvPr/>
        </p:nvSpPr>
        <p:spPr>
          <a:xfrm>
            <a:off x="6434812" y="5895853"/>
            <a:ext cx="43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Reproduction</a:t>
            </a:r>
            <a:endParaRPr lang="ko-KR" altLang="en-US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B7263-077D-491F-ABF9-1FA70A9F713B}"/>
              </a:ext>
            </a:extLst>
          </p:cNvPr>
          <p:cNvSpPr txBox="1"/>
          <p:nvPr/>
        </p:nvSpPr>
        <p:spPr>
          <a:xfrm>
            <a:off x="6383947" y="2105024"/>
            <a:ext cx="43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Selection </a:t>
            </a:r>
            <a:endParaRPr lang="ko-KR" altLang="en-US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AAFB1F-5E67-4E2A-AF95-098B6AD78020}"/>
              </a:ext>
            </a:extLst>
          </p:cNvPr>
          <p:cNvSpPr txBox="1"/>
          <p:nvPr/>
        </p:nvSpPr>
        <p:spPr>
          <a:xfrm>
            <a:off x="7606810" y="2110024"/>
            <a:ext cx="413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개의 부모 노드를 선택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(Selection)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88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AA71-62E7-4ACC-BD03-43C4294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유전자 알고리즘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DC98FF-562E-4031-A796-C6D21055D969}"/>
              </a:ext>
            </a:extLst>
          </p:cNvPr>
          <p:cNvCxnSpPr>
            <a:cxnSpLocks/>
          </p:cNvCxnSpPr>
          <p:nvPr/>
        </p:nvCxnSpPr>
        <p:spPr>
          <a:xfrm>
            <a:off x="740229" y="1273632"/>
            <a:ext cx="1071154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4FC8395-0690-4579-9C17-03D3A9BD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72" y="308595"/>
            <a:ext cx="828000" cy="82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53963-82E5-4C4F-9142-EE566EFC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F000-5587-4953-BBF6-2905BC9824E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순서도: 수동 연산 9">
            <a:extLst>
              <a:ext uri="{FF2B5EF4-FFF2-40B4-BE49-F238E27FC236}">
                <a16:creationId xmlns:a16="http://schemas.microsoft.com/office/drawing/2014/main" id="{DFA54827-7178-4690-A74B-ED4059ECF44E}"/>
              </a:ext>
            </a:extLst>
          </p:cNvPr>
          <p:cNvSpPr/>
          <p:nvPr/>
        </p:nvSpPr>
        <p:spPr>
          <a:xfrm rot="5400000">
            <a:off x="11463057" y="272144"/>
            <a:ext cx="278633" cy="301204"/>
          </a:xfrm>
          <a:prstGeom prst="flowChartManualOperation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83004B-7875-4834-8607-16442EED5940}"/>
              </a:ext>
            </a:extLst>
          </p:cNvPr>
          <p:cNvSpPr/>
          <p:nvPr/>
        </p:nvSpPr>
        <p:spPr>
          <a:xfrm>
            <a:off x="216956" y="13170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MakeValid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// </a:t>
            </a:r>
            <a:r>
              <a:rPr lang="ko-KR" altLang="en-US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초과 </a:t>
            </a:r>
            <a:r>
              <a:rPr lang="ko-KR" altLang="en-US" dirty="0" err="1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출현자와</a:t>
            </a:r>
            <a:r>
              <a:rPr lang="ko-KR" altLang="en-US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회숫</a:t>
            </a:r>
            <a:r>
              <a:rPr lang="ko-KR" altLang="en-US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계산</a:t>
            </a:r>
            <a:endParaRPr lang="en-US" altLang="ko-KR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0;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	}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	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]]++;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1;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 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	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]]++;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Dc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B768E2-9AEB-48ED-B1AA-000400021965}"/>
              </a:ext>
            </a:extLst>
          </p:cNvPr>
          <p:cNvSpPr/>
          <p:nvPr/>
        </p:nvSpPr>
        <p:spPr>
          <a:xfrm>
            <a:off x="6072633" y="1325414"/>
            <a:ext cx="58673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();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nb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-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]] &lt;=0)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]]--;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();</a:t>
            </a:r>
          </a:p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D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nb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-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Dc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nb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]] &lt;=0)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Dc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]]--;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93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1762</Words>
  <Application>Microsoft Office PowerPoint</Application>
  <PresentationFormat>와이드스크린</PresentationFormat>
  <Paragraphs>257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G마켓 산스 TTF Light</vt:lpstr>
      <vt:lpstr>Arial</vt:lpstr>
      <vt:lpstr>Wingdings</vt:lpstr>
      <vt:lpstr>Consolas</vt:lpstr>
      <vt:lpstr>맑은 고딕</vt:lpstr>
      <vt:lpstr>G마켓 산스 TTF Medium</vt:lpstr>
      <vt:lpstr>12롯데마트드림Light</vt:lpstr>
      <vt:lpstr>Office 테마</vt:lpstr>
      <vt:lpstr>스마트 모빌리티를 위한  이동기기 재배치 메카니즘</vt:lpstr>
      <vt:lpstr>유전자 알고리즘</vt:lpstr>
      <vt:lpstr>유전자 알고리즘 코드</vt:lpstr>
      <vt:lpstr>유전자 알고리즘 코드</vt:lpstr>
      <vt:lpstr>유전자 알고리즘 코드</vt:lpstr>
      <vt:lpstr>유전자 알고리즘 코드</vt:lpstr>
      <vt:lpstr>유전자 알고리즘 코드</vt:lpstr>
      <vt:lpstr>유전자 알고리즘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모빌리티를 위한  이동기기 재배치 메카니즘</dc:title>
  <dc:creator>윤소원</dc:creator>
  <cp:lastModifiedBy>윤소원</cp:lastModifiedBy>
  <cp:revision>11</cp:revision>
  <dcterms:created xsi:type="dcterms:W3CDTF">2021-10-11T12:56:51Z</dcterms:created>
  <dcterms:modified xsi:type="dcterms:W3CDTF">2021-11-24T01:36:26Z</dcterms:modified>
</cp:coreProperties>
</file>