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xls" ContentType="application/vnd.ms-excel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64" r:id="rId2"/>
    <p:sldId id="281" r:id="rId3"/>
    <p:sldId id="282" r:id="rId4"/>
    <p:sldId id="275" r:id="rId5"/>
    <p:sldId id="283" r:id="rId6"/>
    <p:sldId id="276" r:id="rId7"/>
    <p:sldId id="256" r:id="rId8"/>
    <p:sldId id="257" r:id="rId9"/>
    <p:sldId id="258" r:id="rId10"/>
    <p:sldId id="285" r:id="rId11"/>
    <p:sldId id="277" r:id="rId12"/>
    <p:sldId id="278" r:id="rId13"/>
    <p:sldId id="286" r:id="rId14"/>
    <p:sldId id="289" r:id="rId15"/>
    <p:sldId id="290" r:id="rId16"/>
    <p:sldId id="287" r:id="rId17"/>
    <p:sldId id="288" r:id="rId18"/>
    <p:sldId id="291" r:id="rId19"/>
    <p:sldId id="271" r:id="rId20"/>
    <p:sldId id="259" r:id="rId21"/>
    <p:sldId id="292" r:id="rId22"/>
    <p:sldId id="293" r:id="rId23"/>
    <p:sldId id="280" r:id="rId24"/>
    <p:sldId id="261" r:id="rId25"/>
    <p:sldId id="273" r:id="rId26"/>
    <p:sldId id="263" r:id="rId27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433"/>
    <a:srgbClr val="A7E40E"/>
    <a:srgbClr val="8BCDFF"/>
    <a:srgbClr val="1D9EFF"/>
    <a:srgbClr val="0077D0"/>
    <a:srgbClr val="006BBC"/>
    <a:srgbClr val="A17F1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893EDA-515B-46DD-B721-951FC6908D86}" type="datetimeFigureOut">
              <a:rPr lang="en-US" altLang="zh-CN" smtClean="0"/>
              <a:pPr>
                <a:defRPr/>
              </a:pPr>
              <a:t>5/11/2018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FF6971-2C64-4780-B87A-3BE20731155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23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409E7D-CD01-4BA6-9033-6302561BFBAF}" type="datetimeFigureOut">
              <a:rPr lang="en-US" altLang="zh-CN" smtClean="0"/>
              <a:pPr>
                <a:defRPr/>
              </a:pPr>
              <a:t>5/11/2018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1779A-1E6D-49A0-A8A2-8685C21564C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219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AC8CAC-48B4-46E3-9FD7-B2F1FCC8EB80}" type="datetimeFigureOut">
              <a:rPr lang="en-US" altLang="zh-CN" smtClean="0"/>
              <a:pPr>
                <a:defRPr/>
              </a:pPr>
              <a:t>5/11/2018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8065-1665-4650-BC17-BC812B03F0C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335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90EEC8-E6C3-43D2-A1FE-6B8AB4C2A781}" type="datetimeFigureOut">
              <a:rPr lang="en-US" altLang="zh-CN" smtClean="0"/>
              <a:pPr>
                <a:defRPr/>
              </a:pPr>
              <a:t>5/11/2018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CC30D9-083A-4DF1-8BE0-7EB66414EB0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8137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F746BE-B4B8-47AA-B325-12AFC5BA33D3}" type="datetimeFigureOut">
              <a:rPr lang="en-US" altLang="zh-CN" smtClean="0"/>
              <a:pPr>
                <a:defRPr/>
              </a:pPr>
              <a:t>5/11/2018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0B81E-3129-414F-AE29-F7061CED081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4546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BD828-A3E5-4594-9F49-5306D4376CCE}" type="datetimeFigureOut">
              <a:rPr lang="en-US" altLang="zh-CN" smtClean="0"/>
              <a:pPr>
                <a:defRPr/>
              </a:pPr>
              <a:t>5/11/2018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74D2F-716A-46DE-821E-C8B51E7A58E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3480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BD828-A3E5-4594-9F49-5306D4376CCE}" type="datetimeFigureOut">
              <a:rPr lang="en-US" altLang="zh-CN" smtClean="0"/>
              <a:pPr>
                <a:defRPr/>
              </a:pPr>
              <a:t>5/11/2018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74D2F-716A-46DE-821E-C8B51E7A58E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525422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05D73A-CA95-4D5B-96B3-5F5338C9FF4C}" type="datetimeFigureOut">
              <a:rPr lang="en-US" altLang="zh-CN" smtClean="0"/>
              <a:pPr>
                <a:defRPr/>
              </a:pPr>
              <a:t>5/11/2018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7C4CB-DADE-4107-A408-5FE35B6B03A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843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12214-48EB-4550-A45A-8FC6E153A489}" type="datetimeFigureOut">
              <a:rPr lang="en-US" altLang="zh-CN" smtClean="0"/>
              <a:pPr>
                <a:defRPr/>
              </a:pPr>
              <a:t>5/11/2018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0C1EE-450B-4571-809E-7C1FB27088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710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405DA3-6701-467A-A212-197E61C51D7C}" type="datetimeFigureOut">
              <a:rPr lang="en-US" altLang="zh-CN" smtClean="0"/>
              <a:pPr>
                <a:defRPr/>
              </a:pPr>
              <a:t>5/11/2018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9FE03-E3D6-4BBE-BBCF-E924080C3A7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55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C9D1E8-A941-49AE-A014-D48A0D469F73}" type="datetimeFigureOut">
              <a:rPr lang="en-US" altLang="zh-CN" smtClean="0"/>
              <a:pPr>
                <a:defRPr/>
              </a:pPr>
              <a:t>5/11/2018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B80BDA-09EE-4E57-A2C8-B96B4356029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19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8B08FA-F63F-446C-B3F8-A4E873040EEB}" type="datetimeFigureOut">
              <a:rPr lang="en-US" altLang="zh-CN" smtClean="0"/>
              <a:pPr>
                <a:defRPr/>
              </a:pPr>
              <a:t>5/11/2018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4C993-4EC2-4D47-BF16-467BF4BD186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87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5C983E-4F82-4FFC-AE5B-8C8BE52BEAC3}" type="datetimeFigureOut">
              <a:rPr lang="en-US" altLang="zh-CN" smtClean="0"/>
              <a:pPr>
                <a:defRPr/>
              </a:pPr>
              <a:t>5/11/2018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88C47-6884-4476-8A1C-353C9C810B6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447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3F3AE9-04A1-4B30-A45E-14B433484D22}" type="datetimeFigureOut">
              <a:rPr lang="en-US" altLang="zh-CN" smtClean="0"/>
              <a:pPr>
                <a:defRPr/>
              </a:pPr>
              <a:t>5/11/2018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132A0-567F-4A5F-9B2E-933CF4DAC87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019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D7B697-85E5-459A-A13F-9FDB225E574B}" type="datetimeFigureOut">
              <a:rPr lang="en-US" altLang="zh-CN" smtClean="0"/>
              <a:pPr>
                <a:defRPr/>
              </a:pPr>
              <a:t>5/11/2018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E86345-627F-4C50-92F0-CE3056051F9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66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039F2D-934F-42CF-B4F9-6427E1A66C12}" type="datetimeFigureOut">
              <a:rPr lang="en-US" altLang="zh-CN" smtClean="0"/>
              <a:pPr>
                <a:defRPr/>
              </a:pPr>
              <a:t>5/11/2018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B9B35-B045-4978-8BAB-53DE7754EEC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577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pPr>
              <a:defRPr/>
            </a:pPr>
            <a:fld id="{FFE0C096-FFCD-4D1A-9FAF-DCED1A018C8B}" type="datetimeFigureOut">
              <a:rPr lang="en-US" altLang="zh-CN" smtClean="0"/>
              <a:pPr>
                <a:defRPr/>
              </a:pPr>
              <a:t>5/11/2018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pPr>
              <a:defRPr/>
            </a:pPr>
            <a:fld id="{277380C4-E794-4696-A095-2C8D6B1C9C9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97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8F7BD828-A3E5-4594-9F49-5306D4376CCE}" type="datetimeFigureOut">
              <a:rPr lang="en-US" altLang="zh-CN" smtClean="0"/>
              <a:pPr>
                <a:defRPr/>
              </a:pPr>
              <a:t>5/11/2018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DF474D2F-716A-46DE-821E-C8B51E7A58E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008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Microsoft_Excel_97-2003____2.xls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png"/><Relationship Id="rId4" Type="http://schemas.openxmlformats.org/officeDocument/2006/relationships/oleObject" Target="../embeddings/Microsoft_Excel_97-2003____1.xls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1997219" y="5034972"/>
            <a:ext cx="7847012" cy="836613"/>
          </a:xfrm>
        </p:spPr>
        <p:txBody>
          <a:bodyPr/>
          <a:lstStyle/>
          <a:p>
            <a:pPr algn="ctr" eaLnBrk="1" hangingPunct="1"/>
            <a:r>
              <a:rPr lang="zh-CN" altLang="en-US" sz="4400" dirty="0" smtClean="0"/>
              <a:t>大数据可视化图表开发心得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65" y="978189"/>
            <a:ext cx="10753725" cy="3876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3"/>
          <p:cNvSpPr txBox="1"/>
          <p:nvPr/>
        </p:nvSpPr>
        <p:spPr>
          <a:xfrm>
            <a:off x="1520495" y="3683850"/>
            <a:ext cx="1203638" cy="3283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25546" y="2134109"/>
            <a:ext cx="1393540" cy="1394044"/>
            <a:chOff x="3688998" y="918307"/>
            <a:chExt cx="1146646" cy="1146646"/>
          </a:xfrm>
        </p:grpSpPr>
        <p:grpSp>
          <p:nvGrpSpPr>
            <p:cNvPr id="13" name="组合 3"/>
            <p:cNvGrpSpPr/>
            <p:nvPr/>
          </p:nvGrpSpPr>
          <p:grpSpPr bwMode="auto">
            <a:xfrm>
              <a:off x="3688998" y="918307"/>
              <a:ext cx="1146646" cy="1146646"/>
              <a:chOff x="13242434" y="4083685"/>
              <a:chExt cx="2642282" cy="2642282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3242434" y="4083685"/>
                <a:ext cx="2642282" cy="264228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/>
                  </a:gs>
                  <a:gs pos="0">
                    <a:srgbClr val="B8BBBC"/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椭圆 69"/>
              <p:cNvSpPr>
                <a:spLocks noChangeArrowheads="1"/>
              </p:cNvSpPr>
              <p:nvPr/>
            </p:nvSpPr>
            <p:spPr bwMode="auto">
              <a:xfrm>
                <a:off x="13399325" y="4240576"/>
                <a:ext cx="2328502" cy="232850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3475990" y="4317243"/>
                <a:ext cx="2175164" cy="21751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B8BBBC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4" name="TextBox 76"/>
            <p:cNvSpPr txBox="1"/>
            <p:nvPr/>
          </p:nvSpPr>
          <p:spPr>
            <a:xfrm>
              <a:off x="3790353" y="1165389"/>
              <a:ext cx="943935" cy="709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 smtClean="0">
                  <a:solidFill>
                    <a:schemeClr val="tx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2</a:t>
              </a:r>
              <a:endParaRPr lang="zh-CN" altLang="en-US" sz="4800" b="1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 flipH="1" flipV="1">
            <a:off x="3413853" y="1487681"/>
            <a:ext cx="21012" cy="32015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1"/>
          <p:cNvSpPr txBox="1"/>
          <p:nvPr/>
        </p:nvSpPr>
        <p:spPr>
          <a:xfrm>
            <a:off x="3776452" y="1511275"/>
            <a:ext cx="7581557" cy="135421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marL="0" lvl="1"/>
            <a:r>
              <a:rPr lang="zh-CN" altLang="en-US" sz="1900" b="1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 </a:t>
            </a:r>
            <a:r>
              <a:rPr lang="zh-CN" altLang="en-US" sz="2400" dirty="0" smtClean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第二部分</a:t>
            </a:r>
            <a:endParaRPr lang="en-US" altLang="zh-CN" sz="2400" dirty="0"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  <a:p>
            <a:pPr marL="0" lvl="1"/>
            <a:endParaRPr lang="en-US" altLang="zh-CN" sz="800" dirty="0">
              <a:solidFill>
                <a:schemeClr val="bg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  <a:p>
            <a:pPr marL="0" lvl="1"/>
            <a:r>
              <a:rPr lang="zh-CN" altLang="en-US" sz="4800" b="1" spc="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常用图标库的分析与选择</a:t>
            </a:r>
            <a:endParaRPr lang="zh-CN" altLang="en-US" sz="4800" b="1" spc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3776452" y="3220376"/>
            <a:ext cx="65344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图表库对比</a:t>
            </a:r>
          </a:p>
        </p:txBody>
      </p:sp>
      <p:sp>
        <p:nvSpPr>
          <p:cNvPr id="19" name="文本框 9"/>
          <p:cNvSpPr txBox="1"/>
          <p:nvPr/>
        </p:nvSpPr>
        <p:spPr>
          <a:xfrm>
            <a:off x="3776452" y="3848035"/>
            <a:ext cx="65344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选择一个图表库的参考流程</a:t>
            </a:r>
          </a:p>
        </p:txBody>
      </p:sp>
    </p:spTree>
    <p:extLst>
      <p:ext uri="{BB962C8B-B14F-4D97-AF65-F5344CB8AC3E}">
        <p14:creationId xmlns:p14="http://schemas.microsoft.com/office/powerpoint/2010/main" val="40203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3"/>
          <p:cNvSpPr txBox="1">
            <a:spLocks noChangeArrowheads="1"/>
          </p:cNvSpPr>
          <p:nvPr/>
        </p:nvSpPr>
        <p:spPr bwMode="auto">
          <a:xfrm>
            <a:off x="578828" y="391258"/>
            <a:ext cx="32944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 smtClean="0"/>
              <a:t>2.1 </a:t>
            </a:r>
            <a:r>
              <a:rPr lang="zh-CN" altLang="en-US" sz="2800" dirty="0" smtClean="0"/>
              <a:t>常见</a:t>
            </a:r>
            <a:r>
              <a:rPr lang="zh-CN" altLang="en-US" sz="2800" dirty="0"/>
              <a:t>图表库对比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853321"/>
              </p:ext>
            </p:extLst>
          </p:nvPr>
        </p:nvGraphicFramePr>
        <p:xfrm>
          <a:off x="578828" y="1865434"/>
          <a:ext cx="10982326" cy="453707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66731"/>
                <a:gridCol w="1286857"/>
                <a:gridCol w="1464783"/>
                <a:gridCol w="1372791"/>
                <a:gridCol w="1372791"/>
                <a:gridCol w="1372791"/>
                <a:gridCol w="1372791"/>
                <a:gridCol w="1372791"/>
              </a:tblGrid>
              <a:tr h="54102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hightcharts</a:t>
                      </a:r>
                      <a:endParaRPr lang="zh-CN" altLang="en-US" sz="1400" dirty="0" smtClean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 err="1" smtClean="0"/>
                        <a:t>echarts</a:t>
                      </a:r>
                      <a:endParaRPr lang="zh-CN" altLang="en-US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 smtClean="0"/>
                        <a:t>plotly.js</a:t>
                      </a:r>
                      <a:endParaRPr lang="zh-CN" altLang="en-US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 err="1" smtClean="0"/>
                        <a:t>chartjs</a:t>
                      </a:r>
                      <a:endParaRPr lang="zh-CN" altLang="en-US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 smtClean="0"/>
                        <a:t>nvd3</a:t>
                      </a:r>
                      <a:endParaRPr lang="zh-CN" altLang="en-US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 smtClean="0"/>
                        <a:t>C3.js</a:t>
                      </a:r>
                      <a:endParaRPr lang="zh-CN" altLang="en-US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 smtClean="0"/>
                        <a:t>chartist</a:t>
                      </a:r>
                      <a:endParaRPr lang="zh-CN" altLang="en-US" sz="1400" dirty="0"/>
                    </a:p>
                  </a:txBody>
                  <a:tcPr marT="45712" marB="45712"/>
                </a:tc>
              </a:tr>
              <a:tr h="46756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类型</a:t>
                      </a:r>
                      <a:endParaRPr lang="en-US" altLang="zh-CN" sz="1200" dirty="0" smtClean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svg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canvas/</a:t>
                      </a:r>
                      <a:r>
                        <a:rPr lang="en-US" altLang="zh-CN" sz="1200" dirty="0" err="1" smtClean="0"/>
                        <a:t>svg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svg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canvas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svg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svg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svg</a:t>
                      </a:r>
                      <a:endParaRPr lang="zh-CN" altLang="en-US" sz="1200" dirty="0"/>
                    </a:p>
                  </a:txBody>
                  <a:tcPr marT="45712" marB="45712"/>
                </a:tc>
              </a:tr>
              <a:tr h="432494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绘图依赖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--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zrender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--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--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D3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D3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--</a:t>
                      </a:r>
                      <a:endParaRPr lang="zh-CN" altLang="en-US" sz="1200" dirty="0"/>
                    </a:p>
                  </a:txBody>
                  <a:tcPr marT="45712" marB="45712"/>
                </a:tc>
              </a:tr>
              <a:tr h="432494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支持个数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38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18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13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9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8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11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8</a:t>
                      </a:r>
                      <a:endParaRPr lang="zh-CN" altLang="en-US" sz="1200" dirty="0"/>
                    </a:p>
                  </a:txBody>
                  <a:tcPr marT="45712" marB="45712"/>
                </a:tc>
              </a:tr>
              <a:tr h="43249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Minified</a:t>
                      </a:r>
                      <a:r>
                        <a:rPr lang="zh-CN" altLang="en-US" sz="1200" dirty="0" smtClean="0"/>
                        <a:t>大小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187k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651k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2.23M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154k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248k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183k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40k</a:t>
                      </a:r>
                      <a:endParaRPr lang="zh-CN" altLang="en-US" sz="1200" dirty="0"/>
                    </a:p>
                  </a:txBody>
                  <a:tcPr marT="45712" marB="45712"/>
                </a:tc>
              </a:tr>
              <a:tr h="397426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支持移动设备</a:t>
                      </a:r>
                      <a:endParaRPr lang="zh-CN" altLang="en-US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X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X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X</a:t>
                      </a:r>
                      <a:endParaRPr lang="zh-CN" altLang="en-US" sz="1200" dirty="0"/>
                    </a:p>
                  </a:txBody>
                  <a:tcPr marT="45712" marB="45712"/>
                </a:tc>
              </a:tr>
              <a:tr h="432494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接口难度</a:t>
                      </a:r>
                      <a:endParaRPr lang="zh-CN" altLang="en-US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一般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一般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难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一般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难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一般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难</a:t>
                      </a:r>
                      <a:endParaRPr lang="zh-CN" altLang="en-US" sz="1200" dirty="0"/>
                    </a:p>
                  </a:txBody>
                  <a:tcPr marT="45712" marB="45712"/>
                </a:tc>
              </a:tr>
              <a:tr h="432494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文档质量</a:t>
                      </a:r>
                      <a:endParaRPr lang="zh-CN" altLang="en-US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高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中上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差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差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差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高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难</a:t>
                      </a:r>
                      <a:endParaRPr lang="zh-CN" altLang="en-US" sz="1200" dirty="0"/>
                    </a:p>
                  </a:txBody>
                  <a:tcPr marT="45712" marB="45712"/>
                </a:tc>
              </a:tr>
              <a:tr h="484297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github</a:t>
                      </a:r>
                      <a:r>
                        <a:rPr lang="en-US" altLang="zh-CN" sz="1400" dirty="0" smtClean="0"/>
                        <a:t> stars</a:t>
                      </a:r>
                      <a:endParaRPr lang="zh-CN" altLang="en-US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7565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27561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8195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36647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6491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7683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10691</a:t>
                      </a:r>
                      <a:endParaRPr lang="zh-CN" altLang="en-US" sz="1200" dirty="0"/>
                    </a:p>
                  </a:txBody>
                  <a:tcPr marT="45712" marB="45712"/>
                </a:tc>
              </a:tr>
              <a:tr h="48429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三方依赖数</a:t>
                      </a:r>
                      <a:endParaRPr lang="zh-CN" altLang="en-US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151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139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15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276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34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73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46</a:t>
                      </a:r>
                      <a:endParaRPr lang="zh-CN" altLang="en-US" sz="1200" dirty="0"/>
                    </a:p>
                  </a:txBody>
                  <a:tcPr marT="45712" marB="45712"/>
                </a:tc>
              </a:tr>
            </a:tbl>
          </a:graphicData>
        </a:graphic>
      </p:graphicFrame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31985" y="1153258"/>
            <a:ext cx="7996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 smtClean="0"/>
              <a:t>其中比较优秀的是</a:t>
            </a:r>
            <a:r>
              <a:rPr lang="en-US" altLang="zh-CN" sz="1800" dirty="0" err="1" smtClean="0"/>
              <a:t>hightcharts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echarts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plotly.js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1081881" y="497682"/>
            <a:ext cx="9404350" cy="766762"/>
          </a:xfrm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选择一个图表库的参考流程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717431" y="1552575"/>
            <a:ext cx="1609725" cy="847725"/>
          </a:xfrm>
          <a:prstGeom prst="roundRect">
            <a:avLst/>
          </a:prstGeom>
          <a:solidFill>
            <a:srgbClr val="0294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需求是什么样的</a:t>
            </a:r>
            <a:r>
              <a:rPr lang="en-US" altLang="zh-CN" dirty="0"/>
              <a:t>?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522295" y="24003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1574557" y="2876550"/>
            <a:ext cx="2105025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是否需要复杂的</a:t>
            </a:r>
            <a:r>
              <a:rPr lang="en-US" altLang="zh-CN" dirty="0"/>
              <a:t>UI/UX</a:t>
            </a:r>
            <a:r>
              <a:rPr lang="zh-CN" altLang="en-US" dirty="0"/>
              <a:t>定制化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2522295" y="3781425"/>
            <a:ext cx="0" cy="69532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679582" y="3333750"/>
            <a:ext cx="771525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4484445" y="2838450"/>
            <a:ext cx="1990725" cy="952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是否需要支持频繁缩放和响应式渲染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526931" y="4476750"/>
            <a:ext cx="1990725" cy="952501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SVG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4484445" y="4476750"/>
            <a:ext cx="1990725" cy="952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是否需要支持大数据量和实时渲染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7160969" y="4476748"/>
            <a:ext cx="1990725" cy="952501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CANVAS</a:t>
            </a:r>
            <a:endParaRPr lang="zh-CN" altLang="en-US" dirty="0"/>
          </a:p>
        </p:txBody>
      </p:sp>
      <p:cxnSp>
        <p:nvCxnSpPr>
          <p:cNvPr id="19" name="直接连接符 18"/>
          <p:cNvCxnSpPr>
            <a:stCxn id="14" idx="3"/>
          </p:cNvCxnSpPr>
          <p:nvPr/>
        </p:nvCxnSpPr>
        <p:spPr>
          <a:xfrm flipV="1">
            <a:off x="6475170" y="3314700"/>
            <a:ext cx="1681162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8156332" y="3314700"/>
            <a:ext cx="0" cy="1171575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1"/>
          </p:cNvCxnSpPr>
          <p:nvPr/>
        </p:nvCxnSpPr>
        <p:spPr>
          <a:xfrm flipH="1">
            <a:off x="3517657" y="4953000"/>
            <a:ext cx="966788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479807" y="3790950"/>
            <a:ext cx="0" cy="69532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475170" y="4943475"/>
            <a:ext cx="685800" cy="952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9" name="文本框 29"/>
          <p:cNvSpPr txBox="1">
            <a:spLocks noChangeArrowheads="1"/>
          </p:cNvSpPr>
          <p:nvPr/>
        </p:nvSpPr>
        <p:spPr bwMode="auto">
          <a:xfrm>
            <a:off x="2469907" y="3941763"/>
            <a:ext cx="3381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/>
              <a:t>是</a:t>
            </a:r>
          </a:p>
        </p:txBody>
      </p:sp>
      <p:sp>
        <p:nvSpPr>
          <p:cNvPr id="14360" name="文本框 30"/>
          <p:cNvSpPr txBox="1">
            <a:spLocks noChangeArrowheads="1"/>
          </p:cNvSpPr>
          <p:nvPr/>
        </p:nvSpPr>
        <p:spPr bwMode="auto">
          <a:xfrm>
            <a:off x="5427420" y="3986213"/>
            <a:ext cx="338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/>
              <a:t>是</a:t>
            </a:r>
          </a:p>
        </p:txBody>
      </p:sp>
      <p:sp>
        <p:nvSpPr>
          <p:cNvPr id="14361" name="文本框 31"/>
          <p:cNvSpPr txBox="1">
            <a:spLocks noChangeArrowheads="1"/>
          </p:cNvSpPr>
          <p:nvPr/>
        </p:nvSpPr>
        <p:spPr bwMode="auto">
          <a:xfrm>
            <a:off x="6648207" y="4681538"/>
            <a:ext cx="339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/>
              <a:t>是</a:t>
            </a:r>
          </a:p>
        </p:txBody>
      </p:sp>
      <p:sp>
        <p:nvSpPr>
          <p:cNvPr id="14362" name="文本框 36"/>
          <p:cNvSpPr txBox="1">
            <a:spLocks noChangeArrowheads="1"/>
          </p:cNvSpPr>
          <p:nvPr/>
        </p:nvSpPr>
        <p:spPr bwMode="auto">
          <a:xfrm>
            <a:off x="3895482" y="3057525"/>
            <a:ext cx="339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/>
              <a:t>否</a:t>
            </a:r>
          </a:p>
        </p:txBody>
      </p:sp>
      <p:sp>
        <p:nvSpPr>
          <p:cNvPr id="14363" name="文本框 37"/>
          <p:cNvSpPr txBox="1">
            <a:spLocks noChangeArrowheads="1"/>
          </p:cNvSpPr>
          <p:nvPr/>
        </p:nvSpPr>
        <p:spPr bwMode="auto">
          <a:xfrm>
            <a:off x="3793882" y="4676775"/>
            <a:ext cx="339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/>
              <a:t>否</a:t>
            </a:r>
          </a:p>
        </p:txBody>
      </p:sp>
      <p:sp>
        <p:nvSpPr>
          <p:cNvPr id="14364" name="文本框 38"/>
          <p:cNvSpPr txBox="1">
            <a:spLocks noChangeArrowheads="1"/>
          </p:cNvSpPr>
          <p:nvPr/>
        </p:nvSpPr>
        <p:spPr bwMode="auto">
          <a:xfrm>
            <a:off x="8251582" y="3865563"/>
            <a:ext cx="3381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/>
              <a:t>否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46266" y="1430952"/>
            <a:ext cx="5305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DMP</a:t>
            </a:r>
            <a:r>
              <a:rPr lang="zh-CN" altLang="en-US" dirty="0" smtClean="0"/>
              <a:t>实际上这三个条件都要满足，</a:t>
            </a:r>
            <a:endParaRPr lang="en-US" altLang="zh-CN" dirty="0" smtClean="0"/>
          </a:p>
          <a:p>
            <a:r>
              <a:rPr lang="zh-CN" altLang="en-US" dirty="0" smtClean="0"/>
              <a:t>我们最终选择了使用了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echarts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虽然</a:t>
            </a:r>
            <a:r>
              <a:rPr lang="en-US" altLang="zh-CN" dirty="0" err="1" smtClean="0"/>
              <a:t>svg</a:t>
            </a:r>
            <a:r>
              <a:rPr lang="zh-CN" altLang="en-US" dirty="0" smtClean="0"/>
              <a:t>在缩放有天然优势，但是如果在缩放之后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重新绘制，能达到更加精细的效果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8723069" y="3104354"/>
            <a:ext cx="301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使用的是</a:t>
            </a:r>
            <a:r>
              <a:rPr lang="en-US" altLang="zh-CN" dirty="0" err="1" smtClean="0"/>
              <a:t>highcharts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723069" y="3634343"/>
            <a:ext cx="326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datav</a:t>
            </a:r>
            <a:r>
              <a:rPr lang="en-US" altLang="zh-CN" dirty="0" smtClean="0"/>
              <a:t>: </a:t>
            </a:r>
            <a:r>
              <a:rPr lang="zh-CN" altLang="en-US" dirty="0" smtClean="0"/>
              <a:t>内部开发的</a:t>
            </a:r>
            <a:r>
              <a:rPr lang="en-US" altLang="zh-CN" dirty="0" err="1" smtClean="0"/>
              <a:t>svg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3"/>
          <p:cNvSpPr txBox="1"/>
          <p:nvPr/>
        </p:nvSpPr>
        <p:spPr>
          <a:xfrm>
            <a:off x="2036307" y="3847973"/>
            <a:ext cx="1203638" cy="3283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941358" y="2298232"/>
            <a:ext cx="1393540" cy="1394044"/>
            <a:chOff x="3688998" y="918307"/>
            <a:chExt cx="1146646" cy="1146646"/>
          </a:xfrm>
        </p:grpSpPr>
        <p:grpSp>
          <p:nvGrpSpPr>
            <p:cNvPr id="13" name="组合 3"/>
            <p:cNvGrpSpPr/>
            <p:nvPr/>
          </p:nvGrpSpPr>
          <p:grpSpPr bwMode="auto">
            <a:xfrm>
              <a:off x="3688998" y="918307"/>
              <a:ext cx="1146646" cy="1146646"/>
              <a:chOff x="13242434" y="4083685"/>
              <a:chExt cx="2642282" cy="2642282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3242434" y="4083685"/>
                <a:ext cx="2642282" cy="264228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/>
                  </a:gs>
                  <a:gs pos="0">
                    <a:srgbClr val="B8BBBC"/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椭圆 69"/>
              <p:cNvSpPr>
                <a:spLocks noChangeArrowheads="1"/>
              </p:cNvSpPr>
              <p:nvPr/>
            </p:nvSpPr>
            <p:spPr bwMode="auto">
              <a:xfrm>
                <a:off x="13399325" y="4240576"/>
                <a:ext cx="2328502" cy="232850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3475990" y="4317243"/>
                <a:ext cx="2175164" cy="21751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B8BBBC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4" name="TextBox 76"/>
            <p:cNvSpPr txBox="1"/>
            <p:nvPr/>
          </p:nvSpPr>
          <p:spPr>
            <a:xfrm>
              <a:off x="3790353" y="1165389"/>
              <a:ext cx="943935" cy="709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tx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3</a:t>
              </a:r>
              <a:endParaRPr lang="zh-CN" altLang="en-US" sz="4800" b="1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 flipH="1" flipV="1">
            <a:off x="3929665" y="1651804"/>
            <a:ext cx="21012" cy="32015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1"/>
          <p:cNvSpPr txBox="1"/>
          <p:nvPr/>
        </p:nvSpPr>
        <p:spPr>
          <a:xfrm>
            <a:off x="4292264" y="1675398"/>
            <a:ext cx="5925655" cy="135421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marL="0" lvl="1"/>
            <a:r>
              <a:rPr lang="zh-CN" altLang="en-US" sz="1900" b="1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 </a:t>
            </a:r>
            <a:r>
              <a:rPr lang="zh-CN" altLang="en-US" sz="2400" dirty="0" smtClean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第三部分</a:t>
            </a:r>
            <a:endParaRPr lang="en-US" altLang="zh-CN" sz="2400" dirty="0"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  <a:p>
            <a:pPr marL="0" lvl="1"/>
            <a:endParaRPr lang="en-US" altLang="zh-CN" sz="800" dirty="0">
              <a:solidFill>
                <a:schemeClr val="bg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  <a:p>
            <a:pPr marL="0" lvl="1"/>
            <a:r>
              <a:rPr lang="en-US" altLang="zh-CN" sz="4800" b="1" spc="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DMP</a:t>
            </a:r>
            <a:r>
              <a:rPr lang="zh-CN" altLang="en-US" sz="4800" b="1" spc="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开发图表模式</a:t>
            </a:r>
            <a:endParaRPr lang="zh-CN" altLang="en-US" sz="4800" b="1" spc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4292264" y="3384499"/>
            <a:ext cx="65344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 react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封装图表原理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9"/>
          <p:cNvSpPr txBox="1"/>
          <p:nvPr/>
        </p:nvSpPr>
        <p:spPr>
          <a:xfrm>
            <a:off x="4292263" y="4175872"/>
            <a:ext cx="65344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en-US" altLang="zh-CN" sz="2000" dirty="0" err="1"/>
              <a:t>Dmp</a:t>
            </a:r>
            <a:r>
              <a:rPr lang="zh-CN" altLang="en-US" sz="2000" dirty="0"/>
              <a:t>图表组件结构原理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336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2" y="1176704"/>
            <a:ext cx="9905998" cy="621323"/>
          </a:xfrm>
        </p:spPr>
        <p:txBody>
          <a:bodyPr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822938"/>
            <a:ext cx="10464433" cy="31242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React </a:t>
            </a:r>
            <a:r>
              <a:rPr lang="zh-CN" altLang="en-US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组件实例有生命周期</a:t>
            </a:r>
            <a:r>
              <a:rPr lang="zh-CN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zh-CN" altLang="en-US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挂载</a:t>
            </a:r>
            <a:r>
              <a:rPr lang="en-US" altLang="zh-CN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(mounting)</a:t>
            </a:r>
            <a:r>
              <a:rPr lang="zh-CN" altLang="en-US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、更新</a:t>
            </a:r>
            <a:r>
              <a:rPr lang="en-US" altLang="zh-CN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(updating)</a:t>
            </a:r>
            <a:r>
              <a:rPr lang="zh-CN" altLang="en-US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、销毁</a:t>
            </a:r>
            <a:r>
              <a:rPr lang="en-US" altLang="zh-CN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cap="none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unmounting</a:t>
            </a:r>
            <a:r>
              <a:rPr lang="en-US" altLang="zh-CN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向组件传入必要的</a:t>
            </a:r>
            <a:r>
              <a:rPr lang="en-US" altLang="zh-CN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props</a:t>
            </a:r>
            <a:r>
              <a:rPr lang="zh-CN" altLang="en-US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属性：数据、样式、事件回调处理函数</a:t>
            </a:r>
            <a:endParaRPr lang="en-US" altLang="zh-CN" cap="none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当挂载结束函数触发时，初始化一个</a:t>
            </a:r>
            <a:r>
              <a:rPr lang="en-US" altLang="zh-CN" cap="none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echarts</a:t>
            </a:r>
            <a:r>
              <a:rPr lang="zh-CN" altLang="en-US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图表实例</a:t>
            </a:r>
            <a:endParaRPr lang="en-US" altLang="zh-CN" cap="none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</a:t>
            </a:r>
            <a:r>
              <a:rPr lang="en-US" altLang="zh-CN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props</a:t>
            </a:r>
            <a:r>
              <a:rPr lang="zh-CN" altLang="en-US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改变 或者 </a:t>
            </a:r>
            <a:r>
              <a:rPr lang="en-US" altLang="zh-CN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state</a:t>
            </a:r>
            <a:r>
              <a:rPr lang="zh-CN" altLang="en-US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改变的时候，进行必要的图表实例更新</a:t>
            </a:r>
            <a:endParaRPr lang="en-US" altLang="zh-CN" cap="none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当组件销毁的时候，也同时销毁组件实例</a:t>
            </a:r>
            <a:endParaRPr lang="zh-CN" altLang="en-US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8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290" y="0"/>
            <a:ext cx="9905998" cy="973015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en-US" altLang="zh-CN" dirty="0" err="1" smtClean="0"/>
              <a:t>Dmp</a:t>
            </a:r>
            <a:r>
              <a:rPr lang="zh-CN" altLang="en-US" dirty="0" smtClean="0"/>
              <a:t>图表组件结构原理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01" y="773724"/>
            <a:ext cx="9491672" cy="588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3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3"/>
          <p:cNvSpPr txBox="1"/>
          <p:nvPr/>
        </p:nvSpPr>
        <p:spPr>
          <a:xfrm>
            <a:off x="2036307" y="3847973"/>
            <a:ext cx="1203638" cy="3283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941358" y="2298232"/>
            <a:ext cx="1393540" cy="1394044"/>
            <a:chOff x="3688998" y="918307"/>
            <a:chExt cx="1146646" cy="1146646"/>
          </a:xfrm>
        </p:grpSpPr>
        <p:grpSp>
          <p:nvGrpSpPr>
            <p:cNvPr id="13" name="组合 3"/>
            <p:cNvGrpSpPr/>
            <p:nvPr/>
          </p:nvGrpSpPr>
          <p:grpSpPr bwMode="auto">
            <a:xfrm>
              <a:off x="3688998" y="918307"/>
              <a:ext cx="1146646" cy="1146646"/>
              <a:chOff x="13242434" y="4083685"/>
              <a:chExt cx="2642282" cy="2642282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3242434" y="4083685"/>
                <a:ext cx="2642282" cy="264228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/>
                  </a:gs>
                  <a:gs pos="0">
                    <a:srgbClr val="B8BBBC"/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椭圆 69"/>
              <p:cNvSpPr>
                <a:spLocks noChangeArrowheads="1"/>
              </p:cNvSpPr>
              <p:nvPr/>
            </p:nvSpPr>
            <p:spPr bwMode="auto">
              <a:xfrm>
                <a:off x="13399325" y="4240576"/>
                <a:ext cx="2328502" cy="232850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3475990" y="4317243"/>
                <a:ext cx="2175164" cy="21751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B8BBBC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4" name="TextBox 76"/>
            <p:cNvSpPr txBox="1"/>
            <p:nvPr/>
          </p:nvSpPr>
          <p:spPr>
            <a:xfrm>
              <a:off x="3790353" y="1165389"/>
              <a:ext cx="943935" cy="709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tx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4</a:t>
              </a:r>
              <a:endParaRPr lang="zh-CN" altLang="en-US" sz="4800" b="1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 flipH="1" flipV="1">
            <a:off x="3929665" y="1651804"/>
            <a:ext cx="21012" cy="32015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1"/>
          <p:cNvSpPr txBox="1"/>
          <p:nvPr/>
        </p:nvSpPr>
        <p:spPr>
          <a:xfrm>
            <a:off x="4292264" y="1675398"/>
            <a:ext cx="6914707" cy="135421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marL="0" lvl="1"/>
            <a:r>
              <a:rPr lang="zh-CN" altLang="en-US" sz="1900" b="1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 </a:t>
            </a:r>
            <a:r>
              <a:rPr lang="zh-CN" altLang="en-US" sz="2400" dirty="0" smtClean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第</a:t>
            </a:r>
            <a:r>
              <a:rPr lang="zh-CN" altLang="en-US" sz="2400" dirty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四</a:t>
            </a:r>
            <a:r>
              <a:rPr lang="zh-CN" altLang="en-US" sz="2400" dirty="0" smtClean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部分</a:t>
            </a:r>
            <a:endParaRPr lang="en-US" altLang="zh-CN" sz="2400" dirty="0"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  <a:p>
            <a:pPr marL="0" lvl="1"/>
            <a:endParaRPr lang="en-US" altLang="zh-CN" sz="800" dirty="0">
              <a:solidFill>
                <a:schemeClr val="bg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  <a:p>
            <a:r>
              <a:rPr lang="zh-CN" altLang="en-US" sz="4800" b="1" spc="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  <a:r>
              <a:rPr lang="zh-CN" altLang="en-US" sz="4800" b="1" spc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开发一个图表思路</a:t>
            </a:r>
          </a:p>
        </p:txBody>
      </p:sp>
      <p:sp>
        <p:nvSpPr>
          <p:cNvPr id="22" name="文本框 9"/>
          <p:cNvSpPr txBox="1"/>
          <p:nvPr/>
        </p:nvSpPr>
        <p:spPr>
          <a:xfrm>
            <a:off x="4292264" y="3384499"/>
            <a:ext cx="65344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为什么和什么情况下要实现自定义图表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9"/>
          <p:cNvSpPr txBox="1"/>
          <p:nvPr/>
        </p:nvSpPr>
        <p:spPr>
          <a:xfrm>
            <a:off x="4292263" y="4012158"/>
            <a:ext cx="65344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实现自定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的途径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9"/>
          <p:cNvSpPr txBox="1"/>
          <p:nvPr/>
        </p:nvSpPr>
        <p:spPr>
          <a:xfrm>
            <a:off x="4292262" y="4545577"/>
            <a:ext cx="65344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4.3canvas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图表示例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3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044" y="1822938"/>
            <a:ext cx="9905998" cy="31242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需要支持大数据量渲染，对性能有很高的要求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需要实现特定的交互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9044" y="1010353"/>
            <a:ext cx="6901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为什么和什么情况下要实现自定义图表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9044" y="2080053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现有图表不能满足需求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854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538" y="1171574"/>
            <a:ext cx="9905998" cy="723900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自定图表的途径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538" y="1533524"/>
            <a:ext cx="9905998" cy="31242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cap="none" dirty="0" smtClean="0"/>
              <a:t>自己封装</a:t>
            </a:r>
            <a:r>
              <a:rPr lang="en-US" altLang="zh-CN" cap="none" dirty="0" err="1" smtClean="0"/>
              <a:t>svg</a:t>
            </a:r>
            <a:r>
              <a:rPr lang="en-US" altLang="zh-CN" cap="none" dirty="0" smtClean="0"/>
              <a:t>, canvas</a:t>
            </a:r>
            <a:r>
              <a:rPr lang="zh-CN" altLang="en-US" cap="none" dirty="0" smtClean="0"/>
              <a:t>到绘制基本元素的</a:t>
            </a:r>
            <a:r>
              <a:rPr lang="en-US" altLang="zh-CN" cap="none" dirty="0" err="1" smtClean="0"/>
              <a:t>api</a:t>
            </a:r>
            <a:r>
              <a:rPr lang="zh-CN" altLang="en-US" cap="none" dirty="0" smtClean="0"/>
              <a:t>，适合小型定制化，但是高效的场景</a:t>
            </a:r>
            <a:endParaRPr lang="en-US" altLang="zh-CN" cap="none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cap="none" dirty="0" smtClean="0"/>
              <a:t>使用</a:t>
            </a:r>
            <a:r>
              <a:rPr lang="en-US" altLang="zh-CN" cap="none" dirty="0" smtClean="0"/>
              <a:t>D3</a:t>
            </a:r>
            <a:r>
              <a:rPr lang="zh-CN" altLang="en-US" cap="none" dirty="0" smtClean="0"/>
              <a:t>等库，实现复杂定制化的图表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86310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68313" y="203200"/>
            <a:ext cx="9404350" cy="1400175"/>
          </a:xfrm>
        </p:spPr>
        <p:txBody>
          <a:bodyPr/>
          <a:lstStyle/>
          <a:p>
            <a:pPr eaLnBrk="1" hangingPunct="1"/>
            <a:r>
              <a:rPr lang="zh-CN" altLang="en-US" smtClean="0"/>
              <a:t>一般图表的渲染流程</a:t>
            </a:r>
          </a:p>
        </p:txBody>
      </p:sp>
      <p:sp>
        <p:nvSpPr>
          <p:cNvPr id="4" name="椭圆 3"/>
          <p:cNvSpPr/>
          <p:nvPr/>
        </p:nvSpPr>
        <p:spPr>
          <a:xfrm>
            <a:off x="5592763" y="1651000"/>
            <a:ext cx="2517775" cy="6889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触发</a:t>
            </a:r>
            <a:r>
              <a:rPr lang="en-US" altLang="zh-CN" dirty="0"/>
              <a:t>render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4"/>
          </p:cNvCxnSpPr>
          <p:nvPr/>
        </p:nvCxnSpPr>
        <p:spPr>
          <a:xfrm>
            <a:off x="6851650" y="2339975"/>
            <a:ext cx="0" cy="320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700713" y="2660650"/>
            <a:ext cx="2409825" cy="10556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遍历</a:t>
            </a:r>
            <a:r>
              <a:rPr lang="en-US" altLang="zh-CN" dirty="0"/>
              <a:t>data, </a:t>
            </a:r>
            <a:r>
              <a:rPr lang="zh-CN" altLang="en-US" dirty="0"/>
              <a:t>统计</a:t>
            </a:r>
            <a:r>
              <a:rPr lang="en-US" altLang="zh-CN" dirty="0"/>
              <a:t>, </a:t>
            </a:r>
            <a:r>
              <a:rPr lang="zh-CN" altLang="en-US" dirty="0"/>
              <a:t>组装成图表需要的数据结构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6851650" y="3798888"/>
            <a:ext cx="0" cy="319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022850" y="4117975"/>
            <a:ext cx="3497263" cy="11906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Chart render</a:t>
            </a:r>
          </a:p>
          <a:p>
            <a:pPr algn="ctr">
              <a:defRPr/>
            </a:pPr>
            <a:r>
              <a:rPr lang="en-US" altLang="zh-CN" dirty="0"/>
              <a:t>(</a:t>
            </a:r>
            <a:r>
              <a:rPr lang="zh-CN" altLang="en-US" dirty="0"/>
              <a:t>遍历数据，绑定事件，动画等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9631363" y="3189288"/>
            <a:ext cx="1924050" cy="12938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用户交互</a:t>
            </a:r>
          </a:p>
        </p:txBody>
      </p:sp>
      <p:sp>
        <p:nvSpPr>
          <p:cNvPr id="15" name="虚尾箭头 14"/>
          <p:cNvSpPr/>
          <p:nvPr/>
        </p:nvSpPr>
        <p:spPr>
          <a:xfrm rot="11638332">
            <a:off x="8207375" y="3233738"/>
            <a:ext cx="1417638" cy="220662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虚尾箭头 16"/>
          <p:cNvSpPr/>
          <p:nvPr/>
        </p:nvSpPr>
        <p:spPr>
          <a:xfrm rot="9549095">
            <a:off x="8518525" y="4368800"/>
            <a:ext cx="1285875" cy="225425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虚尾箭头 17"/>
          <p:cNvSpPr/>
          <p:nvPr/>
        </p:nvSpPr>
        <p:spPr>
          <a:xfrm rot="9549095">
            <a:off x="8234363" y="4013200"/>
            <a:ext cx="1412875" cy="112713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518400" y="4173538"/>
            <a:ext cx="754063" cy="4238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/>
              <a:t>部分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92113" y="1957388"/>
          <a:ext cx="5200650" cy="19240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0325"/>
                <a:gridCol w="2600325"/>
              </a:tblGrid>
              <a:tr h="31164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fps</a:t>
                      </a:r>
                      <a:endParaRPr lang="zh-CN" altLang="en-US" sz="14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体验</a:t>
                      </a:r>
                      <a:endParaRPr lang="zh-CN" altLang="en-US" sz="1400" dirty="0"/>
                    </a:p>
                  </a:txBody>
                  <a:tcPr marL="91439" marR="91439" marT="45727" marB="45727"/>
                </a:tc>
              </a:tr>
              <a:tr h="31164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&gt;=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smtClean="0"/>
                        <a:t>60 (1000/60</a:t>
                      </a:r>
                      <a:r>
                        <a:rPr lang="en-US" altLang="zh-CN" sz="1400" baseline="0" dirty="0" smtClean="0"/>
                        <a:t> = 16.7ms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流畅极了</a:t>
                      </a:r>
                      <a:endParaRPr lang="zh-CN" altLang="en-US" sz="1400" dirty="0"/>
                    </a:p>
                  </a:txBody>
                  <a:tcPr marL="91439" marR="91439" marT="45727" marB="45727"/>
                </a:tc>
              </a:tr>
              <a:tr h="31164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&gt;=</a:t>
                      </a:r>
                      <a:r>
                        <a:rPr lang="en-US" altLang="zh-CN" sz="1400" baseline="0" dirty="0" smtClean="0"/>
                        <a:t> 30 (1000/30 = 33.3ms)</a:t>
                      </a:r>
                      <a:endParaRPr lang="zh-CN" altLang="en-US" sz="14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绝对够用</a:t>
                      </a:r>
                      <a:endParaRPr lang="zh-CN" altLang="en-US" sz="1400" dirty="0"/>
                    </a:p>
                  </a:txBody>
                  <a:tcPr marL="91439" marR="91439" marT="45727" marB="45727"/>
                </a:tc>
              </a:tr>
              <a:tr h="31164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&gt;=</a:t>
                      </a:r>
                      <a:r>
                        <a:rPr lang="en-US" altLang="zh-CN" sz="1400" baseline="0" dirty="0" smtClean="0"/>
                        <a:t> 20 (1000/20 = 50ms)</a:t>
                      </a:r>
                      <a:endParaRPr lang="zh-CN" altLang="en-US" sz="14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一般般，可以接受</a:t>
                      </a:r>
                      <a:endParaRPr lang="zh-CN" altLang="en-US" sz="1400" dirty="0"/>
                    </a:p>
                  </a:txBody>
                  <a:tcPr marL="91439" marR="91439" marT="45727" marB="45727"/>
                </a:tc>
              </a:tr>
              <a:tr h="31164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&gt;=</a:t>
                      </a:r>
                      <a:r>
                        <a:rPr lang="en-US" altLang="zh-CN" sz="1400" baseline="0" dirty="0" smtClean="0"/>
                        <a:t> 10 (100ms)</a:t>
                      </a:r>
                      <a:endParaRPr lang="zh-CN" altLang="en-US" sz="14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忍着</a:t>
                      </a:r>
                      <a:endParaRPr lang="zh-CN" altLang="en-US" sz="1400" dirty="0"/>
                    </a:p>
                  </a:txBody>
                  <a:tcPr marL="91439" marR="91439" marT="45727" marB="45727"/>
                </a:tc>
              </a:tr>
              <a:tr h="365819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&lt;</a:t>
                      </a:r>
                      <a:r>
                        <a:rPr lang="en-US" altLang="zh-CN" sz="1600" baseline="0" dirty="0" smtClean="0"/>
                        <a:t> 10 (100ms </a:t>
                      </a:r>
                      <a:r>
                        <a:rPr lang="zh-CN" altLang="en-US" sz="1600" baseline="0" dirty="0" smtClean="0"/>
                        <a:t>以上</a:t>
                      </a:r>
                      <a:r>
                        <a:rPr lang="en-US" altLang="zh-CN" sz="1600" baseline="0" dirty="0" smtClean="0"/>
                        <a:t>)</a:t>
                      </a:r>
                      <a:endParaRPr lang="zh-CN" altLang="en-US" sz="16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卡</a:t>
                      </a:r>
                      <a:endParaRPr lang="zh-CN" altLang="en-US" sz="1800" dirty="0"/>
                    </a:p>
                  </a:txBody>
                  <a:tcPr marL="91439" marR="91439" marT="45727" marB="45727"/>
                </a:tc>
              </a:tr>
            </a:tbl>
          </a:graphicData>
        </a:graphic>
      </p:graphicFrame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79413" y="1443038"/>
            <a:ext cx="272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连续绘制时候的一般体验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8" grpId="0" animBg="1"/>
      <p:bldP spid="16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2" y="2140526"/>
            <a:ext cx="9905998" cy="31242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>
                <a:solidFill>
                  <a:schemeClr val="tx1"/>
                </a:solidFill>
              </a:rPr>
              <a:t>开发图表的原理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>
                <a:solidFill>
                  <a:schemeClr val="tx1"/>
                </a:solidFill>
              </a:rPr>
              <a:t>常见图表库的分析与选型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>
                <a:solidFill>
                  <a:schemeClr val="tx1"/>
                </a:solidFill>
              </a:rPr>
              <a:t>DMP</a:t>
            </a:r>
            <a:r>
              <a:rPr lang="zh-CN" altLang="en-US" sz="3200" dirty="0" smtClean="0">
                <a:solidFill>
                  <a:schemeClr val="tx1"/>
                </a:solidFill>
              </a:rPr>
              <a:t>图表开发模式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>
                <a:solidFill>
                  <a:schemeClr val="tx1"/>
                </a:solidFill>
              </a:rPr>
              <a:t>自己开发一个图表思路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Text Placeholder 4"/>
          <p:cNvSpPr txBox="1"/>
          <p:nvPr/>
        </p:nvSpPr>
        <p:spPr>
          <a:xfrm>
            <a:off x="2140308" y="686689"/>
            <a:ext cx="3346092" cy="7680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目录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/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Contents</a:t>
            </a:r>
            <a:endParaRPr kumimoji="0" lang="en-GB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003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ctrTitle"/>
          </p:nvPr>
        </p:nvSpPr>
        <p:spPr>
          <a:xfrm>
            <a:off x="606425" y="225631"/>
            <a:ext cx="8824913" cy="593519"/>
          </a:xfrm>
        </p:spPr>
        <p:txBody>
          <a:bodyPr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US" altLang="zh-CN" sz="3200" dirty="0" smtClean="0"/>
              <a:t>4.3 Canvas</a:t>
            </a:r>
            <a:r>
              <a:rPr lang="zh-CN" altLang="en-US" sz="3200" dirty="0" smtClean="0"/>
              <a:t>图表开发示例，</a:t>
            </a:r>
            <a:r>
              <a:rPr lang="en-US" altLang="zh-CN" sz="3200" dirty="0" smtClean="0"/>
              <a:t>K</a:t>
            </a:r>
            <a:r>
              <a:rPr lang="zh-CN" altLang="en-US" sz="3200" dirty="0"/>
              <a:t>线</a:t>
            </a:r>
            <a:r>
              <a:rPr lang="zh-CN" altLang="en-US" sz="3200" dirty="0" smtClean="0"/>
              <a:t>编辑器</a:t>
            </a:r>
            <a:endParaRPr lang="zh-CN" altLang="en-US" sz="3200" dirty="0"/>
          </a:p>
        </p:txBody>
      </p:sp>
      <p:pic>
        <p:nvPicPr>
          <p:cNvPr id="16387" name="klinedemo">
            <a:hlinkClick r:id="" action="ppaction://media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250" y="2476375"/>
            <a:ext cx="6809262" cy="415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00164" y="1203012"/>
            <a:ext cx="10317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在时间</a:t>
            </a:r>
            <a:r>
              <a:rPr lang="en-US" altLang="zh-CN" dirty="0" smtClean="0"/>
              <a:t>-</a:t>
            </a:r>
            <a:r>
              <a:rPr lang="zh-CN" altLang="en-US" dirty="0" smtClean="0"/>
              <a:t>价格坐标中绘制</a:t>
            </a:r>
            <a:r>
              <a:rPr lang="en-US" altLang="zh-CN" dirty="0" smtClean="0"/>
              <a:t>K</a:t>
            </a:r>
            <a:r>
              <a:rPr lang="zh-CN" altLang="en-US" dirty="0" smtClean="0"/>
              <a:t>线数据；</a:t>
            </a:r>
            <a:r>
              <a:rPr lang="en-US" altLang="zh-CN" dirty="0" smtClean="0"/>
              <a:t>2.</a:t>
            </a:r>
            <a:r>
              <a:rPr lang="zh-CN" altLang="en-US" dirty="0" smtClean="0"/>
              <a:t>可拖拽</a:t>
            </a:r>
            <a:r>
              <a:rPr lang="en-US" altLang="zh-CN" dirty="0" smtClean="0"/>
              <a:t>K</a:t>
            </a:r>
            <a:r>
              <a:rPr lang="zh-CN" altLang="en-US" dirty="0" smtClean="0"/>
              <a:t>先区域；</a:t>
            </a:r>
            <a:r>
              <a:rPr lang="en-US" altLang="zh-CN" dirty="0" smtClean="0"/>
              <a:t>3.</a:t>
            </a:r>
            <a:r>
              <a:rPr lang="zh-CN" altLang="en-US" dirty="0" smtClean="0"/>
              <a:t>可拖拽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轴缩放；</a:t>
            </a:r>
            <a:r>
              <a:rPr lang="en-US" altLang="zh-CN" dirty="0" smtClean="0"/>
              <a:t>4.</a:t>
            </a:r>
            <a:r>
              <a:rPr lang="zh-CN" altLang="en-US" dirty="0" smtClean="0"/>
              <a:t>点选一根</a:t>
            </a:r>
            <a:r>
              <a:rPr lang="en-US" altLang="zh-CN" dirty="0" smtClean="0"/>
              <a:t>k</a:t>
            </a:r>
            <a:r>
              <a:rPr lang="zh-CN" altLang="en-US" dirty="0" smtClean="0"/>
              <a:t>线然后编辑</a:t>
            </a:r>
            <a:r>
              <a:rPr lang="en-US" altLang="zh-CN" dirty="0" smtClean="0"/>
              <a:t>(</a:t>
            </a:r>
            <a:r>
              <a:rPr lang="zh-CN" altLang="en-US" dirty="0" smtClean="0"/>
              <a:t>插入，删除，修改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r>
              <a:rPr lang="en-US" altLang="zh-CN" dirty="0" smtClean="0"/>
              <a:t>5.</a:t>
            </a:r>
            <a:r>
              <a:rPr lang="zh-CN" altLang="en-US" dirty="0" smtClean="0"/>
              <a:t>可以选择一个区间进行编辑</a:t>
            </a:r>
            <a:r>
              <a:rPr lang="en-US" altLang="zh-CN" dirty="0" smtClean="0"/>
              <a:t>(</a:t>
            </a:r>
            <a:r>
              <a:rPr lang="zh-CN" altLang="en-US" dirty="0" smtClean="0"/>
              <a:t>插入，删除，修改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54593" y="798052"/>
            <a:ext cx="1031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功能需求包含：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54593" y="1978193"/>
            <a:ext cx="1031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性能与</a:t>
            </a:r>
            <a:r>
              <a:rPr lang="en-US" altLang="zh-CN" dirty="0" err="1" smtClean="0"/>
              <a:t>echarts</a:t>
            </a:r>
            <a:r>
              <a:rPr lang="en-US" altLang="zh-CN" dirty="0" smtClean="0"/>
              <a:t> k</a:t>
            </a:r>
            <a:r>
              <a:rPr lang="zh-CN" altLang="en-US" dirty="0" smtClean="0"/>
              <a:t>线图对比：</a:t>
            </a:r>
            <a:r>
              <a:rPr lang="en-US" altLang="zh-CN" dirty="0" smtClean="0"/>
              <a:t>1ms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50ms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6307" y="2309751"/>
            <a:ext cx="6994566" cy="45482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274" y="277091"/>
            <a:ext cx="9905998" cy="589808"/>
          </a:xfrm>
        </p:spPr>
        <p:txBody>
          <a:bodyPr/>
          <a:lstStyle/>
          <a:p>
            <a:r>
              <a:rPr lang="en-US" altLang="zh-CN" cap="none" dirty="0" err="1"/>
              <a:t>d</a:t>
            </a:r>
            <a:r>
              <a:rPr lang="en-US" altLang="zh-CN" cap="none" dirty="0" err="1" smtClean="0"/>
              <a:t>om</a:t>
            </a:r>
            <a:r>
              <a:rPr lang="en-US" altLang="zh-CN" cap="none" dirty="0" smtClean="0"/>
              <a:t> </a:t>
            </a:r>
            <a:r>
              <a:rPr lang="zh-CN" altLang="en-US" cap="none" dirty="0" smtClean="0"/>
              <a:t>结构</a:t>
            </a:r>
            <a:endParaRPr lang="zh-CN" altLang="en-US" cap="none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949" y="2584238"/>
            <a:ext cx="6167290" cy="41061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00165" y="1034327"/>
            <a:ext cx="833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设计为三个</a:t>
            </a:r>
            <a:r>
              <a:rPr lang="en-US" altLang="zh-CN" sz="2000" dirty="0" smtClean="0"/>
              <a:t>canvas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1.</a:t>
            </a:r>
            <a:r>
              <a:rPr lang="zh-CN" altLang="en-US" sz="2000" dirty="0" smtClean="0"/>
              <a:t>主绘图区</a:t>
            </a:r>
            <a:r>
              <a:rPr lang="en-US" altLang="zh-CN" sz="2000" dirty="0" smtClean="0"/>
              <a:t>canvas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2.x</a:t>
            </a:r>
            <a:r>
              <a:rPr lang="zh-CN" altLang="en-US" sz="2000" dirty="0" smtClean="0"/>
              <a:t>轴</a:t>
            </a:r>
            <a:r>
              <a:rPr lang="en-US" altLang="zh-CN" sz="2000" dirty="0" smtClean="0"/>
              <a:t>canvas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3.y</a:t>
            </a:r>
            <a:r>
              <a:rPr lang="zh-CN" altLang="en-US" sz="2000" dirty="0" smtClean="0"/>
              <a:t>轴</a:t>
            </a:r>
            <a:r>
              <a:rPr lang="en-US" altLang="zh-CN" sz="2000" dirty="0" smtClean="0"/>
              <a:t>canvas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1000164" y="1403659"/>
            <a:ext cx="1031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r>
              <a:rPr lang="zh-CN" altLang="en-US" dirty="0" smtClean="0"/>
              <a:t>轴绘图区与主绘图区宽度一致，样式保持对齐；</a:t>
            </a:r>
            <a:r>
              <a:rPr lang="en-US" altLang="zh-CN" dirty="0"/>
              <a:t>y</a:t>
            </a:r>
            <a:r>
              <a:rPr lang="zh-CN" altLang="en-US" dirty="0"/>
              <a:t>轴绘图区与主绘图</a:t>
            </a:r>
            <a:r>
              <a:rPr lang="zh-CN" altLang="en-US" dirty="0" smtClean="0"/>
              <a:t>区</a:t>
            </a:r>
            <a:r>
              <a:rPr lang="zh-CN" altLang="en-US" dirty="0"/>
              <a:t>高度</a:t>
            </a:r>
            <a:r>
              <a:rPr lang="zh-CN" altLang="en-US" dirty="0" smtClean="0"/>
              <a:t>一致，</a:t>
            </a:r>
            <a:r>
              <a:rPr lang="zh-CN" altLang="en-US" dirty="0"/>
              <a:t>样式</a:t>
            </a:r>
            <a:r>
              <a:rPr lang="zh-CN" altLang="en-US" dirty="0" smtClean="0"/>
              <a:t>保持对齐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10061" y="1781688"/>
            <a:ext cx="1031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三个</a:t>
            </a:r>
            <a:r>
              <a:rPr lang="en-US" altLang="zh-CN" dirty="0" err="1" smtClean="0"/>
              <a:t>canvs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外层</a:t>
            </a:r>
            <a:r>
              <a:rPr lang="en-US" altLang="zh-CN" dirty="0" smtClean="0"/>
              <a:t>div, </a:t>
            </a:r>
            <a:r>
              <a:rPr lang="zh-CN" altLang="en-US" dirty="0" smtClean="0"/>
              <a:t>绑定必要的交互实践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987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0674" y="0"/>
            <a:ext cx="9905998" cy="589808"/>
          </a:xfrm>
        </p:spPr>
        <p:txBody>
          <a:bodyPr/>
          <a:lstStyle/>
          <a:p>
            <a:r>
              <a:rPr lang="zh-CN" altLang="en-US" cap="none" dirty="0" smtClean="0"/>
              <a:t>关键函数封装</a:t>
            </a:r>
            <a:endParaRPr lang="zh-CN" altLang="en-US" cap="none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99" y="1256063"/>
            <a:ext cx="2937826" cy="544235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2054" y="589808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painter.drawKline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2054" y="886731"/>
            <a:ext cx="3090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实现主绘图区的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线数据绘制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877" y="1256062"/>
            <a:ext cx="7313376" cy="544235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860579" y="553604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getHitTest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60579" y="854323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实现用户交互的图层功能优先级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6551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242888" y="158750"/>
            <a:ext cx="9404350" cy="757238"/>
          </a:xfrm>
        </p:spPr>
        <p:txBody>
          <a:bodyPr/>
          <a:lstStyle/>
          <a:p>
            <a:r>
              <a:rPr lang="zh-CN" altLang="en-US" dirty="0" smtClean="0"/>
              <a:t>响应用户调用逻辑图</a:t>
            </a:r>
          </a:p>
        </p:txBody>
      </p:sp>
      <p:pic>
        <p:nvPicPr>
          <p:cNvPr id="17411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915988"/>
            <a:ext cx="760095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644525" y="239713"/>
            <a:ext cx="9591675" cy="746125"/>
          </a:xfrm>
        </p:spPr>
        <p:txBody>
          <a:bodyPr/>
          <a:lstStyle/>
          <a:p>
            <a:pPr eaLnBrk="1" hangingPunct="1"/>
            <a:r>
              <a:rPr lang="zh-CN" altLang="en-US" smtClean="0"/>
              <a:t>交互逻辑</a:t>
            </a:r>
          </a:p>
        </p:txBody>
      </p:sp>
      <p:sp>
        <p:nvSpPr>
          <p:cNvPr id="4" name="椭圆 3"/>
          <p:cNvSpPr/>
          <p:nvPr/>
        </p:nvSpPr>
        <p:spPr>
          <a:xfrm>
            <a:off x="6008688" y="2030413"/>
            <a:ext cx="2600325" cy="133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851650" y="2208213"/>
            <a:ext cx="1139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render</a:t>
            </a: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584950" y="2578100"/>
            <a:ext cx="1449388" cy="5683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painter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297738" y="3146425"/>
            <a:ext cx="6350" cy="1711325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过程 14"/>
          <p:cNvSpPr/>
          <p:nvPr/>
        </p:nvSpPr>
        <p:spPr>
          <a:xfrm>
            <a:off x="5913438" y="4845050"/>
            <a:ext cx="1924050" cy="581025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graphData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2422525" y="2879725"/>
            <a:ext cx="1924050" cy="96202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7" name="流程图: 过程 16"/>
          <p:cNvSpPr/>
          <p:nvPr/>
        </p:nvSpPr>
        <p:spPr>
          <a:xfrm>
            <a:off x="2671763" y="2968625"/>
            <a:ext cx="1389062" cy="35718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User Input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6" idx="3"/>
          </p:cNvCxnSpPr>
          <p:nvPr/>
        </p:nvCxnSpPr>
        <p:spPr>
          <a:xfrm flipV="1">
            <a:off x="4346575" y="2862263"/>
            <a:ext cx="1662113" cy="498475"/>
          </a:xfrm>
          <a:prstGeom prst="straightConnector1">
            <a:avLst/>
          </a:prstGeom>
          <a:ln>
            <a:solidFill>
              <a:srgbClr val="8BC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过程 22"/>
          <p:cNvSpPr/>
          <p:nvPr/>
        </p:nvSpPr>
        <p:spPr>
          <a:xfrm>
            <a:off x="3159125" y="3289300"/>
            <a:ext cx="368300" cy="16668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6" name="流程图: 过程 25"/>
          <p:cNvSpPr/>
          <p:nvPr/>
        </p:nvSpPr>
        <p:spPr>
          <a:xfrm>
            <a:off x="3241675" y="3527425"/>
            <a:ext cx="214313" cy="188913"/>
          </a:xfrm>
          <a:prstGeom prst="flowChartProcess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9" name="直接连接符 28"/>
          <p:cNvCxnSpPr>
            <a:stCxn id="26" idx="3"/>
            <a:endCxn id="15" idx="1"/>
          </p:cNvCxnSpPr>
          <p:nvPr/>
        </p:nvCxnSpPr>
        <p:spPr>
          <a:xfrm>
            <a:off x="3455988" y="3622675"/>
            <a:ext cx="2457450" cy="151288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中括号 38"/>
          <p:cNvSpPr/>
          <p:nvPr/>
        </p:nvSpPr>
        <p:spPr>
          <a:xfrm>
            <a:off x="4013200" y="3146425"/>
            <a:ext cx="93663" cy="476250"/>
          </a:xfrm>
          <a:prstGeom prst="rightBracket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4103688" y="3360738"/>
            <a:ext cx="123825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227513" y="2578100"/>
            <a:ext cx="0" cy="78263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过程 47"/>
          <p:cNvSpPr/>
          <p:nvPr/>
        </p:nvSpPr>
        <p:spPr>
          <a:xfrm>
            <a:off x="2778125" y="2125663"/>
            <a:ext cx="927100" cy="558800"/>
          </a:xfrm>
          <a:prstGeom prst="flowChartProcess">
            <a:avLst/>
          </a:prstGeom>
          <a:solidFill>
            <a:srgbClr val="1D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HitTest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3705225" y="2578100"/>
            <a:ext cx="522288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8" idx="3"/>
          </p:cNvCxnSpPr>
          <p:nvPr/>
        </p:nvCxnSpPr>
        <p:spPr>
          <a:xfrm>
            <a:off x="3705225" y="2405063"/>
            <a:ext cx="2030413" cy="563562"/>
          </a:xfrm>
          <a:prstGeom prst="straightConnector1">
            <a:avLst/>
          </a:prstGeom>
          <a:ln>
            <a:solidFill>
              <a:srgbClr val="8BC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15" grpId="0" animBg="1"/>
      <p:bldP spid="16" grpId="0" animBg="1"/>
      <p:bldP spid="17" grpId="0"/>
      <p:bldP spid="23" grpId="0"/>
      <p:bldP spid="26" grpId="0" animBg="1"/>
      <p:bldP spid="39" grpId="0" animBg="1"/>
      <p:bldP spid="4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830262"/>
          </a:xfrm>
        </p:spPr>
        <p:txBody>
          <a:bodyPr/>
          <a:lstStyle/>
          <a:p>
            <a:pPr eaLnBrk="1" hangingPunct="1"/>
            <a:r>
              <a:rPr lang="zh-CN" altLang="en-US" smtClean="0"/>
              <a:t>优化渲染经验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1093788" y="1828799"/>
            <a:ext cx="9905998" cy="3124201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减少不必要的从零开始绘制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如果是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最优交互是只更新需要更新的渲染部分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减少</a:t>
            </a:r>
            <a:r>
              <a:rPr lang="en-US" altLang="zh-CN" dirty="0" err="1" smtClean="0"/>
              <a:t>Array.forEach</a:t>
            </a:r>
            <a:r>
              <a:rPr lang="zh-CN" altLang="en-US" dirty="0" smtClean="0"/>
              <a:t>等的使用</a:t>
            </a:r>
            <a:r>
              <a:rPr lang="en-US" altLang="zh-CN" dirty="0" smtClean="0"/>
              <a:t>, </a:t>
            </a:r>
            <a:r>
              <a:rPr lang="zh-CN" altLang="en-US" dirty="0" smtClean="0"/>
              <a:t>特别是还嵌套，尽量使用</a:t>
            </a:r>
            <a:r>
              <a:rPr lang="en-US" altLang="zh-CN" dirty="0" smtClean="0"/>
              <a:t>for + break </a:t>
            </a:r>
            <a:r>
              <a:rPr lang="zh-CN" altLang="en-US" dirty="0" smtClean="0"/>
              <a:t>来合并多个</a:t>
            </a:r>
            <a:r>
              <a:rPr lang="en-US" altLang="zh-CN" dirty="0" err="1" smtClean="0"/>
              <a:t>forEach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最好不要为每个数据点添加一个</a:t>
            </a:r>
            <a:r>
              <a:rPr lang="en-US" altLang="zh-CN" dirty="0" err="1" smtClean="0"/>
              <a:t>func.bind</a:t>
            </a:r>
            <a:r>
              <a:rPr lang="zh-CN" altLang="en-US" dirty="0" smtClean="0"/>
              <a:t>事件，减少内存消耗，而应该所有的数据点的一类事件只使用一个函数，通过函数参数来区分数据点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TODO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3"/>
          <p:cNvSpPr txBox="1">
            <a:spLocks noChangeArrowheads="1"/>
          </p:cNvSpPr>
          <p:nvPr/>
        </p:nvSpPr>
        <p:spPr bwMode="auto">
          <a:xfrm>
            <a:off x="3286125" y="3087688"/>
            <a:ext cx="4611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/>
              <a:t>谢谢观看</a:t>
            </a:r>
            <a:r>
              <a:rPr lang="en-US" altLang="zh-CN" sz="4000"/>
              <a:t>!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3"/>
          <p:cNvSpPr txBox="1"/>
          <p:nvPr/>
        </p:nvSpPr>
        <p:spPr>
          <a:xfrm>
            <a:off x="2903815" y="3683850"/>
            <a:ext cx="1203638" cy="3283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808866" y="2134109"/>
            <a:ext cx="1393540" cy="1394044"/>
            <a:chOff x="3688998" y="918307"/>
            <a:chExt cx="1146646" cy="1146646"/>
          </a:xfrm>
        </p:grpSpPr>
        <p:grpSp>
          <p:nvGrpSpPr>
            <p:cNvPr id="13" name="组合 3"/>
            <p:cNvGrpSpPr/>
            <p:nvPr/>
          </p:nvGrpSpPr>
          <p:grpSpPr bwMode="auto">
            <a:xfrm>
              <a:off x="3688998" y="918307"/>
              <a:ext cx="1146646" cy="1146646"/>
              <a:chOff x="13242434" y="4083685"/>
              <a:chExt cx="2642282" cy="2642282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3242434" y="4083685"/>
                <a:ext cx="2642282" cy="264228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/>
                  </a:gs>
                  <a:gs pos="0">
                    <a:srgbClr val="B8BBBC"/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椭圆 69"/>
              <p:cNvSpPr>
                <a:spLocks noChangeArrowheads="1"/>
              </p:cNvSpPr>
              <p:nvPr/>
            </p:nvSpPr>
            <p:spPr bwMode="auto">
              <a:xfrm>
                <a:off x="13399325" y="4240576"/>
                <a:ext cx="2328502" cy="232850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3475990" y="4317243"/>
                <a:ext cx="2175164" cy="21751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B8BBBC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4" name="TextBox 76"/>
            <p:cNvSpPr txBox="1"/>
            <p:nvPr/>
          </p:nvSpPr>
          <p:spPr>
            <a:xfrm>
              <a:off x="3790353" y="1165389"/>
              <a:ext cx="943935" cy="709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tx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1</a:t>
              </a:r>
              <a:endParaRPr lang="zh-CN" altLang="en-US" sz="4800" b="1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 flipH="1" flipV="1">
            <a:off x="4797173" y="1487681"/>
            <a:ext cx="21012" cy="32015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1"/>
          <p:cNvSpPr txBox="1"/>
          <p:nvPr/>
        </p:nvSpPr>
        <p:spPr>
          <a:xfrm>
            <a:off x="5159772" y="1511275"/>
            <a:ext cx="4247311" cy="135421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marL="0" lvl="1"/>
            <a:r>
              <a:rPr lang="zh-CN" altLang="en-US" sz="1900" b="1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 </a:t>
            </a:r>
            <a:r>
              <a:rPr lang="zh-CN" altLang="en-US" sz="2400" dirty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第一</a:t>
            </a:r>
            <a:r>
              <a:rPr lang="zh-CN" altLang="en-US" sz="2400" dirty="0" smtClean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部分</a:t>
            </a:r>
            <a:endParaRPr lang="en-US" altLang="zh-CN" sz="2400" dirty="0"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  <a:p>
            <a:pPr marL="0" lvl="1"/>
            <a:endParaRPr lang="en-US" altLang="zh-CN" sz="800" dirty="0">
              <a:solidFill>
                <a:schemeClr val="bg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  <a:p>
            <a:pPr marL="0" lvl="1"/>
            <a:r>
              <a:rPr lang="zh-CN" altLang="en-US" sz="4800" b="1" spc="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开发图表原理</a:t>
            </a:r>
            <a:endParaRPr lang="zh-CN" altLang="en-US" sz="4800" b="1" spc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5159772" y="3220376"/>
            <a:ext cx="65344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如何实现基本图形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9"/>
          <p:cNvSpPr txBox="1"/>
          <p:nvPr/>
        </p:nvSpPr>
        <p:spPr>
          <a:xfrm>
            <a:off x="5159772" y="3729152"/>
            <a:ext cx="65344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的优劣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9"/>
          <p:cNvSpPr txBox="1"/>
          <p:nvPr/>
        </p:nvSpPr>
        <p:spPr>
          <a:xfrm>
            <a:off x="5159772" y="4237928"/>
            <a:ext cx="65344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的适用场景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3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20688" y="260350"/>
            <a:ext cx="9404350" cy="676275"/>
          </a:xfrm>
        </p:spPr>
        <p:txBody>
          <a:bodyPr/>
          <a:lstStyle/>
          <a:p>
            <a:r>
              <a:rPr lang="en-US" altLang="zh-CN" smtClean="0"/>
              <a:t>Dmp</a:t>
            </a:r>
            <a:r>
              <a:rPr lang="zh-CN" altLang="en-US" smtClean="0"/>
              <a:t>组件一览</a:t>
            </a:r>
          </a:p>
        </p:txBody>
      </p:sp>
      <p:pic>
        <p:nvPicPr>
          <p:cNvPr id="6147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944563"/>
            <a:ext cx="10520363" cy="591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56492"/>
          </a:xfrm>
        </p:spPr>
        <p:txBody>
          <a:bodyPr/>
          <a:lstStyle/>
          <a:p>
            <a:r>
              <a:rPr lang="zh-CN" altLang="en-US" dirty="0" smtClean="0"/>
              <a:t>实现图表的三要素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1295399"/>
            <a:ext cx="9905998" cy="31242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绘制基本形状元素，将数据表现为点、线、面等基本元素</a:t>
            </a:r>
            <a:endParaRPr lang="en-US" altLang="zh-CN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为形状元素添加样式，如线宽、填充颜色等</a:t>
            </a:r>
            <a:endParaRPr lang="en-US" altLang="zh-CN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ea"/>
                <a:ea typeface="+mj-ea"/>
              </a:rPr>
              <a:t>响应并反馈用户交互，如</a:t>
            </a:r>
            <a:r>
              <a:rPr lang="en-US" altLang="zh-CN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ea"/>
                <a:ea typeface="+mj-ea"/>
              </a:rPr>
              <a:t>tool-tip</a:t>
            </a:r>
            <a:r>
              <a:rPr lang="zh-CN" altLang="en-US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ea"/>
                <a:ea typeface="+mj-ea"/>
              </a:rPr>
              <a:t>、联动、动画等</a:t>
            </a:r>
            <a:endParaRPr lang="zh-CN" alt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167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723293" y="0"/>
            <a:ext cx="9068532" cy="7794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如何实现基本图形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 smtClean="0"/>
          </a:p>
        </p:txBody>
      </p:sp>
      <p:pic>
        <p:nvPicPr>
          <p:cNvPr id="7171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" y="83166"/>
            <a:ext cx="112395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725545"/>
            <a:ext cx="5675435" cy="2298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3076906"/>
            <a:ext cx="3057526" cy="20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5173969"/>
            <a:ext cx="3786188" cy="159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174103"/>
            <a:ext cx="3276600" cy="359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25" y="3174103"/>
            <a:ext cx="3141663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ctrTitle"/>
          </p:nvPr>
        </p:nvSpPr>
        <p:spPr>
          <a:xfrm>
            <a:off x="1713523" y="614729"/>
            <a:ext cx="8824913" cy="579438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1.2 Canvas 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Svg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优劣对比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295635"/>
              </p:ext>
            </p:extLst>
          </p:nvPr>
        </p:nvGraphicFramePr>
        <p:xfrm>
          <a:off x="1200150" y="1844675"/>
          <a:ext cx="10104438" cy="42402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052219"/>
                <a:gridCol w="5052219"/>
              </a:tblGrid>
              <a:tr h="69376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400" b="1" kern="1200" dirty="0" err="1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Canvs</a:t>
                      </a:r>
                      <a:endParaRPr lang="zh-CN" altLang="en-US" sz="2400" b="1" kern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400" b="1" kern="1200" dirty="0" err="1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Svg</a:t>
                      </a:r>
                      <a:endParaRPr lang="zh-CN" altLang="en-US" sz="2400" b="1" kern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/>
                </a:tc>
              </a:tr>
              <a:tr h="693768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 dirty="0">
                          <a:effectLst/>
                        </a:rPr>
                        <a:t>基于像素的</a:t>
                      </a:r>
                      <a:r>
                        <a:rPr lang="en-US" altLang="zh-CN" sz="1800" dirty="0">
                          <a:effectLst/>
                        </a:rPr>
                        <a:t>(</a:t>
                      </a:r>
                      <a:r>
                        <a:rPr lang="zh-CN" altLang="en-US" sz="1800" dirty="0">
                          <a:effectLst/>
                        </a:rPr>
                        <a:t>动态</a:t>
                      </a:r>
                      <a:r>
                        <a:rPr lang="en-US" altLang="zh-CN" sz="1800" dirty="0" err="1">
                          <a:effectLst/>
                        </a:rPr>
                        <a:t>png</a:t>
                      </a:r>
                      <a:r>
                        <a:rPr lang="en-US" altLang="zh-CN" sz="1800" dirty="0">
                          <a:effectLst/>
                        </a:rPr>
                        <a:t>)</a:t>
                      </a:r>
                    </a:p>
                  </a:txBody>
                  <a:tcPr marL="76199" marR="76199" marT="76199" marB="7619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 dirty="0">
                          <a:effectLst/>
                        </a:rPr>
                        <a:t>基于形状的</a:t>
                      </a:r>
                    </a:p>
                  </a:txBody>
                  <a:tcPr marL="76199" marR="76199" marT="76199" marB="76199" anchor="ctr"/>
                </a:tc>
              </a:tr>
              <a:tr h="693768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 dirty="0">
                          <a:effectLst/>
                        </a:rPr>
                        <a:t>单个</a:t>
                      </a:r>
                      <a:r>
                        <a:rPr lang="en-US" sz="1800" dirty="0">
                          <a:effectLst/>
                        </a:rPr>
                        <a:t>html</a:t>
                      </a:r>
                      <a:r>
                        <a:rPr lang="zh-CN" altLang="en-US" sz="1800" dirty="0">
                          <a:effectLst/>
                        </a:rPr>
                        <a:t>元素</a:t>
                      </a:r>
                    </a:p>
                  </a:txBody>
                  <a:tcPr marL="76199" marR="76199" marT="76199" marB="7619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 dirty="0">
                          <a:effectLst/>
                        </a:rPr>
                        <a:t>多种多样的形状</a:t>
                      </a:r>
                      <a:r>
                        <a:rPr lang="en-US" altLang="zh-CN" sz="1800" dirty="0" err="1">
                          <a:effectLst/>
                        </a:rPr>
                        <a:t>dom</a:t>
                      </a:r>
                      <a:r>
                        <a:rPr lang="zh-CN" altLang="en-US" sz="1800" dirty="0">
                          <a:effectLst/>
                        </a:rPr>
                        <a:t>元素</a:t>
                      </a:r>
                    </a:p>
                  </a:txBody>
                  <a:tcPr marL="76199" marR="76199" marT="76199" marB="76199" anchor="ctr"/>
                </a:tc>
              </a:tr>
              <a:tr h="693768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 dirty="0">
                          <a:effectLst/>
                        </a:rPr>
                        <a:t>只能通过</a:t>
                      </a:r>
                      <a:r>
                        <a:rPr lang="en-US" sz="1800" dirty="0">
                          <a:effectLst/>
                        </a:rPr>
                        <a:t>script</a:t>
                      </a:r>
                      <a:r>
                        <a:rPr lang="zh-CN" altLang="en-US" sz="1800" dirty="0">
                          <a:effectLst/>
                        </a:rPr>
                        <a:t>修改</a:t>
                      </a:r>
                    </a:p>
                  </a:txBody>
                  <a:tcPr marL="76199" marR="76199" marT="76199" marB="7619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effectLst/>
                        </a:rPr>
                        <a:t>script</a:t>
                      </a:r>
                      <a:r>
                        <a:rPr lang="zh-CN" altLang="en-US" sz="1800" dirty="0">
                          <a:effectLst/>
                        </a:rPr>
                        <a:t>和</a:t>
                      </a:r>
                      <a:r>
                        <a:rPr lang="en-US" sz="1800" dirty="0" err="1">
                          <a:effectLst/>
                        </a:rPr>
                        <a:t>css</a:t>
                      </a:r>
                      <a:r>
                        <a:rPr lang="zh-CN" altLang="en-US" sz="1800" dirty="0">
                          <a:effectLst/>
                        </a:rPr>
                        <a:t>都可以修改</a:t>
                      </a:r>
                    </a:p>
                  </a:txBody>
                  <a:tcPr marL="76199" marR="76199" marT="76199" marB="76199" anchor="ctr"/>
                </a:tc>
              </a:tr>
              <a:tr h="693768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 dirty="0">
                          <a:effectLst/>
                        </a:rPr>
                        <a:t>事件模型和用户交互需要使用像素</a:t>
                      </a:r>
                      <a:r>
                        <a:rPr lang="en-US" altLang="zh-CN" sz="1800" dirty="0">
                          <a:effectLst/>
                        </a:rPr>
                        <a:t>(</a:t>
                      </a:r>
                      <a:r>
                        <a:rPr lang="en-US" sz="1800" dirty="0">
                          <a:effectLst/>
                        </a:rPr>
                        <a:t>x, y)</a:t>
                      </a:r>
                    </a:p>
                  </a:txBody>
                  <a:tcPr marL="76199" marR="76199" marT="76199" marB="7619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 dirty="0">
                          <a:effectLst/>
                        </a:rPr>
                        <a:t>事件模型和用户交互抽象到元素</a:t>
                      </a:r>
                      <a:r>
                        <a:rPr lang="en-US" altLang="zh-CN" sz="1800" dirty="0">
                          <a:effectLst/>
                        </a:rPr>
                        <a:t>(</a:t>
                      </a:r>
                      <a:r>
                        <a:rPr lang="en-US" sz="1800" dirty="0" err="1">
                          <a:effectLst/>
                        </a:rPr>
                        <a:t>rect</a:t>
                      </a:r>
                      <a:r>
                        <a:rPr lang="en-US" sz="1800" dirty="0">
                          <a:effectLst/>
                        </a:rPr>
                        <a:t>, path)</a:t>
                      </a:r>
                    </a:p>
                  </a:txBody>
                  <a:tcPr marL="76199" marR="76199" marT="76199" marB="76199" anchor="ctr"/>
                </a:tc>
              </a:tr>
              <a:tr h="771374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 dirty="0">
                          <a:effectLst/>
                        </a:rPr>
                        <a:t>绘图面积小或者对象大于</a:t>
                      </a:r>
                      <a:r>
                        <a:rPr lang="en-US" altLang="zh-CN" sz="1800" dirty="0" smtClean="0">
                          <a:effectLst/>
                        </a:rPr>
                        <a:t>10k</a:t>
                      </a:r>
                      <a:r>
                        <a:rPr lang="zh-CN" altLang="en-US" sz="1800" dirty="0" smtClean="0">
                          <a:effectLst/>
                        </a:rPr>
                        <a:t>时</a:t>
                      </a:r>
                      <a:r>
                        <a:rPr lang="zh-CN" altLang="en-US" sz="1800" dirty="0">
                          <a:effectLst/>
                        </a:rPr>
                        <a:t>性也能很好</a:t>
                      </a:r>
                    </a:p>
                  </a:txBody>
                  <a:tcPr marL="76199" marR="76199" marT="76199" marB="7619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 dirty="0">
                          <a:effectLst/>
                        </a:rPr>
                        <a:t>绘图面积很大或者对象小于</a:t>
                      </a:r>
                      <a:r>
                        <a:rPr lang="en-US" altLang="zh-CN" sz="1800" dirty="0">
                          <a:effectLst/>
                        </a:rPr>
                        <a:t>10k</a:t>
                      </a:r>
                      <a:r>
                        <a:rPr lang="zh-CN" altLang="en-US" sz="1800" dirty="0">
                          <a:effectLst/>
                        </a:rPr>
                        <a:t>的时候性能很好</a:t>
                      </a:r>
                    </a:p>
                  </a:txBody>
                  <a:tcPr marL="76199" marR="76199" marT="76199" marB="76199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图表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382489"/>
              </p:ext>
            </p:extLst>
          </p:nvPr>
        </p:nvGraphicFramePr>
        <p:xfrm>
          <a:off x="415559" y="2565034"/>
          <a:ext cx="5491162" cy="394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图表" r:id="rId4" imgW="5499069" imgH="3956647" progId="Excel.Chart.8">
                  <p:embed/>
                </p:oleObj>
              </mc:Choice>
              <mc:Fallback>
                <p:oleObj name="图表" r:id="rId4" imgW="5499069" imgH="3956647" progId="Excel.Chart.8">
                  <p:embed/>
                  <p:pic>
                    <p:nvPicPr>
                      <p:cNvPr id="0" name="图表 2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59" y="2565034"/>
                        <a:ext cx="5491162" cy="394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图表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3528557"/>
              </p:ext>
            </p:extLst>
          </p:nvPr>
        </p:nvGraphicFramePr>
        <p:xfrm>
          <a:off x="6335469" y="2565034"/>
          <a:ext cx="5492750" cy="394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图表" r:id="rId7" imgW="5492972" imgH="3956647" progId="Excel.Chart.8">
                  <p:embed/>
                </p:oleObj>
              </mc:Choice>
              <mc:Fallback>
                <p:oleObj name="图表" r:id="rId7" imgW="5492972" imgH="3956647" progId="Excel.Chart.8">
                  <p:embed/>
                  <p:pic>
                    <p:nvPicPr>
                      <p:cNvPr id="0" name="图表 2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469" y="2565034"/>
                        <a:ext cx="5492750" cy="394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文本框 27"/>
          <p:cNvSpPr txBox="1">
            <a:spLocks noChangeArrowheads="1"/>
          </p:cNvSpPr>
          <p:nvPr/>
        </p:nvSpPr>
        <p:spPr bwMode="auto">
          <a:xfrm>
            <a:off x="839665" y="382710"/>
            <a:ext cx="93594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 smtClean="0"/>
              <a:t>Canvas </a:t>
            </a:r>
            <a:r>
              <a:rPr lang="en-US" altLang="zh-CN" sz="3600" dirty="0" err="1" smtClean="0"/>
              <a:t>svg</a:t>
            </a:r>
            <a:r>
              <a:rPr lang="zh-CN" altLang="en-US" sz="3600" dirty="0" smtClean="0"/>
              <a:t>性能</a:t>
            </a:r>
            <a:r>
              <a:rPr lang="zh-CN" altLang="en-US" sz="3600" dirty="0"/>
              <a:t>比较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4512" y="1453662"/>
            <a:ext cx="326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画布尺寸曲线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312022" y="1453662"/>
            <a:ext cx="332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绘制对象数量曲线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4512" y="2062949"/>
            <a:ext cx="460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尺寸越大， </a:t>
            </a:r>
            <a:r>
              <a:rPr lang="en-US" altLang="zh-CN" sz="1400" dirty="0" err="1" smtClean="0"/>
              <a:t>svg</a:t>
            </a:r>
            <a:r>
              <a:rPr lang="zh-CN" altLang="en-US" sz="1400" dirty="0" smtClean="0"/>
              <a:t>的性能比</a:t>
            </a:r>
            <a:r>
              <a:rPr lang="en-US" altLang="zh-CN" sz="1400" dirty="0" err="1" smtClean="0"/>
              <a:t>cavas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表现优秀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6335469" y="2040125"/>
            <a:ext cx="460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绘制数量越多， </a:t>
            </a:r>
            <a:r>
              <a:rPr lang="en-US" altLang="zh-CN" sz="1400" dirty="0" smtClean="0"/>
              <a:t>canvas</a:t>
            </a:r>
            <a:r>
              <a:rPr lang="zh-CN" altLang="en-US" sz="1400" dirty="0" smtClean="0"/>
              <a:t>的性能</a:t>
            </a:r>
            <a:r>
              <a:rPr lang="en-US" altLang="zh-CN" sz="1400" dirty="0" err="1" smtClean="0"/>
              <a:t>svg</a:t>
            </a:r>
            <a:r>
              <a:rPr lang="zh-CN" altLang="en-US" sz="1400" dirty="0" smtClean="0"/>
              <a:t>表现优秀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箭头连接符 22"/>
          <p:cNvCxnSpPr>
            <a:stCxn id="12299" idx="3"/>
          </p:cNvCxnSpPr>
          <p:nvPr/>
        </p:nvCxnSpPr>
        <p:spPr>
          <a:xfrm flipV="1">
            <a:off x="1962151" y="3237984"/>
            <a:ext cx="7553325" cy="18773"/>
          </a:xfrm>
          <a:prstGeom prst="straightConnector1">
            <a:avLst/>
          </a:prstGeom>
          <a:ln w="127000">
            <a:gradFill>
              <a:gsLst>
                <a:gs pos="0">
                  <a:srgbClr val="0070C0"/>
                </a:gs>
                <a:gs pos="100000">
                  <a:schemeClr val="accent3"/>
                </a:gs>
              </a:gsLst>
              <a:lin ang="0" scaled="0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1" name="文本框 25"/>
          <p:cNvSpPr txBox="1">
            <a:spLocks noChangeArrowheads="1"/>
          </p:cNvSpPr>
          <p:nvPr/>
        </p:nvSpPr>
        <p:spPr bwMode="auto">
          <a:xfrm>
            <a:off x="1971675" y="1990725"/>
            <a:ext cx="1566863" cy="3079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屏幕跟踪</a:t>
            </a:r>
          </a:p>
        </p:txBody>
      </p:sp>
      <p:sp>
        <p:nvSpPr>
          <p:cNvPr id="12292" name="文本框 29"/>
          <p:cNvSpPr txBox="1">
            <a:spLocks noChangeArrowheads="1"/>
          </p:cNvSpPr>
          <p:nvPr/>
        </p:nvSpPr>
        <p:spPr bwMode="auto">
          <a:xfrm>
            <a:off x="3725863" y="1893888"/>
            <a:ext cx="1819275" cy="307975"/>
          </a:xfrm>
          <a:prstGeom prst="rect">
            <a:avLst/>
          </a:prstGeom>
          <a:noFill/>
          <a:ln w="9525">
            <a:solidFill>
              <a:srgbClr val="006B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数据量大且复杂场景</a:t>
            </a:r>
          </a:p>
        </p:txBody>
      </p:sp>
      <p:sp>
        <p:nvSpPr>
          <p:cNvPr id="12293" name="文本框 30"/>
          <p:cNvSpPr txBox="1">
            <a:spLocks noChangeArrowheads="1"/>
          </p:cNvSpPr>
          <p:nvPr/>
        </p:nvSpPr>
        <p:spPr bwMode="auto">
          <a:xfrm>
            <a:off x="5935663" y="1893888"/>
            <a:ext cx="1566862" cy="307975"/>
          </a:xfrm>
          <a:prstGeom prst="rect">
            <a:avLst/>
          </a:prstGeom>
          <a:noFill/>
          <a:ln w="9525">
            <a:solidFill>
              <a:srgbClr val="A17F1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交互式图表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023225" y="1974850"/>
            <a:ext cx="1568450" cy="30797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+mn-lt"/>
              </a:rPr>
              <a:t>静态图像</a:t>
            </a:r>
          </a:p>
        </p:txBody>
      </p:sp>
      <p:sp>
        <p:nvSpPr>
          <p:cNvPr id="12295" name="文本框 32"/>
          <p:cNvSpPr txBox="1">
            <a:spLocks noChangeArrowheads="1"/>
          </p:cNvSpPr>
          <p:nvPr/>
        </p:nvSpPr>
        <p:spPr bwMode="auto">
          <a:xfrm>
            <a:off x="2005013" y="4197350"/>
            <a:ext cx="1566862" cy="3079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视屏处理</a:t>
            </a:r>
          </a:p>
        </p:txBody>
      </p:sp>
      <p:sp>
        <p:nvSpPr>
          <p:cNvPr id="12296" name="文本框 33"/>
          <p:cNvSpPr txBox="1">
            <a:spLocks noChangeArrowheads="1"/>
          </p:cNvSpPr>
          <p:nvPr/>
        </p:nvSpPr>
        <p:spPr bwMode="auto">
          <a:xfrm>
            <a:off x="3927475" y="4219575"/>
            <a:ext cx="1566863" cy="307975"/>
          </a:xfrm>
          <a:prstGeom prst="rect">
            <a:avLst/>
          </a:prstGeom>
          <a:noFill/>
          <a:ln w="9525">
            <a:solidFill>
              <a:srgbClr val="006B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网页广告</a:t>
            </a:r>
          </a:p>
        </p:txBody>
      </p:sp>
      <p:sp>
        <p:nvSpPr>
          <p:cNvPr id="12297" name="文本框 34"/>
          <p:cNvSpPr txBox="1">
            <a:spLocks noChangeArrowheads="1"/>
          </p:cNvSpPr>
          <p:nvPr/>
        </p:nvSpPr>
        <p:spPr bwMode="auto">
          <a:xfrm>
            <a:off x="6121400" y="4348163"/>
            <a:ext cx="1204913" cy="307975"/>
          </a:xfrm>
          <a:prstGeom prst="rect">
            <a:avLst/>
          </a:prstGeom>
          <a:noFill/>
          <a:ln w="9525">
            <a:solidFill>
              <a:srgbClr val="A17F1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简单</a:t>
            </a:r>
            <a:r>
              <a:rPr lang="en-US" altLang="zh-CN" sz="1400"/>
              <a:t>2D</a:t>
            </a:r>
            <a:r>
              <a:rPr lang="zh-CN" altLang="en-US" sz="1400"/>
              <a:t>游戏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829550" y="4216400"/>
            <a:ext cx="1838325" cy="30797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+mn-lt"/>
              </a:rPr>
              <a:t>高保真文档</a:t>
            </a:r>
            <a:r>
              <a:rPr lang="en-US" altLang="zh-CN" sz="1400" dirty="0">
                <a:latin typeface="+mn-lt"/>
              </a:rPr>
              <a:t>(</a:t>
            </a:r>
            <a:r>
              <a:rPr lang="zh-CN" altLang="en-US" sz="1400" dirty="0">
                <a:latin typeface="+mn-lt"/>
              </a:rPr>
              <a:t>类似</a:t>
            </a:r>
            <a:r>
              <a:rPr lang="en-US" altLang="zh-CN" sz="1400" dirty="0">
                <a:latin typeface="+mn-lt"/>
              </a:rPr>
              <a:t>pdf)</a:t>
            </a:r>
            <a:endParaRPr lang="zh-CN" altLang="en-US" sz="1400" dirty="0">
              <a:latin typeface="+mn-lt"/>
            </a:endParaRPr>
          </a:p>
        </p:txBody>
      </p:sp>
      <p:sp>
        <p:nvSpPr>
          <p:cNvPr id="12299" name="文本框 27"/>
          <p:cNvSpPr txBox="1">
            <a:spLocks noChangeArrowheads="1"/>
          </p:cNvSpPr>
          <p:nvPr/>
        </p:nvSpPr>
        <p:spPr bwMode="auto">
          <a:xfrm>
            <a:off x="536576" y="3071813"/>
            <a:ext cx="1425575" cy="369887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&lt;Canvas&gt;</a:t>
            </a:r>
            <a:endParaRPr lang="zh-CN" altLang="en-US" sz="1800"/>
          </a:p>
        </p:txBody>
      </p:sp>
      <p:sp>
        <p:nvSpPr>
          <p:cNvPr id="39" name="文本框 38"/>
          <p:cNvSpPr txBox="1"/>
          <p:nvPr/>
        </p:nvSpPr>
        <p:spPr>
          <a:xfrm>
            <a:off x="9515476" y="3071813"/>
            <a:ext cx="1225550" cy="36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lt"/>
              </a:rPr>
              <a:t>   &lt;</a:t>
            </a:r>
            <a:r>
              <a:rPr lang="en-US" altLang="zh-CN" dirty="0" err="1">
                <a:latin typeface="+mn-lt"/>
              </a:rPr>
              <a:t>Svg</a:t>
            </a:r>
            <a:r>
              <a:rPr lang="en-US" altLang="zh-CN" dirty="0">
                <a:latin typeface="+mn-lt"/>
              </a:rPr>
              <a:t>&gt;</a:t>
            </a:r>
            <a:endParaRPr lang="zh-CN" altLang="en-US" dirty="0">
              <a:latin typeface="+mn-lt"/>
            </a:endParaRPr>
          </a:p>
        </p:txBody>
      </p:sp>
      <p:cxnSp>
        <p:nvCxnSpPr>
          <p:cNvPr id="37" name="直接箭头连接符 36"/>
          <p:cNvCxnSpPr>
            <a:stCxn id="12291" idx="2"/>
          </p:cNvCxnSpPr>
          <p:nvPr/>
        </p:nvCxnSpPr>
        <p:spPr>
          <a:xfrm>
            <a:off x="2754313" y="2298700"/>
            <a:ext cx="261937" cy="8207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2295" idx="0"/>
          </p:cNvCxnSpPr>
          <p:nvPr/>
        </p:nvCxnSpPr>
        <p:spPr>
          <a:xfrm flipV="1">
            <a:off x="2789238" y="3332163"/>
            <a:ext cx="369887" cy="8651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2292" idx="2"/>
          </p:cNvCxnSpPr>
          <p:nvPr/>
        </p:nvCxnSpPr>
        <p:spPr>
          <a:xfrm>
            <a:off x="4635500" y="2201863"/>
            <a:ext cx="74613" cy="9667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2296" idx="0"/>
          </p:cNvCxnSpPr>
          <p:nvPr/>
        </p:nvCxnSpPr>
        <p:spPr>
          <a:xfrm flipH="1" flipV="1">
            <a:off x="4710113" y="3379788"/>
            <a:ext cx="1587" cy="8397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2293" idx="2"/>
          </p:cNvCxnSpPr>
          <p:nvPr/>
        </p:nvCxnSpPr>
        <p:spPr>
          <a:xfrm>
            <a:off x="6719888" y="2201863"/>
            <a:ext cx="0" cy="917575"/>
          </a:xfrm>
          <a:prstGeom prst="straightConnector1">
            <a:avLst/>
          </a:prstGeom>
          <a:ln>
            <a:solidFill>
              <a:srgbClr val="8BC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2297" idx="0"/>
          </p:cNvCxnSpPr>
          <p:nvPr/>
        </p:nvCxnSpPr>
        <p:spPr>
          <a:xfrm flipH="1" flipV="1">
            <a:off x="6719888" y="3379788"/>
            <a:ext cx="4762" cy="968375"/>
          </a:xfrm>
          <a:prstGeom prst="straightConnector1">
            <a:avLst/>
          </a:prstGeom>
          <a:ln>
            <a:solidFill>
              <a:srgbClr val="8BC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2" idx="2"/>
          </p:cNvCxnSpPr>
          <p:nvPr/>
        </p:nvCxnSpPr>
        <p:spPr>
          <a:xfrm>
            <a:off x="8807450" y="2282825"/>
            <a:ext cx="0" cy="88423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6" idx="0"/>
          </p:cNvCxnSpPr>
          <p:nvPr/>
        </p:nvCxnSpPr>
        <p:spPr>
          <a:xfrm flipV="1">
            <a:off x="8748713" y="3379788"/>
            <a:ext cx="0" cy="83661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9" name="文本框 57"/>
          <p:cNvSpPr txBox="1">
            <a:spLocks noChangeArrowheads="1"/>
          </p:cNvSpPr>
          <p:nvPr/>
        </p:nvSpPr>
        <p:spPr bwMode="auto">
          <a:xfrm>
            <a:off x="463550" y="779461"/>
            <a:ext cx="5575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 smtClean="0"/>
              <a:t>1.3 </a:t>
            </a:r>
            <a:r>
              <a:rPr lang="en-US" altLang="zh-CN" sz="2800" dirty="0" err="1" smtClean="0"/>
              <a:t>svg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和 </a:t>
            </a:r>
            <a:r>
              <a:rPr lang="en-US" altLang="zh-CN" sz="2800" dirty="0" smtClean="0"/>
              <a:t>canvas</a:t>
            </a:r>
            <a:r>
              <a:rPr lang="zh-CN" altLang="en-US" sz="2800" dirty="0" smtClean="0"/>
              <a:t>应用</a:t>
            </a:r>
            <a:r>
              <a:rPr lang="zh-CN" altLang="en-US" sz="2800" dirty="0"/>
              <a:t>场景</a:t>
            </a:r>
            <a:endParaRPr lang="en-US" altLang="zh-CN" sz="2800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5838092" y="3440113"/>
            <a:ext cx="97571" cy="19759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844653" y="5439569"/>
            <a:ext cx="2182020" cy="679939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DMP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4159</TotalTime>
  <Words>1086</Words>
  <Application>Microsoft Office PowerPoint</Application>
  <PresentationFormat>宽屏</PresentationFormat>
  <Paragraphs>233</Paragraphs>
  <Slides>26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Microsoft YaHei UI</vt:lpstr>
      <vt:lpstr>方正正大黑简体</vt:lpstr>
      <vt:lpstr>宋体</vt:lpstr>
      <vt:lpstr>Microsoft YaHei</vt:lpstr>
      <vt:lpstr>Microsoft YaHei</vt:lpstr>
      <vt:lpstr>Arial</vt:lpstr>
      <vt:lpstr>Calibri</vt:lpstr>
      <vt:lpstr>Century Gothic</vt:lpstr>
      <vt:lpstr>Wingdings</vt:lpstr>
      <vt:lpstr>网状</vt:lpstr>
      <vt:lpstr>图表</vt:lpstr>
      <vt:lpstr>大数据可视化图表开发心得</vt:lpstr>
      <vt:lpstr>PowerPoint 演示文稿</vt:lpstr>
      <vt:lpstr>PowerPoint 演示文稿</vt:lpstr>
      <vt:lpstr>Dmp组件一览</vt:lpstr>
      <vt:lpstr>实现图表的三要素</vt:lpstr>
      <vt:lpstr>1.1 svg 和 canvas 如何实现基本图形 </vt:lpstr>
      <vt:lpstr>1.2 Canvas 和 Svg 优劣对比</vt:lpstr>
      <vt:lpstr>PowerPoint 演示文稿</vt:lpstr>
      <vt:lpstr>PowerPoint 演示文稿</vt:lpstr>
      <vt:lpstr>PowerPoint 演示文稿</vt:lpstr>
      <vt:lpstr>PowerPoint 演示文稿</vt:lpstr>
      <vt:lpstr>2.2 选择一个图表库的参考流程</vt:lpstr>
      <vt:lpstr>PowerPoint 演示文稿</vt:lpstr>
      <vt:lpstr>3.1 如何用react封装echarts图表</vt:lpstr>
      <vt:lpstr>3.2 Dmp图表组件结构原理</vt:lpstr>
      <vt:lpstr>PowerPoint 演示文稿</vt:lpstr>
      <vt:lpstr>PowerPoint 演示文稿</vt:lpstr>
      <vt:lpstr>4.2 实现自定图表的途径</vt:lpstr>
      <vt:lpstr>一般图表的渲染流程</vt:lpstr>
      <vt:lpstr>4.3 Canvas图表开发示例，K线编辑器</vt:lpstr>
      <vt:lpstr>dom 结构</vt:lpstr>
      <vt:lpstr>关键函数封装</vt:lpstr>
      <vt:lpstr>响应用户调用逻辑图</vt:lpstr>
      <vt:lpstr>交互逻辑</vt:lpstr>
      <vt:lpstr>优化渲染经验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杨旗</dc:creator>
  <cp:lastModifiedBy>杨旗</cp:lastModifiedBy>
  <cp:revision>101</cp:revision>
  <dcterms:created xsi:type="dcterms:W3CDTF">2017-11-22T03:18:30Z</dcterms:created>
  <dcterms:modified xsi:type="dcterms:W3CDTF">2018-05-11T09:13:51Z</dcterms:modified>
</cp:coreProperties>
</file>