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4" r:id="rId12"/>
    <p:sldId id="278" r:id="rId13"/>
    <p:sldId id="279" r:id="rId14"/>
    <p:sldId id="271" r:id="rId15"/>
    <p:sldId id="264" r:id="rId16"/>
    <p:sldId id="276" r:id="rId17"/>
    <p:sldId id="277" r:id="rId18"/>
    <p:sldId id="272" r:id="rId19"/>
    <p:sldId id="266" r:id="rId20"/>
    <p:sldId id="265" r:id="rId21"/>
    <p:sldId id="273" r:id="rId22"/>
    <p:sldId id="267" r:id="rId23"/>
    <p:sldId id="280" r:id="rId24"/>
    <p:sldId id="281" r:id="rId25"/>
    <p:sldId id="275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60"/>
  </p:normalViewPr>
  <p:slideViewPr>
    <p:cSldViewPr>
      <p:cViewPr varScale="1">
        <p:scale>
          <a:sx n="92" d="100"/>
          <a:sy n="9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8B70C66-E50F-4664-8665-E73DC63749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CE9F6C3-225B-49DD-AE3E-C729DDC42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95760"/>
            <a:ext cx="1981200" cy="290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RICKY ARIETTA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CIS 565</a:t>
            </a:r>
            <a:br>
              <a:rPr lang="en-US" dirty="0" smtClean="0"/>
            </a:br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FALL 2013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PENNSYLVANIA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2960"/>
            <a:ext cx="6324600" cy="1828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CUDA Simulation and Rendering of </a:t>
            </a:r>
            <a:r>
              <a:rPr lang="en-US" dirty="0" err="1"/>
              <a:t>Voxelized</a:t>
            </a:r>
            <a:r>
              <a:rPr lang="en-US" dirty="0"/>
              <a:t> Cloud Volumes on the GPU</a:t>
            </a:r>
          </a:p>
        </p:txBody>
      </p:sp>
    </p:spTree>
    <p:extLst>
      <p:ext uri="{BB962C8B-B14F-4D97-AF65-F5344CB8AC3E}">
        <p14:creationId xmlns:p14="http://schemas.microsoft.com/office/powerpoint/2010/main" val="31206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95600"/>
            <a:ext cx="3505201" cy="1709929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SIMULATION </a:t>
            </a:r>
            <a:br>
              <a:rPr lang="en-US" dirty="0" smtClean="0"/>
            </a:br>
            <a:r>
              <a:rPr lang="en-US" dirty="0" smtClean="0"/>
              <a:t>FOLLOWS APPROACH OUTLINED MY FRANK KANE IN GAME ENGINE GEMS 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GROWTH AND SIMULATION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8161">
            <a:off x="4919766" y="2357833"/>
            <a:ext cx="3211474" cy="36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GROWTH AND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719071"/>
            <a:ext cx="8610601" cy="4407408"/>
          </a:xfrm>
        </p:spPr>
        <p:txBody>
          <a:bodyPr/>
          <a:lstStyle/>
          <a:p>
            <a:r>
              <a:rPr lang="en-US" dirty="0" smtClean="0"/>
              <a:t>SIMULATE REALISTIC GROWTH OF CUMULUS CLOUD FORMS BY STARTING WITH BASE CLOUD LAYER AND BUILDING UP AND 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2157984" cy="2157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46" y="3048000"/>
            <a:ext cx="2157984" cy="2157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46" y="3048000"/>
            <a:ext cx="2157984" cy="2157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46" y="3048000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VOXEL HAS STATE BITS:</a:t>
            </a:r>
          </a:p>
          <a:p>
            <a:pPr lvl="1"/>
            <a:r>
              <a:rPr lang="en-US" dirty="0" smtClean="0"/>
              <a:t>VAPOR</a:t>
            </a:r>
          </a:p>
          <a:p>
            <a:pPr lvl="1"/>
            <a:r>
              <a:rPr lang="en-US" dirty="0" smtClean="0"/>
              <a:t>PHASE TRANSITION</a:t>
            </a:r>
          </a:p>
          <a:p>
            <a:pPr lvl="1"/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AT EACH SIMULATION TIMESTEP, EXAMINE STATE BIT OF EACH HORIZONTAL NEIGHBOR AND NEIGHBOR BELOW</a:t>
            </a:r>
          </a:p>
          <a:p>
            <a:endParaRPr lang="en-US" dirty="0"/>
          </a:p>
          <a:p>
            <a:r>
              <a:rPr lang="en-US" dirty="0" smtClean="0"/>
              <a:t>CHOOSE THREE RANDOM FLOATS AND COMPARE TO ASSIGNED PROBABILITY VALUES FOR EACH STATE FIELD; VOXEL WILL EITHER GAIN OR LOSE </a:t>
            </a:r>
            <a:br>
              <a:rPr lang="en-US" dirty="0" smtClean="0"/>
            </a:br>
            <a:r>
              <a:rPr lang="en-US" dirty="0" smtClean="0"/>
              <a:t>VAPOR/PHASE TRANSITION READINESS/CLOUD FORM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growth and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8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VOLUMES ALSO HAVE HORIZONTAL VELOCITY MAGNITUDES TO SIMULATE MOTION ACROSS THE SKY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growth and simulation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4" y="3048000"/>
            <a:ext cx="2154475" cy="2157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46" y="3048000"/>
            <a:ext cx="2157984" cy="2157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46" y="3049757"/>
            <a:ext cx="2157984" cy="2154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46" y="3048000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</a:t>
            </a:r>
            <a:br>
              <a:rPr lang="en-US" dirty="0" smtClean="0"/>
            </a:br>
            <a:r>
              <a:rPr lang="en-US" dirty="0" smtClean="0"/>
              <a:t>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2145792"/>
            <a:ext cx="3962400" cy="4407408"/>
          </a:xfrm>
        </p:spPr>
        <p:txBody>
          <a:bodyPr/>
          <a:lstStyle/>
          <a:p>
            <a:r>
              <a:rPr lang="en-US" dirty="0" smtClean="0"/>
              <a:t>RENDERING IS PERFORMED VIA RAY MARCHING ALGORITHM</a:t>
            </a:r>
          </a:p>
          <a:p>
            <a:pPr lvl="1"/>
            <a:r>
              <a:rPr lang="en-US" sz="1600" dirty="0" smtClean="0"/>
              <a:t>CAST RAYS FROM CAMERA JUST </a:t>
            </a:r>
            <a:br>
              <a:rPr lang="en-US" sz="1600" dirty="0" smtClean="0"/>
            </a:br>
            <a:r>
              <a:rPr lang="en-US" sz="1600" dirty="0" smtClean="0"/>
              <a:t>LIKE IN PATH TRACER</a:t>
            </a:r>
          </a:p>
          <a:p>
            <a:pPr lvl="1"/>
            <a:r>
              <a:rPr lang="en-US" sz="1600" dirty="0" smtClean="0"/>
              <a:t>CALCULATE INTERSECTION WITH BOUNDING BOX OF VOLUME</a:t>
            </a:r>
          </a:p>
          <a:p>
            <a:pPr lvl="1"/>
            <a:r>
              <a:rPr lang="en-US" sz="1600" dirty="0" smtClean="0"/>
              <a:t>STEP THROUGH VOLUME BY STEP </a:t>
            </a:r>
            <a:br>
              <a:rPr lang="en-US" sz="1600" dirty="0" smtClean="0"/>
            </a:br>
            <a:r>
              <a:rPr lang="en-US" sz="1600" dirty="0" smtClean="0"/>
              <a:t>SIZE AND ACCUMULATE OPACITY </a:t>
            </a:r>
            <a:br>
              <a:rPr lang="en-US" sz="1600" dirty="0" smtClean="0"/>
            </a:br>
            <a:r>
              <a:rPr lang="en-US" sz="1600" dirty="0" smtClean="0"/>
              <a:t>UNTIL THRESHOLD IS REACHED</a:t>
            </a:r>
          </a:p>
          <a:p>
            <a:pPr lvl="1"/>
            <a:r>
              <a:rPr lang="en-US" sz="1600" dirty="0" smtClean="0"/>
              <a:t>DO THIS FOR ALL VOLUMES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rendering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91"/>
          <a:stretch/>
        </p:blipFill>
        <p:spPr>
          <a:xfrm>
            <a:off x="381000" y="2407228"/>
            <a:ext cx="4343400" cy="29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EACH RAY CAST INTO THE VOLUME, OPACITY IS COLLECTED BASED ON PARTICLE DENSITY IN THE CURRENT CLOUD STATE</a:t>
            </a:r>
          </a:p>
          <a:p>
            <a:endParaRPr lang="en-US" dirty="0" smtClean="0"/>
          </a:p>
          <a:p>
            <a:r>
              <a:rPr lang="en-US" dirty="0" smtClean="0"/>
              <a:t>IF A VOXEL/PARTICLE HAS DENSITY BUT IS NOT SET IN THE CURRENT STATE AS A CLOUD BIT, THEN IT IS PASSED THROUGH</a:t>
            </a:r>
          </a:p>
          <a:p>
            <a:endParaRPr lang="en-US" dirty="0" smtClean="0"/>
          </a:p>
          <a:p>
            <a:r>
              <a:rPr lang="en-US" dirty="0" smtClean="0"/>
              <a:t>ALLOWING THE PROGRAM TO TERMINATE THE RAY MARCH AFTER A CERTAIN OPACITY IS REACHED ALLOWS FOR OPTIMIZATION OF RUNTIME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FOLLOWS THESE FORMULAS AT EACH STEP</a:t>
            </a:r>
          </a:p>
          <a:p>
            <a:pPr marL="45720" indent="0" algn="ctr">
              <a:buNone/>
            </a:pPr>
            <a:r>
              <a:rPr lang="en-US" dirty="0" smtClean="0"/>
              <a:t>(AS TAKEN FROM CIS 560 LECTURE NOTES):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RENDERING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5220745" cy="39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final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5" y="1905000"/>
            <a:ext cx="4108109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CLOUD RENDERS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1722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DAYTIME CLOUDS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61722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SUNSET CLOUDS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719071"/>
            <a:ext cx="4826492" cy="4407408"/>
          </a:xfrm>
        </p:spPr>
        <p:txBody>
          <a:bodyPr/>
          <a:lstStyle/>
          <a:p>
            <a:r>
              <a:rPr lang="en-US" dirty="0" smtClean="0"/>
              <a:t>WANT TO RENDER CLOUDS THAT MOVE AND RESPOND TO TRANSMITTANCE OF LIGHT IN BELIEVABLE WAY</a:t>
            </a:r>
          </a:p>
          <a:p>
            <a:endParaRPr lang="en-US" dirty="0" smtClean="0"/>
          </a:p>
          <a:p>
            <a:r>
              <a:rPr lang="en-US" dirty="0" smtClean="0"/>
              <a:t>USEFUL FOR AESTHETIC ANIMATIONS</a:t>
            </a:r>
          </a:p>
          <a:p>
            <a:endParaRPr lang="en-US" dirty="0" smtClean="0"/>
          </a:p>
          <a:p>
            <a:r>
              <a:rPr lang="en-US" dirty="0" smtClean="0"/>
              <a:t>DIVIDED INTO THREE MAIN PARTS:</a:t>
            </a:r>
          </a:p>
          <a:p>
            <a:pPr lvl="1"/>
            <a:r>
              <a:rPr lang="en-US" dirty="0" smtClean="0"/>
              <a:t>INITIALIZATION OF CLOUD VOLUMES</a:t>
            </a:r>
          </a:p>
          <a:p>
            <a:pPr lvl="1"/>
            <a:r>
              <a:rPr lang="en-US" dirty="0" smtClean="0"/>
              <a:t>SIMULATION OF CLOUD GROWTH/DECAY/MOTION</a:t>
            </a:r>
          </a:p>
          <a:p>
            <a:pPr lvl="1"/>
            <a:r>
              <a:rPr lang="en-US" dirty="0" smtClean="0"/>
              <a:t>RENDERING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pic>
        <p:nvPicPr>
          <p:cNvPr id="1026" name="Picture 2" descr="http://www.pcpro.co.uk/blogs/wp-content/uploads/2011/02/cloud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6"/>
          <a:stretch/>
        </p:blipFill>
        <p:spPr bwMode="auto">
          <a:xfrm>
            <a:off x="304800" y="1809750"/>
            <a:ext cx="355909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LIVE DEMO…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CLOUD RENDERS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RATE IS VARIABLE, DEPENDING ON DENSITY OF CLOUD VOLUMES IN CAMERA VIEW</a:t>
            </a:r>
          </a:p>
          <a:p>
            <a:endParaRPr lang="en-US" dirty="0" smtClean="0"/>
          </a:p>
          <a:p>
            <a:r>
              <a:rPr lang="en-US" dirty="0" smtClean="0"/>
              <a:t>WITH 2 SIMULATED CLOUD VOLUMES (AS IN DEMO), RUNS AT BETWEEN 14-16 FPS ON MY LAPTOP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THRESHOLD BOUNDING FOR RAY MARCHING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3762783" cy="3762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4828"/>
            <a:ext cx="3766355" cy="37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RUNTIME BREAKDOWN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" y="2514600"/>
            <a:ext cx="853559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PLACED ART DIRECTABLE CLOUD VOLUMES</a:t>
            </a:r>
          </a:p>
          <a:p>
            <a:r>
              <a:rPr lang="en-US" dirty="0" smtClean="0"/>
              <a:t>DIFFERENT TYPES OF CLOUDS – CURRENT PROJECT FOCUSES ONLY ON CUMULUS </a:t>
            </a:r>
            <a:r>
              <a:rPr lang="en-US" dirty="0" smtClean="0"/>
              <a:t>CLOUDS</a:t>
            </a:r>
          </a:p>
          <a:p>
            <a:r>
              <a:rPr lang="en-US" dirty="0" smtClean="0"/>
              <a:t>WEIGHTED SAMPLING</a:t>
            </a:r>
            <a:endParaRPr lang="en-US" dirty="0" smtClean="0"/>
          </a:p>
          <a:p>
            <a:r>
              <a:rPr lang="en-US" dirty="0" smtClean="0"/>
              <a:t>TRY TO OPTIMIZE FOR RUNTIME SPEED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end</a:t>
            </a:r>
            <a:br>
              <a:rPr lang="en-US" sz="5400" dirty="0" smtClean="0"/>
            </a:br>
            <a:r>
              <a:rPr lang="en-US" sz="40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56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</a:t>
            </a:r>
            <a:br>
              <a:rPr lang="en-US" dirty="0" smtClean="0"/>
            </a:br>
            <a:r>
              <a:rPr lang="en-US" dirty="0" smtClean="0"/>
              <a:t>initialization of cloud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EACH VOLUME IS DEFINED BY A BOUNDING BOX INPUT FROM FILE ACCORDING TO A VOLUME STRUCTURE: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2050" name="Picture 2" descr="http://nesterko.com/lectures/stat221-2012/lecture7/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2590800"/>
            <a:ext cx="3672114" cy="38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2590800"/>
            <a:ext cx="3733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 OF VOLUME DATA STRUCT: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materialid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step;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velocity;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translation;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rotation;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::vec3 scale;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cudaMat4 transform;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cudaMat4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inverseTransform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voxel* voxels;</a:t>
            </a:r>
          </a:p>
        </p:txBody>
      </p:sp>
    </p:spTree>
    <p:extLst>
      <p:ext uri="{BB962C8B-B14F-4D97-AF65-F5344CB8AC3E}">
        <p14:creationId xmlns:p14="http://schemas.microsoft.com/office/powerpoint/2010/main" val="11521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795529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EACH VOLUME STRUCT CONTAINS AN ARRAY OF VOXEL STRUCTS POINTING TO EACH INDIVIDUAL CLOUD PARTICLE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3669792" cy="385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200400"/>
            <a:ext cx="441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 OF VOXEL DATA STRUCT: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states;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density;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vaporProbability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extinctionProbability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phaseTransitionProbability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2566749"/>
            <a:ext cx="373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endParaRPr lang="en-US" sz="1400" dirty="0" smtClean="0">
              <a:solidFill>
                <a:schemeClr val="tx2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UNBLENDED PERLIN NOISE RESTRICTED TO </a:t>
            </a:r>
            <a:br>
              <a:rPr lang="en-US" sz="1000" dirty="0" smtClean="0">
                <a:solidFill>
                  <a:schemeClr val="tx2"/>
                </a:solidFill>
              </a:rPr>
            </a:br>
            <a:r>
              <a:rPr lang="en-US" sz="1000" dirty="0" smtClean="0">
                <a:solidFill>
                  <a:schemeClr val="tx2"/>
                </a:solidFill>
              </a:rPr>
              <a:t>THE UNIT SPHERE AROUND THE ORIGIN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0"/>
            <a:ext cx="8407893" cy="4407408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DURING INITIALIZATION, A BLENDED PERLIN NOISE </a:t>
            </a:r>
          </a:p>
          <a:p>
            <a:pPr marL="45720" indent="0" algn="ctr">
              <a:buNone/>
            </a:pPr>
            <a:r>
              <a:rPr lang="en-US" dirty="0" smtClean="0"/>
              <a:t>FUNCTION IS GENERATED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t="20137" r="17352" b="15665"/>
          <a:stretch/>
        </p:blipFill>
        <p:spPr>
          <a:xfrm>
            <a:off x="838200" y="2583247"/>
            <a:ext cx="3429000" cy="3588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19600" y="2659826"/>
                <a:ext cx="4419600" cy="3893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PERLIN NOISE FUNCTION:</a:t>
                </a:r>
              </a:p>
              <a:p>
                <a:endParaRPr lang="en-US" sz="1300" dirty="0" smtClean="0">
                  <a:solidFill>
                    <a:schemeClr val="tx2"/>
                  </a:solidFill>
                </a:endParaRP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TAKE AS ARGUMENTS A LOCATION VECTOR, A FREQUENCY, AN AMPLITUDE, AND A SEED</a:t>
                </a:r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RETURNS A FLOAT WHICH IS THE SUM OF PERLIN NOISE OVER SEVERAL OCTAVES AT THIS POINT</a:t>
                </a:r>
              </a:p>
              <a:p>
                <a:endParaRPr lang="en-US" sz="1300" dirty="0" smtClean="0">
                  <a:solidFill>
                    <a:schemeClr val="tx2"/>
                  </a:solidFill>
                </a:endParaRPr>
              </a:p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PROCESS FOR GENERATION CLOUDLIKE PERLIN NOISE:</a:t>
                </a:r>
              </a:p>
              <a:p>
                <a:endParaRPr lang="en-US" sz="1300" dirty="0" smtClean="0">
                  <a:solidFill>
                    <a:schemeClr val="tx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IN LOCAL SPACE, FIND COORDINATE OF VOXEL WITHIN VOLUME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FIND DISTANCE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0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300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300" dirty="0" smtClean="0">
                    <a:solidFill>
                      <a:schemeClr val="tx2"/>
                    </a:solidFill>
                  </a:rPr>
                  <a:t> FROM VOXEL TO LOCAL ORIGIN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0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300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300" dirty="0" smtClean="0">
                    <a:solidFill>
                      <a:schemeClr val="tx2"/>
                    </a:solidFill>
                  </a:rPr>
                  <a:t> IS WITHIN BOUNDS DEFINED FOR CLOUD…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CONVERT VOXEL COORDINATE TO GLOBAL SCENE COORDINATES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PLUG INTO 2 SEPARATE PERLIN NOISE FUNCTIONS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BLEND RESULTS WITH MIX FUNCTION TO ACHIEVE FLOAT VALUE P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2"/>
                    </a:solidFill>
                  </a:rPr>
                  <a:t>P = (P + (1.0 - (length / 0.5f)) * (0.5f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0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300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300" dirty="0" smtClean="0">
                    <a:solidFill>
                      <a:schemeClr val="tx2"/>
                    </a:solidFill>
                  </a:rPr>
                  <a:t>)</a:t>
                </a:r>
                <a:endParaRPr lang="en-US" sz="13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659826"/>
                <a:ext cx="4419600" cy="3893374"/>
              </a:xfrm>
              <a:prstGeom prst="rect">
                <a:avLst/>
              </a:prstGeom>
              <a:blipFill rotWithShape="1">
                <a:blip r:embed="rId3"/>
                <a:stretch>
                  <a:fillRect l="-276" t="-313" r="-276" b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VOXEL’S ATTRIBUTES ARE INITIALIZED DEPENDING ON THEIR LOCATION IN THE BOUNDING VOLUME AND </a:t>
            </a:r>
            <a:r>
              <a:rPr lang="en-US" dirty="0" smtClean="0"/>
              <a:t>THE BLENDED </a:t>
            </a:r>
            <a:r>
              <a:rPr lang="en-US" dirty="0"/>
              <a:t>PERLIN NOISE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 smtClean="0"/>
              <a:t>ASSUME WE HAVE VOXEL[V] LOCATED AT POINT (X,Y,Z) IN THE VOLUME’S LOCAL SPACE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THEN…</a:t>
            </a:r>
            <a:endParaRPr lang="en-US" sz="1900" dirty="0" smtClean="0"/>
          </a:p>
          <a:p>
            <a:pPr marL="914400" lvl="3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float P 	</a:t>
            </a:r>
            <a:r>
              <a:rPr lang="en-US" sz="1900" dirty="0"/>
              <a:t> </a:t>
            </a:r>
            <a:r>
              <a:rPr lang="en-US" sz="1900" dirty="0" smtClean="0"/>
              <a:t>          =   </a:t>
            </a:r>
            <a:r>
              <a:rPr lang="en-US" sz="1900" dirty="0" err="1" smtClean="0"/>
              <a:t>BlendedPerlinNoise</a:t>
            </a:r>
            <a:r>
              <a:rPr lang="en-US" sz="1900" dirty="0" smtClean="0"/>
              <a:t>(X,Y,Z)</a:t>
            </a:r>
          </a:p>
          <a:p>
            <a:pPr marL="914400" lvl="3" indent="0">
              <a:buNone/>
            </a:pPr>
            <a:r>
              <a:rPr lang="en-US" sz="1900" dirty="0" smtClean="0"/>
              <a:t>     density 	</a:t>
            </a:r>
            <a:r>
              <a:rPr lang="en-US" sz="1900" dirty="0"/>
              <a:t> </a:t>
            </a:r>
            <a:r>
              <a:rPr lang="en-US" sz="1900" dirty="0" smtClean="0"/>
              <a:t>          =   P;</a:t>
            </a:r>
            <a:endParaRPr lang="en-US" sz="1900" dirty="0"/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vaporProbability</a:t>
            </a:r>
            <a:r>
              <a:rPr lang="en-US" sz="1900" dirty="0" smtClean="0"/>
              <a:t>        =    P </a:t>
            </a:r>
            <a:r>
              <a:rPr lang="en-US" sz="1900" dirty="0"/>
              <a:t>* </a:t>
            </a:r>
            <a:r>
              <a:rPr lang="en-US" sz="1900" dirty="0" smtClean="0"/>
              <a:t>0.1f</a:t>
            </a:r>
            <a:r>
              <a:rPr lang="en-US" sz="1900" dirty="0"/>
              <a:t>;</a:t>
            </a:r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phaseProbability</a:t>
            </a:r>
            <a:r>
              <a:rPr lang="en-US" sz="1900" dirty="0" smtClean="0"/>
              <a:t>       =    P </a:t>
            </a:r>
            <a:r>
              <a:rPr lang="en-US" sz="1900" dirty="0"/>
              <a:t>* </a:t>
            </a:r>
            <a:r>
              <a:rPr lang="en-US" sz="1900" dirty="0" smtClean="0"/>
              <a:t>0.00003f;</a:t>
            </a:r>
            <a:endParaRPr lang="en-US" sz="1900" dirty="0"/>
          </a:p>
          <a:p>
            <a:pPr marL="914400" lvl="3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extinctionProbability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  (1.0f - P) </a:t>
            </a:r>
            <a:r>
              <a:rPr lang="en-US" sz="1900" dirty="0"/>
              <a:t>* 0.9f;</a:t>
            </a:r>
            <a:endParaRPr lang="en-US" sz="1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28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 algn="ctr">
              <a:buNone/>
            </a:pPr>
            <a:r>
              <a:rPr lang="en-US" sz="2800" dirty="0" smtClean="0"/>
              <a:t>COPY EACH VOLUME’S PROPERTIES AND VOXEL ARRAY FROM THE DEVICE TO THE HOST SO THAT THEY CAN BE STORED FOR SIMULATION!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INITIALIZATION OF 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</a:t>
            </a:r>
            <a:br>
              <a:rPr lang="en-US" dirty="0" smtClean="0"/>
            </a:br>
            <a:r>
              <a:rPr lang="en-US" dirty="0" smtClean="0"/>
              <a:t>cloud growth and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295</TotalTime>
  <Words>693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Grid</vt:lpstr>
      <vt:lpstr>CUDA Simulation and Rendering of Voxelized Cloud Volumes on the GPU</vt:lpstr>
      <vt:lpstr>DESCRIPTION of project</vt:lpstr>
      <vt:lpstr>Part i: initialization of cloud volumes</vt:lpstr>
      <vt:lpstr>Part i: initialization of volumes</vt:lpstr>
      <vt:lpstr>PART I: INITIALIZATION OF VOLUMES</vt:lpstr>
      <vt:lpstr>PART I: INITIALIZATION OF VOLUMES</vt:lpstr>
      <vt:lpstr>PART I: INITIALIZATION OF VOLUMES</vt:lpstr>
      <vt:lpstr>PART I: INITIALIZATION OF VOLUMES</vt:lpstr>
      <vt:lpstr>Part ii: cloud growth and simulation</vt:lpstr>
      <vt:lpstr>PART II: GROWTH AND SIMULATION</vt:lpstr>
      <vt:lpstr>PART II: GROWTH AND SIMULATION</vt:lpstr>
      <vt:lpstr>Part II: growth and simulation</vt:lpstr>
      <vt:lpstr>Part II: growth and simulation</vt:lpstr>
      <vt:lpstr>Part iii: rendering</vt:lpstr>
      <vt:lpstr>Part iii: rendering</vt:lpstr>
      <vt:lpstr>Part iii: rendering</vt:lpstr>
      <vt:lpstr>PART III: RENDERING</vt:lpstr>
      <vt:lpstr>Examples of final results</vt:lpstr>
      <vt:lpstr>EXAMPLES OF CLOUD RENDERS</vt:lpstr>
      <vt:lpstr>EXAMPLES OF CLOUD RENDERS</vt:lpstr>
      <vt:lpstr>Analysis and discussion</vt:lpstr>
      <vt:lpstr>Performance numbers</vt:lpstr>
      <vt:lpstr>Performance numbers</vt:lpstr>
      <vt:lpstr>Performance numbers</vt:lpstr>
      <vt:lpstr>Future work</vt:lpstr>
      <vt:lpstr>The end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rendering of voxelized cloud volumes</dc:title>
  <dc:creator>Richard Arietta</dc:creator>
  <cp:lastModifiedBy>Richard Arietta</cp:lastModifiedBy>
  <cp:revision>24</cp:revision>
  <dcterms:created xsi:type="dcterms:W3CDTF">2013-12-12T00:51:30Z</dcterms:created>
  <dcterms:modified xsi:type="dcterms:W3CDTF">2013-12-12T20:42:36Z</dcterms:modified>
</cp:coreProperties>
</file>