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Proxima Nova"/>
      <p:regular r:id="rId28"/>
      <p:bold r:id="rId29"/>
      <p:italic r:id="rId30"/>
      <p:boldItalic r:id="rId31"/>
    </p:embeddedFont>
    <p:embeddedFont>
      <p:font typeface="Roboto Medium"/>
      <p:regular r:id="rId32"/>
      <p:bold r:id="rId33"/>
      <p:italic r:id="rId34"/>
      <p:boldItalic r:id="rId35"/>
    </p:embeddedFont>
    <p:embeddedFont>
      <p:font typeface="Roboto Mono"/>
      <p:regular r:id="rId36"/>
      <p:bold r:id="rId37"/>
      <p:italic r:id="rId38"/>
      <p:boldItalic r:id="rId39"/>
    </p:embeddedFont>
    <p:embeddedFont>
      <p:font typeface="Merriweather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2105762-AD80-40DC-BDB3-5E16B3C117E9}">
  <a:tblStyle styleId="{72105762-AD80-40DC-BDB3-5E16B3C117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regular.fntdata"/><Relationship Id="rId20" Type="http://schemas.openxmlformats.org/officeDocument/2006/relationships/slide" Target="slides/slide15.xml"/><Relationship Id="rId42" Type="http://schemas.openxmlformats.org/officeDocument/2006/relationships/font" Target="fonts/Merriweather-italic.fntdata"/><Relationship Id="rId41" Type="http://schemas.openxmlformats.org/officeDocument/2006/relationships/font" Target="fonts/Merriweather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erriweather-boldItalic.fntdata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ProximaNova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33" Type="http://schemas.openxmlformats.org/officeDocument/2006/relationships/font" Target="fonts/RobotoMedium-bold.fntdata"/><Relationship Id="rId10" Type="http://schemas.openxmlformats.org/officeDocument/2006/relationships/slide" Target="slides/slide5.xml"/><Relationship Id="rId32" Type="http://schemas.openxmlformats.org/officeDocument/2006/relationships/font" Target="fonts/RobotoMedium-regular.fntdata"/><Relationship Id="rId13" Type="http://schemas.openxmlformats.org/officeDocument/2006/relationships/slide" Target="slides/slide8.xml"/><Relationship Id="rId35" Type="http://schemas.openxmlformats.org/officeDocument/2006/relationships/font" Target="fonts/RobotoMedium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Medium-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.fntdata"/><Relationship Id="rId14" Type="http://schemas.openxmlformats.org/officeDocument/2006/relationships/slide" Target="slides/slide9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eeb5be0fd_2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eeb5be0fd_2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eeb5be0fd_1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eeb5be0fd_1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eeb5be0fd_1_1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eeb5be0fd_1_1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https://www.kaggle.com/ntnu-testimon/paysim1/home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eeb5be0fd_1_1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eeb5be0fd_1_1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eeb5be0fd_1_1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eeb5be0fd_1_1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eeb5be0fd_1_1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eeb5be0fd_1_1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eeb5be0fd_1_1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eeb5be0fd_1_1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eeb5be0fd_1_1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eeb5be0fd_1_1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eeb5be0fd_1_1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eeb5be0fd_1_1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eeb5be0f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eeb5be0f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eeb5be0fd_0_3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eeb5be0fd_0_3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eeb5be0fd_0_3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eeb5be0fd_0_3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eeb5be0fd_0_30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eeb5be0fd_0_3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eeb5be0fd_0_3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eeb5be0fd_0_3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eeb5be0f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eeb5be0f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eeb5be0f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eeb5be0f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eeb5be0fd_2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eeb5be0fd_2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Model Assessment</a:t>
            </a:r>
            <a:endParaRPr sz="50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Vanessa and Matt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functions (Python 3):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performance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9" name="Google Shape;159;p22"/>
          <p:cNvSpPr txBox="1"/>
          <p:nvPr>
            <p:ph idx="4294967295" type="body"/>
          </p:nvPr>
        </p:nvSpPr>
        <p:spPr>
          <a:xfrm>
            <a:off x="343250" y="1124525"/>
            <a:ext cx="8374800" cy="3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import analysis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analysis.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performance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estimated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actual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visualize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=True, 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verbose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=True):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Arguments:</a:t>
            </a:r>
            <a:r>
              <a:rPr lang="en" sz="1800"/>
              <a:t> </a:t>
            </a:r>
            <a:r>
              <a:rPr b="1" lang="en" sz="1800"/>
              <a:t>estimated</a:t>
            </a:r>
            <a:r>
              <a:rPr lang="en" sz="1800"/>
              <a:t>: array of estimated output probabilities, </a:t>
            </a:r>
            <a:r>
              <a:rPr b="1" lang="en" sz="1800"/>
              <a:t>actual</a:t>
            </a:r>
            <a:r>
              <a:rPr lang="en" sz="1800"/>
              <a:t>: array of actual output classifications</a:t>
            </a:r>
            <a:endParaRPr sz="18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Optional:</a:t>
            </a:r>
            <a:r>
              <a:rPr b="1" lang="en" sz="1800"/>
              <a:t> visualize</a:t>
            </a:r>
            <a:r>
              <a:rPr lang="en" sz="1800"/>
              <a:t> (Bool), </a:t>
            </a:r>
            <a:r>
              <a:rPr b="1" lang="en" sz="1800"/>
              <a:t>verbose </a:t>
            </a:r>
            <a:r>
              <a:rPr lang="en" sz="1800"/>
              <a:t>(Bool)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u="sng"/>
              <a:t>Returns:</a:t>
            </a:r>
            <a:r>
              <a:rPr lang="en" sz="1800"/>
              <a:t> </a:t>
            </a:r>
            <a:r>
              <a:rPr lang="en" sz="1800"/>
              <a:t>returns accuracy, optionally prints other metrics and a performance visualization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3"/>
          <p:cNvGrpSpPr/>
          <p:nvPr/>
        </p:nvGrpSpPr>
        <p:grpSpPr>
          <a:xfrm>
            <a:off x="531457" y="436856"/>
            <a:ext cx="8245443" cy="4400158"/>
            <a:chOff x="1593013" y="940260"/>
            <a:chExt cx="5958121" cy="2608119"/>
          </a:xfrm>
        </p:grpSpPr>
        <p:grpSp>
          <p:nvGrpSpPr>
            <p:cNvPr id="165" name="Google Shape;165;p23"/>
            <p:cNvGrpSpPr/>
            <p:nvPr/>
          </p:nvGrpSpPr>
          <p:grpSpPr>
            <a:xfrm>
              <a:off x="1593013" y="2904879"/>
              <a:ext cx="5958048" cy="643500"/>
              <a:chOff x="1593000" y="2322568"/>
              <a:chExt cx="5958048" cy="643500"/>
            </a:xfrm>
          </p:grpSpPr>
          <p:sp>
            <p:nvSpPr>
              <p:cNvPr id="166" name="Google Shape;166;p23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23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23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3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Recommendations</a:t>
                </a:r>
                <a:endParaRPr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0" name="Google Shape;170;p23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414141"/>
              </a:solidFill>
              <a:ln>
                <a:noFill/>
              </a:ln>
              <a:effectLst>
                <a:outerShdw blurRad="71438" rotWithShape="0" algn="bl" dir="2700000" dist="28575">
                  <a:srgbClr val="000000">
                    <a:alpha val="1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23"/>
              <p:cNvSpPr/>
              <p:nvPr/>
            </p:nvSpPr>
            <p:spPr>
              <a:xfrm>
                <a:off x="4532748" y="2323744"/>
                <a:ext cx="30183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-32385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>
                    <a:schemeClr val="dk1"/>
                  </a:buClr>
                  <a:buSzPts val="1500"/>
                  <a:buFont typeface="Roboto"/>
                  <a:buChar char="●"/>
                </a:pPr>
                <a:r>
                  <a:rPr lang="en" sz="15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Select model that favors a certain metric</a:t>
                </a:r>
                <a:endParaRPr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72" name="Google Shape;172;p23"/>
            <p:cNvGrpSpPr/>
            <p:nvPr/>
          </p:nvGrpSpPr>
          <p:grpSpPr>
            <a:xfrm>
              <a:off x="1593013" y="2250012"/>
              <a:ext cx="5958048" cy="643500"/>
              <a:chOff x="1593000" y="2322568"/>
              <a:chExt cx="5958048" cy="643500"/>
            </a:xfrm>
          </p:grpSpPr>
          <p:sp>
            <p:nvSpPr>
              <p:cNvPr id="173" name="Google Shape;173;p23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23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23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23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Conclusions</a:t>
                </a:r>
                <a:endParaRPr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7" name="Google Shape;177;p23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414141"/>
              </a:solidFill>
              <a:ln>
                <a:noFill/>
              </a:ln>
              <a:effectLst>
                <a:outerShdw blurRad="71438" rotWithShape="0" algn="bl" dir="2700000" dist="28575">
                  <a:srgbClr val="000000">
                    <a:alpha val="1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23"/>
              <p:cNvSpPr/>
              <p:nvPr/>
            </p:nvSpPr>
            <p:spPr>
              <a:xfrm>
                <a:off x="4532748" y="2323745"/>
                <a:ext cx="30183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-32385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Font typeface="Roboto"/>
                  <a:buChar char="●"/>
                </a:pPr>
                <a:r>
                  <a:rPr lang="en" sz="15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Compare results from different models</a:t>
                </a:r>
                <a:endParaRPr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2385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Font typeface="Roboto"/>
                  <a:buChar char="●"/>
                </a:pPr>
                <a:r>
                  <a:rPr lang="en" sz="15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Show strengths and weaknesses of different models</a:t>
                </a:r>
                <a:endParaRPr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79" name="Google Shape;179;p23"/>
            <p:cNvGrpSpPr/>
            <p:nvPr/>
          </p:nvGrpSpPr>
          <p:grpSpPr>
            <a:xfrm>
              <a:off x="1593013" y="1595119"/>
              <a:ext cx="5958048" cy="643500"/>
              <a:chOff x="1593000" y="2322568"/>
              <a:chExt cx="5958048" cy="643500"/>
            </a:xfrm>
          </p:grpSpPr>
          <p:sp>
            <p:nvSpPr>
              <p:cNvPr id="180" name="Google Shape;180;p23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23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23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23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Results of Function</a:t>
                </a:r>
                <a:endParaRPr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4" name="Google Shape;184;p23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414141"/>
              </a:solidFill>
              <a:ln>
                <a:noFill/>
              </a:ln>
              <a:effectLst>
                <a:outerShdw blurRad="71438" rotWithShape="0" algn="bl" dir="2700000" dist="28575">
                  <a:srgbClr val="000000">
                    <a:alpha val="1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23"/>
              <p:cNvSpPr/>
              <p:nvPr/>
            </p:nvSpPr>
            <p:spPr>
              <a:xfrm>
                <a:off x="4532748" y="2323757"/>
                <a:ext cx="30183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-32385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Font typeface="Roboto"/>
                  <a:buChar char="●"/>
                </a:pPr>
                <a:r>
                  <a:rPr lang="en" sz="15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Visualize confusion matrix</a:t>
                </a:r>
                <a:endParaRPr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2385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Font typeface="Roboto"/>
                  <a:buChar char="●"/>
                </a:pPr>
                <a:r>
                  <a:rPr lang="en" sz="15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Show distribution of probabilities </a:t>
                </a:r>
                <a:endParaRPr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86" name="Google Shape;186;p23"/>
            <p:cNvGrpSpPr/>
            <p:nvPr/>
          </p:nvGrpSpPr>
          <p:grpSpPr>
            <a:xfrm>
              <a:off x="1593013" y="940260"/>
              <a:ext cx="5958121" cy="643500"/>
              <a:chOff x="1593000" y="2322568"/>
              <a:chExt cx="5958121" cy="643500"/>
            </a:xfrm>
          </p:grpSpPr>
          <p:sp>
            <p:nvSpPr>
              <p:cNvPr id="187" name="Google Shape;187;p23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23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23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3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Easier Model Assessment</a:t>
                </a:r>
                <a:endParaRPr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414141"/>
              </a:solidFill>
              <a:ln>
                <a:noFill/>
              </a:ln>
              <a:effectLst>
                <a:outerShdw blurRad="71438" rotWithShape="0" algn="bl" dir="2700000" dist="28575">
                  <a:srgbClr val="000000">
                    <a:alpha val="1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>
                <a:off x="4532821" y="2323750"/>
                <a:ext cx="30183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-32385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>
                    <a:schemeClr val="dk1"/>
                  </a:buClr>
                  <a:buSzPts val="1500"/>
                  <a:buFont typeface="Roboto"/>
                  <a:buChar char="●"/>
                </a:pPr>
                <a:r>
                  <a:rPr lang="en" sz="15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Compiles important metrics in both numerical and visual formats</a:t>
                </a:r>
                <a:endParaRPr sz="8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Imbalanced Data: Fraud Detection</a:t>
            </a:r>
            <a:endParaRPr/>
          </a:p>
        </p:txBody>
      </p:sp>
      <p:sp>
        <p:nvSpPr>
          <p:cNvPr id="198" name="Google Shape;198;p24"/>
          <p:cNvSpPr txBox="1"/>
          <p:nvPr/>
        </p:nvSpPr>
        <p:spPr>
          <a:xfrm>
            <a:off x="889550" y="1364925"/>
            <a:ext cx="2659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Logistic Regression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5922438" y="1364925"/>
            <a:ext cx="1795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XGBoost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0" name="Google Shape;200;p24"/>
          <p:cNvPicPr preferRelativeResize="0"/>
          <p:nvPr/>
        </p:nvPicPr>
        <p:blipFill rotWithShape="1">
          <a:blip r:embed="rId3">
            <a:alphaModFix/>
          </a:blip>
          <a:srcRect b="7706" l="0" r="0" t="0"/>
          <a:stretch/>
        </p:blipFill>
        <p:spPr>
          <a:xfrm>
            <a:off x="632675" y="1714875"/>
            <a:ext cx="3087050" cy="316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8800" y="1700325"/>
            <a:ext cx="3382785" cy="311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4"/>
          <p:cNvSpPr/>
          <p:nvPr/>
        </p:nvSpPr>
        <p:spPr>
          <a:xfrm>
            <a:off x="632675" y="1954725"/>
            <a:ext cx="7485900" cy="289800"/>
          </a:xfrm>
          <a:prstGeom prst="rect">
            <a:avLst/>
          </a:prstGeom>
          <a:solidFill>
            <a:srgbClr val="A4C2F4">
              <a:alpha val="4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/>
          <p:nvPr/>
        </p:nvSpPr>
        <p:spPr>
          <a:xfrm>
            <a:off x="4585375" y="1631400"/>
            <a:ext cx="4497600" cy="34137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" name="Google Shape;208;p25"/>
          <p:cNvGrpSpPr/>
          <p:nvPr/>
        </p:nvGrpSpPr>
        <p:grpSpPr>
          <a:xfrm>
            <a:off x="136750" y="273846"/>
            <a:ext cx="8870499" cy="4595812"/>
            <a:chOff x="751550" y="109525"/>
            <a:chExt cx="8001533" cy="3786301"/>
          </a:xfrm>
        </p:grpSpPr>
        <p:sp>
          <p:nvSpPr>
            <p:cNvPr id="209" name="Google Shape;209;p25"/>
            <p:cNvSpPr/>
            <p:nvPr/>
          </p:nvSpPr>
          <p:spPr>
            <a:xfrm>
              <a:off x="3727563" y="109525"/>
              <a:ext cx="2092500" cy="9300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Imbalanced Data</a:t>
              </a:r>
              <a:endParaRPr b="1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ZeroR = 0.999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(6362620, 8)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1635051" y="1295721"/>
              <a:ext cx="2092500" cy="9687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Undersampling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ZeroR = 0.51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(16426, 8)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5699573" y="1295720"/>
              <a:ext cx="2092500" cy="9687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Oversampling</a:t>
              </a:r>
              <a:endParaRPr b="1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ZeroR = 0.50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(2000000, 8)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2" name="Google Shape;212;p25"/>
            <p:cNvCxnSpPr>
              <a:stCxn id="209" idx="2"/>
              <a:endCxn id="211" idx="0"/>
            </p:cNvCxnSpPr>
            <p:nvPr/>
          </p:nvCxnSpPr>
          <p:spPr>
            <a:xfrm flipH="1" rot="-5400000">
              <a:off x="5631663" y="181675"/>
              <a:ext cx="256200" cy="19719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3" name="Google Shape;213;p25"/>
            <p:cNvCxnSpPr>
              <a:stCxn id="210" idx="0"/>
              <a:endCxn id="209" idx="2"/>
            </p:cNvCxnSpPr>
            <p:nvPr/>
          </p:nvCxnSpPr>
          <p:spPr>
            <a:xfrm rot="-5400000">
              <a:off x="3599451" y="121371"/>
              <a:ext cx="256200" cy="20925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14" name="Google Shape;214;p25"/>
            <p:cNvGrpSpPr/>
            <p:nvPr/>
          </p:nvGrpSpPr>
          <p:grpSpPr>
            <a:xfrm>
              <a:off x="751550" y="2264420"/>
              <a:ext cx="8001533" cy="1631406"/>
              <a:chOff x="751550" y="1959620"/>
              <a:chExt cx="8001533" cy="1631406"/>
            </a:xfrm>
          </p:grpSpPr>
          <p:sp>
            <p:nvSpPr>
              <p:cNvPr id="215" name="Google Shape;215;p25"/>
              <p:cNvSpPr/>
              <p:nvPr/>
            </p:nvSpPr>
            <p:spPr>
              <a:xfrm>
                <a:off x="6908082" y="2215826"/>
                <a:ext cx="1845000" cy="13752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25" lIns="9125" spcFirstLastPara="1" rIns="9125" wrap="square" tIns="91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5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Disadvantages</a:t>
                </a:r>
                <a:endParaRPr b="1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23850" lvl="0" marL="457200" rtl="0" algn="l">
                  <a:spcBef>
                    <a:spcPts val="1000"/>
                  </a:spcBef>
                  <a:spcAft>
                    <a:spcPts val="1000"/>
                  </a:spcAft>
                  <a:buClr>
                    <a:srgbClr val="FFFFFF"/>
                  </a:buClr>
                  <a:buSzPts val="1500"/>
                  <a:buFont typeface="Roboto"/>
                  <a:buChar char="●"/>
                </a:pPr>
                <a:r>
                  <a:rPr lang="en" sz="15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Increases the likelihood of overfitting</a:t>
                </a:r>
                <a:endParaRPr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6" name="Google Shape;216;p25"/>
              <p:cNvSpPr/>
              <p:nvPr/>
            </p:nvSpPr>
            <p:spPr>
              <a:xfrm>
                <a:off x="4855857" y="2215826"/>
                <a:ext cx="1845000" cy="13746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25" lIns="9125" spcFirstLastPara="1" rIns="9125" wrap="square" tIns="91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5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Advantages</a:t>
                </a:r>
                <a:endParaRPr b="1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23850" lvl="0" marL="457200" rtl="0" algn="l">
                  <a:spcBef>
                    <a:spcPts val="100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Char char="●"/>
                </a:pPr>
                <a:r>
                  <a:rPr lang="en" sz="15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Less information loss</a:t>
                </a:r>
                <a:endParaRPr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238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"/>
                  <a:buChar char="●"/>
                </a:pPr>
                <a:r>
                  <a:rPr lang="en" sz="15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Generally outperforms undersampling</a:t>
                </a:r>
                <a:endParaRPr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7" name="Google Shape;217;p25"/>
              <p:cNvSpPr/>
              <p:nvPr/>
            </p:nvSpPr>
            <p:spPr>
              <a:xfrm>
                <a:off x="2803625" y="2215822"/>
                <a:ext cx="1845000" cy="13746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25" lIns="9125" spcFirstLastPara="1" rIns="9125" wrap="square" tIns="91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5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Disadvantages</a:t>
                </a:r>
                <a:endParaRPr b="1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23850" lvl="0" marL="457200" rtl="0" algn="l">
                  <a:spcBef>
                    <a:spcPts val="1000"/>
                  </a:spcBef>
                  <a:spcAft>
                    <a:spcPts val="0"/>
                  </a:spcAft>
                  <a:buClr>
                    <a:srgbClr val="FFFFFF"/>
                  </a:buClr>
                  <a:buSzPts val="1500"/>
                  <a:buFont typeface="Roboto"/>
                  <a:buChar char="●"/>
                </a:pPr>
                <a:r>
                  <a:rPr lang="en" sz="15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Information loss</a:t>
                </a:r>
                <a:endParaRPr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23850" lvl="0" marL="457200" rtl="0" algn="l">
                  <a:spcBef>
                    <a:spcPts val="1000"/>
                  </a:spcBef>
                  <a:spcAft>
                    <a:spcPts val="1000"/>
                  </a:spcAft>
                  <a:buClr>
                    <a:srgbClr val="FFFFFF"/>
                  </a:buClr>
                  <a:buSzPts val="1500"/>
                  <a:buFont typeface="Roboto"/>
                  <a:buChar char="●"/>
                </a:pPr>
                <a:r>
                  <a:rPr lang="en" sz="15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Random sample of majority class may be biased</a:t>
                </a:r>
                <a:endParaRPr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8" name="Google Shape;218;p25"/>
              <p:cNvSpPr/>
              <p:nvPr/>
            </p:nvSpPr>
            <p:spPr>
              <a:xfrm>
                <a:off x="751550" y="2215822"/>
                <a:ext cx="1845000" cy="13752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25" lIns="9125" spcFirstLastPara="1" rIns="9125" wrap="square" tIns="91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5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Advantages</a:t>
                </a:r>
                <a:endParaRPr b="1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23850" lvl="0" marL="457200" rtl="0" algn="l">
                  <a:spcBef>
                    <a:spcPts val="1000"/>
                  </a:spcBef>
                  <a:spcAft>
                    <a:spcPts val="1000"/>
                  </a:spcAft>
                  <a:buClr>
                    <a:srgbClr val="FFFFFF"/>
                  </a:buClr>
                  <a:buSzPts val="1500"/>
                  <a:buFont typeface="Roboto"/>
                  <a:buChar char="●"/>
                </a:pPr>
                <a:r>
                  <a:rPr lang="en" sz="15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Can significantly help reduce run time </a:t>
                </a:r>
                <a:endParaRPr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219" name="Google Shape;219;p25"/>
              <p:cNvCxnSpPr>
                <a:stCxn id="210" idx="2"/>
                <a:endCxn id="217" idx="0"/>
              </p:cNvCxnSpPr>
              <p:nvPr/>
            </p:nvCxnSpPr>
            <p:spPr>
              <a:xfrm flipH="1" rot="-5400000">
                <a:off x="3075651" y="1565271"/>
                <a:ext cx="256200" cy="10449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9525">
                <a:solidFill>
                  <a:srgbClr val="C2C2C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0" name="Google Shape;220;p25"/>
              <p:cNvCxnSpPr>
                <a:stCxn id="218" idx="0"/>
                <a:endCxn id="210" idx="2"/>
              </p:cNvCxnSpPr>
              <p:nvPr/>
            </p:nvCxnSpPr>
            <p:spPr>
              <a:xfrm rot="-5400000">
                <a:off x="2049500" y="1584172"/>
                <a:ext cx="256200" cy="10071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9525">
                <a:solidFill>
                  <a:srgbClr val="C2C2C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1" name="Google Shape;221;p25"/>
              <p:cNvCxnSpPr>
                <a:stCxn id="211" idx="2"/>
                <a:endCxn id="215" idx="0"/>
              </p:cNvCxnSpPr>
              <p:nvPr/>
            </p:nvCxnSpPr>
            <p:spPr>
              <a:xfrm flipH="1" rot="-5400000">
                <a:off x="7160123" y="1545320"/>
                <a:ext cx="256200" cy="1084800"/>
              </a:xfrm>
              <a:prstGeom prst="bentConnector3">
                <a:avLst>
                  <a:gd fmla="val 50001" name="adj1"/>
                </a:avLst>
              </a:prstGeom>
              <a:noFill/>
              <a:ln cap="flat" cmpd="sng" w="9525">
                <a:solidFill>
                  <a:srgbClr val="C2C2C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2" name="Google Shape;222;p25"/>
              <p:cNvCxnSpPr>
                <a:stCxn id="216" idx="0"/>
                <a:endCxn id="211" idx="2"/>
              </p:cNvCxnSpPr>
              <p:nvPr/>
            </p:nvCxnSpPr>
            <p:spPr>
              <a:xfrm rot="-5400000">
                <a:off x="6134007" y="1603976"/>
                <a:ext cx="256200" cy="967500"/>
              </a:xfrm>
              <a:prstGeom prst="bentConnector3">
                <a:avLst>
                  <a:gd fmla="val 50001" name="adj1"/>
                </a:avLst>
              </a:prstGeom>
              <a:noFill/>
              <a:ln cap="flat" cmpd="sng" w="9525">
                <a:solidFill>
                  <a:srgbClr val="C2C2C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Randomly Oversampled Fraud Data</a:t>
            </a:r>
            <a:endParaRPr/>
          </a:p>
        </p:txBody>
      </p:sp>
      <p:sp>
        <p:nvSpPr>
          <p:cNvPr id="228" name="Google Shape;228;p26"/>
          <p:cNvSpPr txBox="1"/>
          <p:nvPr/>
        </p:nvSpPr>
        <p:spPr>
          <a:xfrm>
            <a:off x="1112641" y="1674433"/>
            <a:ext cx="29427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Logistic Regression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29" name="Google Shape;229;p26"/>
          <p:cNvGrpSpPr/>
          <p:nvPr/>
        </p:nvGrpSpPr>
        <p:grpSpPr>
          <a:xfrm>
            <a:off x="890215" y="2134807"/>
            <a:ext cx="3113308" cy="2329109"/>
            <a:chOff x="152400" y="1799825"/>
            <a:chExt cx="2813400" cy="2082351"/>
          </a:xfrm>
        </p:grpSpPr>
        <p:pic>
          <p:nvPicPr>
            <p:cNvPr id="230" name="Google Shape;230;p26"/>
            <p:cNvPicPr preferRelativeResize="0"/>
            <p:nvPr/>
          </p:nvPicPr>
          <p:blipFill rotWithShape="1">
            <a:blip r:embed="rId3">
              <a:alphaModFix/>
            </a:blip>
            <a:srcRect b="37721" l="0" r="29418" t="0"/>
            <a:stretch/>
          </p:blipFill>
          <p:spPr>
            <a:xfrm>
              <a:off x="152400" y="1799825"/>
              <a:ext cx="2813399" cy="20823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" name="Google Shape;231;p26"/>
            <p:cNvSpPr/>
            <p:nvPr/>
          </p:nvSpPr>
          <p:spPr>
            <a:xfrm>
              <a:off x="152400" y="3183773"/>
              <a:ext cx="2813400" cy="698400"/>
            </a:xfrm>
            <a:prstGeom prst="rect">
              <a:avLst/>
            </a:prstGeom>
            <a:solidFill>
              <a:srgbClr val="A4C2F4">
                <a:alpha val="4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26"/>
          <p:cNvSpPr txBox="1"/>
          <p:nvPr/>
        </p:nvSpPr>
        <p:spPr>
          <a:xfrm>
            <a:off x="5686369" y="1674433"/>
            <a:ext cx="19869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XGBoost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33" name="Google Shape;233;p26"/>
          <p:cNvGrpSpPr/>
          <p:nvPr/>
        </p:nvGrpSpPr>
        <p:grpSpPr>
          <a:xfrm>
            <a:off x="4724126" y="2134779"/>
            <a:ext cx="3493150" cy="2427340"/>
            <a:chOff x="4290901" y="1799800"/>
            <a:chExt cx="3156651" cy="2170175"/>
          </a:xfrm>
        </p:grpSpPr>
        <p:pic>
          <p:nvPicPr>
            <p:cNvPr id="234" name="Google Shape;234;p26"/>
            <p:cNvPicPr preferRelativeResize="0"/>
            <p:nvPr/>
          </p:nvPicPr>
          <p:blipFill rotWithShape="1">
            <a:blip r:embed="rId4">
              <a:alphaModFix/>
            </a:blip>
            <a:srcRect b="24902" l="0" r="28713" t="0"/>
            <a:stretch/>
          </p:blipFill>
          <p:spPr>
            <a:xfrm>
              <a:off x="4290901" y="1799800"/>
              <a:ext cx="3156651" cy="2170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5" name="Google Shape;235;p26"/>
            <p:cNvSpPr/>
            <p:nvPr/>
          </p:nvSpPr>
          <p:spPr>
            <a:xfrm>
              <a:off x="4290903" y="3228021"/>
              <a:ext cx="3156642" cy="741946"/>
            </a:xfrm>
            <a:prstGeom prst="rect">
              <a:avLst/>
            </a:prstGeom>
            <a:solidFill>
              <a:srgbClr val="A4C2F4">
                <a:alpha val="4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Randomly Oversampled Fraud Data</a:t>
            </a:r>
            <a:endParaRPr/>
          </a:p>
        </p:txBody>
      </p:sp>
      <p:sp>
        <p:nvSpPr>
          <p:cNvPr id="241" name="Google Shape;241;p27"/>
          <p:cNvSpPr txBox="1"/>
          <p:nvPr/>
        </p:nvSpPr>
        <p:spPr>
          <a:xfrm>
            <a:off x="886800" y="1388225"/>
            <a:ext cx="2659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Logistic Regression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2" name="Google Shape;242;p27"/>
          <p:cNvSpPr txBox="1"/>
          <p:nvPr/>
        </p:nvSpPr>
        <p:spPr>
          <a:xfrm>
            <a:off x="5846250" y="1388225"/>
            <a:ext cx="1795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XGBoost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3" name="Google Shape;2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450" y="1799825"/>
            <a:ext cx="3537878" cy="33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7940" y="1799825"/>
            <a:ext cx="3352118" cy="33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Randomly Oversampled Fraud Data</a:t>
            </a:r>
            <a:endParaRPr/>
          </a:p>
        </p:txBody>
      </p:sp>
      <p:sp>
        <p:nvSpPr>
          <p:cNvPr id="250" name="Google Shape;250;p28"/>
          <p:cNvSpPr txBox="1"/>
          <p:nvPr/>
        </p:nvSpPr>
        <p:spPr>
          <a:xfrm>
            <a:off x="886800" y="1312025"/>
            <a:ext cx="2659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Logistic Regression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1" name="Google Shape;251;p28"/>
          <p:cNvSpPr txBox="1"/>
          <p:nvPr/>
        </p:nvSpPr>
        <p:spPr>
          <a:xfrm>
            <a:off x="5846250" y="1312025"/>
            <a:ext cx="1795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XGBoost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2" name="Google Shape;2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50" y="1864675"/>
            <a:ext cx="4181276" cy="284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9425" y="1876025"/>
            <a:ext cx="4181276" cy="284865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8"/>
          <p:cNvSpPr txBox="1"/>
          <p:nvPr/>
        </p:nvSpPr>
        <p:spPr>
          <a:xfrm>
            <a:off x="547175" y="4770200"/>
            <a:ext cx="37428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39.42% of observations are outside 1 std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28"/>
          <p:cNvSpPr txBox="1"/>
          <p:nvPr/>
        </p:nvSpPr>
        <p:spPr>
          <a:xfrm>
            <a:off x="4872600" y="4770200"/>
            <a:ext cx="37428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62.05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% of observations are outside 1 std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Randomly Oversampled Fraud Data</a:t>
            </a:r>
            <a:endParaRPr/>
          </a:p>
        </p:txBody>
      </p:sp>
      <p:sp>
        <p:nvSpPr>
          <p:cNvPr id="261" name="Google Shape;261;p29"/>
          <p:cNvSpPr txBox="1"/>
          <p:nvPr/>
        </p:nvSpPr>
        <p:spPr>
          <a:xfrm>
            <a:off x="886800" y="1388225"/>
            <a:ext cx="2659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Logistic Regression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2" name="Google Shape;262;p29"/>
          <p:cNvSpPr txBox="1"/>
          <p:nvPr/>
        </p:nvSpPr>
        <p:spPr>
          <a:xfrm>
            <a:off x="5846250" y="1388225"/>
            <a:ext cx="1795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XGBoost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63" name="Google Shape;263;p29"/>
          <p:cNvGrpSpPr/>
          <p:nvPr/>
        </p:nvGrpSpPr>
        <p:grpSpPr>
          <a:xfrm>
            <a:off x="76200" y="1799825"/>
            <a:ext cx="4416843" cy="3343675"/>
            <a:chOff x="76200" y="1647425"/>
            <a:chExt cx="4416843" cy="3343675"/>
          </a:xfrm>
        </p:grpSpPr>
        <p:pic>
          <p:nvPicPr>
            <p:cNvPr id="264" name="Google Shape;264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647425"/>
              <a:ext cx="4340643" cy="3343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" name="Google Shape;265;p29"/>
            <p:cNvSpPr txBox="1"/>
            <p:nvPr/>
          </p:nvSpPr>
          <p:spPr>
            <a:xfrm rot="-5400000">
              <a:off x="-435900" y="2943225"/>
              <a:ext cx="1338000" cy="313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Probability Density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66" name="Google Shape;266;p29"/>
          <p:cNvGrpSpPr/>
          <p:nvPr/>
        </p:nvGrpSpPr>
        <p:grpSpPr>
          <a:xfrm>
            <a:off x="4571525" y="1799825"/>
            <a:ext cx="4414560" cy="3343675"/>
            <a:chOff x="4571525" y="1647425"/>
            <a:chExt cx="4414560" cy="3343675"/>
          </a:xfrm>
        </p:grpSpPr>
        <p:pic>
          <p:nvPicPr>
            <p:cNvPr id="267" name="Google Shape;267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45443" y="1647425"/>
              <a:ext cx="4340643" cy="3343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8" name="Google Shape;268;p29"/>
            <p:cNvSpPr txBox="1"/>
            <p:nvPr/>
          </p:nvSpPr>
          <p:spPr>
            <a:xfrm rot="-5400000">
              <a:off x="4059425" y="2899375"/>
              <a:ext cx="1338000" cy="313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Probability Density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6964475" y="2984225"/>
            <a:ext cx="2028600" cy="2005500"/>
          </a:xfrm>
          <a:prstGeom prst="rect">
            <a:avLst/>
          </a:prstGeom>
          <a:solidFill>
            <a:srgbClr val="A4C2F4">
              <a:alpha val="4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" name="Google Shape;274;p30"/>
          <p:cNvGrpSpPr/>
          <p:nvPr/>
        </p:nvGrpSpPr>
        <p:grpSpPr>
          <a:xfrm>
            <a:off x="1062625" y="109525"/>
            <a:ext cx="7879575" cy="3534175"/>
            <a:chOff x="834025" y="109525"/>
            <a:chExt cx="7879575" cy="3534175"/>
          </a:xfrm>
        </p:grpSpPr>
        <p:sp>
          <p:nvSpPr>
            <p:cNvPr id="275" name="Google Shape;275;p30"/>
            <p:cNvSpPr/>
            <p:nvPr/>
          </p:nvSpPr>
          <p:spPr>
            <a:xfrm>
              <a:off x="3727563" y="109525"/>
              <a:ext cx="2092500" cy="9300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Imbalanced Data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ZeroR = 0.001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(6362620, 8)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1754475" y="1447263"/>
              <a:ext cx="2092500" cy="13023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Random Undersampling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ZeroR = 0.51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(16426, 8)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5698525" y="1447263"/>
              <a:ext cx="2092500" cy="13023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Random Oversampling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ZeroR = 0.50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(2000000, 8)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78" name="Google Shape;278;p30"/>
            <p:cNvCxnSpPr>
              <a:stCxn id="275" idx="2"/>
              <a:endCxn id="277" idx="0"/>
            </p:cNvCxnSpPr>
            <p:nvPr/>
          </p:nvCxnSpPr>
          <p:spPr>
            <a:xfrm flipH="1" rot="-5400000">
              <a:off x="5555463" y="257875"/>
              <a:ext cx="407700" cy="1971000"/>
            </a:xfrm>
            <a:prstGeom prst="bentConnector3">
              <a:avLst>
                <a:gd fmla="val 50005" name="adj1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9" name="Google Shape;279;p30"/>
            <p:cNvCxnSpPr>
              <a:stCxn id="276" idx="0"/>
              <a:endCxn id="275" idx="2"/>
            </p:cNvCxnSpPr>
            <p:nvPr/>
          </p:nvCxnSpPr>
          <p:spPr>
            <a:xfrm rot="-5400000">
              <a:off x="3583425" y="256863"/>
              <a:ext cx="407700" cy="1973100"/>
            </a:xfrm>
            <a:prstGeom prst="bentConnector3">
              <a:avLst>
                <a:gd fmla="val 50005" name="adj1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80" name="Google Shape;280;p30"/>
            <p:cNvGrpSpPr/>
            <p:nvPr/>
          </p:nvGrpSpPr>
          <p:grpSpPr>
            <a:xfrm>
              <a:off x="834025" y="2749550"/>
              <a:ext cx="7879575" cy="894150"/>
              <a:chOff x="834025" y="2444750"/>
              <a:chExt cx="7879575" cy="894150"/>
            </a:xfrm>
          </p:grpSpPr>
          <p:sp>
            <p:nvSpPr>
              <p:cNvPr id="281" name="Google Shape;281;p30"/>
              <p:cNvSpPr/>
              <p:nvPr/>
            </p:nvSpPr>
            <p:spPr>
              <a:xfrm>
                <a:off x="6868600" y="2742950"/>
                <a:ext cx="1845000" cy="595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XGBoost</a:t>
                </a:r>
                <a:endParaRPr sz="15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2" name="Google Shape;282;p30"/>
              <p:cNvSpPr/>
              <p:nvPr/>
            </p:nvSpPr>
            <p:spPr>
              <a:xfrm>
                <a:off x="4816375" y="2742950"/>
                <a:ext cx="1845000" cy="5955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Logistic Regression</a:t>
                </a:r>
                <a:endParaRPr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83" name="Google Shape;283;p30"/>
              <p:cNvSpPr/>
              <p:nvPr/>
            </p:nvSpPr>
            <p:spPr>
              <a:xfrm>
                <a:off x="2886100" y="2743100"/>
                <a:ext cx="1845000" cy="5955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XGBoost</a:t>
                </a:r>
                <a:endParaRPr sz="15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4" name="Google Shape;284;p30"/>
              <p:cNvSpPr/>
              <p:nvPr/>
            </p:nvSpPr>
            <p:spPr>
              <a:xfrm>
                <a:off x="834025" y="2743100"/>
                <a:ext cx="1845000" cy="5958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Logistic Regression</a:t>
                </a:r>
                <a:endParaRPr sz="150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85" name="Google Shape;285;p30"/>
              <p:cNvCxnSpPr>
                <a:stCxn id="276" idx="2"/>
                <a:endCxn id="283" idx="0"/>
              </p:cNvCxnSpPr>
              <p:nvPr/>
            </p:nvCxnSpPr>
            <p:spPr>
              <a:xfrm flipH="1" rot="-5400000">
                <a:off x="3155625" y="2089863"/>
                <a:ext cx="298200" cy="1008000"/>
              </a:xfrm>
              <a:prstGeom prst="bentConnector3">
                <a:avLst>
                  <a:gd fmla="val 50023" name="adj1"/>
                </a:avLst>
              </a:prstGeom>
              <a:noFill/>
              <a:ln cap="flat" cmpd="sng" w="9525">
                <a:solidFill>
                  <a:srgbClr val="C2C2C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6" name="Google Shape;286;p30"/>
              <p:cNvCxnSpPr>
                <a:stCxn id="284" idx="0"/>
                <a:endCxn id="276" idx="2"/>
              </p:cNvCxnSpPr>
              <p:nvPr/>
            </p:nvCxnSpPr>
            <p:spPr>
              <a:xfrm rot="-5400000">
                <a:off x="2129575" y="2071850"/>
                <a:ext cx="298200" cy="1044300"/>
              </a:xfrm>
              <a:prstGeom prst="bentConnector3">
                <a:avLst>
                  <a:gd fmla="val 50023" name="adj1"/>
                </a:avLst>
              </a:prstGeom>
              <a:noFill/>
              <a:ln cap="flat" cmpd="sng" w="9525">
                <a:solidFill>
                  <a:srgbClr val="C2C2C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7" name="Google Shape;287;p30"/>
              <p:cNvCxnSpPr>
                <a:stCxn id="277" idx="2"/>
                <a:endCxn id="281" idx="0"/>
              </p:cNvCxnSpPr>
              <p:nvPr/>
            </p:nvCxnSpPr>
            <p:spPr>
              <a:xfrm flipH="1" rot="-5400000">
                <a:off x="7118875" y="2070663"/>
                <a:ext cx="298200" cy="1046400"/>
              </a:xfrm>
              <a:prstGeom prst="bentConnector3">
                <a:avLst>
                  <a:gd fmla="val 49998" name="adj1"/>
                </a:avLst>
              </a:prstGeom>
              <a:noFill/>
              <a:ln cap="flat" cmpd="sng" w="9525">
                <a:solidFill>
                  <a:srgbClr val="C2C2C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8" name="Google Shape;288;p30"/>
              <p:cNvCxnSpPr>
                <a:stCxn id="282" idx="0"/>
                <a:endCxn id="277" idx="2"/>
              </p:cNvCxnSpPr>
              <p:nvPr/>
            </p:nvCxnSpPr>
            <p:spPr>
              <a:xfrm rot="-5400000">
                <a:off x="6092725" y="2090900"/>
                <a:ext cx="298200" cy="1005900"/>
              </a:xfrm>
              <a:prstGeom prst="bentConnector3">
                <a:avLst>
                  <a:gd fmla="val 49998" name="adj1"/>
                </a:avLst>
              </a:prstGeom>
              <a:noFill/>
              <a:ln cap="flat" cmpd="sng" w="9525">
                <a:solidFill>
                  <a:srgbClr val="C2C2C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aphicFrame>
        <p:nvGraphicFramePr>
          <p:cNvPr id="289" name="Google Shape;289;p30"/>
          <p:cNvGraphicFramePr/>
          <p:nvPr/>
        </p:nvGraphicFramePr>
        <p:xfrm>
          <a:off x="98900" y="382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{72105762-AD80-40DC-BDB3-5E16B3C117E9}</a:tableStyleId>
              </a:tblPr>
              <a:tblGrid>
                <a:gridCol w="956075"/>
                <a:gridCol w="1950175"/>
                <a:gridCol w="1974225"/>
                <a:gridCol w="1985100"/>
                <a:gridCol w="20285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0.899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0.991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0.902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0.993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FPR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10.27% (83)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1.24% (10)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9.34% (14001)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.03% (1542)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FNR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9.94% (83)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0.48% (4)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10.21% (15324)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0.31% (467)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4"/>
          <p:cNvGrpSpPr/>
          <p:nvPr/>
        </p:nvGrpSpPr>
        <p:grpSpPr>
          <a:xfrm>
            <a:off x="332975" y="639650"/>
            <a:ext cx="8478041" cy="3864200"/>
            <a:chOff x="202713" y="884975"/>
            <a:chExt cx="8478041" cy="3864200"/>
          </a:xfrm>
        </p:grpSpPr>
        <p:grpSp>
          <p:nvGrpSpPr>
            <p:cNvPr id="71" name="Google Shape;71;p14"/>
            <p:cNvGrpSpPr/>
            <p:nvPr/>
          </p:nvGrpSpPr>
          <p:grpSpPr>
            <a:xfrm>
              <a:off x="5545153" y="884975"/>
              <a:ext cx="3135600" cy="3792625"/>
              <a:chOff x="5545153" y="884975"/>
              <a:chExt cx="3135600" cy="3792625"/>
            </a:xfrm>
          </p:grpSpPr>
          <p:sp>
            <p:nvSpPr>
              <p:cNvPr id="72" name="Google Shape;72;p14"/>
              <p:cNvSpPr/>
              <p:nvPr/>
            </p:nvSpPr>
            <p:spPr>
              <a:xfrm>
                <a:off x="5545153" y="884975"/>
                <a:ext cx="3135600" cy="669000"/>
              </a:xfrm>
              <a:prstGeom prst="chevron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CONCLUSION</a:t>
                </a:r>
                <a:endParaRPr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3" name="Google Shape;73;p14"/>
              <p:cNvSpPr txBox="1"/>
              <p:nvPr/>
            </p:nvSpPr>
            <p:spPr>
              <a:xfrm>
                <a:off x="5992388" y="1591800"/>
                <a:ext cx="2588400" cy="30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latin typeface="Roboto"/>
                    <a:ea typeface="Roboto"/>
                    <a:cs typeface="Roboto"/>
                    <a:sym typeface="Roboto"/>
                  </a:rPr>
                  <a:t>The assessment function provides </a:t>
                </a:r>
                <a:r>
                  <a:rPr b="1" lang="en" sz="1700">
                    <a:latin typeface="Roboto"/>
                    <a:ea typeface="Roboto"/>
                    <a:cs typeface="Roboto"/>
                    <a:sym typeface="Roboto"/>
                  </a:rPr>
                  <a:t>numerical and visual results</a:t>
                </a:r>
                <a:r>
                  <a:rPr lang="en" sz="1700">
                    <a:latin typeface="Roboto"/>
                    <a:ea typeface="Roboto"/>
                    <a:cs typeface="Roboto"/>
                    <a:sym typeface="Roboto"/>
                  </a:rPr>
                  <a:t> for easy model comparison. It makes </a:t>
                </a:r>
                <a:r>
                  <a:rPr b="1" lang="en" sz="1700">
                    <a:latin typeface="Roboto"/>
                    <a:ea typeface="Roboto"/>
                    <a:cs typeface="Roboto"/>
                    <a:sym typeface="Roboto"/>
                  </a:rPr>
                  <a:t>strengths and weaknesses</a:t>
                </a:r>
                <a:r>
                  <a:rPr lang="en" sz="1700">
                    <a:latin typeface="Roboto"/>
                    <a:ea typeface="Roboto"/>
                    <a:cs typeface="Roboto"/>
                    <a:sym typeface="Roboto"/>
                  </a:rPr>
                  <a:t> of different models evident to facilitate better m</a:t>
                </a:r>
                <a:r>
                  <a:rPr b="1" lang="en" sz="1700">
                    <a:latin typeface="Roboto"/>
                    <a:ea typeface="Roboto"/>
                    <a:cs typeface="Roboto"/>
                    <a:sym typeface="Roboto"/>
                  </a:rPr>
                  <a:t>odel selection</a:t>
                </a:r>
                <a:r>
                  <a:rPr lang="en" sz="1700">
                    <a:latin typeface="Roboto"/>
                    <a:ea typeface="Roboto"/>
                    <a:cs typeface="Roboto"/>
                    <a:sym typeface="Roboto"/>
                  </a:rPr>
                  <a:t>.</a:t>
                </a:r>
                <a:endParaRPr sz="17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74" name="Google Shape;74;p14"/>
            <p:cNvGrpSpPr/>
            <p:nvPr/>
          </p:nvGrpSpPr>
          <p:grpSpPr>
            <a:xfrm>
              <a:off x="202713" y="885189"/>
              <a:ext cx="3364500" cy="2642236"/>
              <a:chOff x="202713" y="885189"/>
              <a:chExt cx="3364500" cy="2642236"/>
            </a:xfrm>
          </p:grpSpPr>
          <p:sp>
            <p:nvSpPr>
              <p:cNvPr id="75" name="Google Shape;75;p14"/>
              <p:cNvSpPr/>
              <p:nvPr/>
            </p:nvSpPr>
            <p:spPr>
              <a:xfrm>
                <a:off x="202713" y="885189"/>
                <a:ext cx="3364500" cy="669000"/>
              </a:xfrm>
              <a:prstGeom prst="homePlat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GOAL</a:t>
                </a:r>
                <a:endParaRPr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6" name="Google Shape;76;p14"/>
              <p:cNvSpPr txBox="1"/>
              <p:nvPr/>
            </p:nvSpPr>
            <p:spPr>
              <a:xfrm>
                <a:off x="303863" y="1783825"/>
                <a:ext cx="2236200" cy="174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Roboto"/>
                    <a:ea typeface="Roboto"/>
                    <a:cs typeface="Roboto"/>
                    <a:sym typeface="Roboto"/>
                  </a:rPr>
                  <a:t>Develop a function to assess the performance of models</a:t>
                </a:r>
                <a:endParaRPr sz="1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77" name="Google Shape;77;p14"/>
            <p:cNvGrpSpPr/>
            <p:nvPr/>
          </p:nvGrpSpPr>
          <p:grpSpPr>
            <a:xfrm>
              <a:off x="2901113" y="884975"/>
              <a:ext cx="3229876" cy="3864200"/>
              <a:chOff x="2901113" y="884975"/>
              <a:chExt cx="3229876" cy="3864200"/>
            </a:xfrm>
          </p:grpSpPr>
          <p:sp>
            <p:nvSpPr>
              <p:cNvPr id="78" name="Google Shape;78;p14"/>
              <p:cNvSpPr/>
              <p:nvPr/>
            </p:nvSpPr>
            <p:spPr>
              <a:xfrm>
                <a:off x="2995389" y="884975"/>
                <a:ext cx="3135600" cy="669000"/>
              </a:xfrm>
              <a:prstGeom prst="chevron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STEPS</a:t>
                </a:r>
                <a:endParaRPr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9" name="Google Shape;79;p14"/>
              <p:cNvSpPr txBox="1"/>
              <p:nvPr/>
            </p:nvSpPr>
            <p:spPr>
              <a:xfrm>
                <a:off x="2901113" y="1797475"/>
                <a:ext cx="2834400" cy="295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429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Roboto"/>
                  <a:buAutoNum type="arabicPeriod"/>
                </a:pPr>
                <a:r>
                  <a:rPr lang="en" sz="1800">
                    <a:latin typeface="Roboto"/>
                    <a:ea typeface="Roboto"/>
                    <a:cs typeface="Roboto"/>
                    <a:sym typeface="Roboto"/>
                  </a:rPr>
                  <a:t>Identify important metrics</a:t>
                </a:r>
                <a:endParaRPr sz="1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429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Roboto"/>
                  <a:buAutoNum type="arabicPeriod"/>
                </a:pPr>
                <a:r>
                  <a:rPr lang="en" sz="1800">
                    <a:latin typeface="Roboto"/>
                    <a:ea typeface="Roboto"/>
                    <a:cs typeface="Roboto"/>
                    <a:sym typeface="Roboto"/>
                  </a:rPr>
                  <a:t>Create visualizations</a:t>
                </a:r>
                <a:endParaRPr sz="1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429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Roboto"/>
                  <a:buAutoNum type="arabicPeriod"/>
                </a:pPr>
                <a:r>
                  <a:rPr lang="en" sz="1800">
                    <a:latin typeface="Roboto"/>
                    <a:ea typeface="Roboto"/>
                    <a:cs typeface="Roboto"/>
                    <a:sym typeface="Roboto"/>
                  </a:rPr>
                  <a:t>Test function on results from different models</a:t>
                </a:r>
                <a:endParaRPr sz="1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4700" y="786650"/>
            <a:ext cx="4045200" cy="15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</a:rPr>
              <a:t>Identify Important Metrics</a:t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294750" y="2184763"/>
            <a:ext cx="4045200" cy="21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Accuracy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False positive and false negative rates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Confusion matrix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Prediction Distribution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0" l="0" r="20723" t="0"/>
          <a:stretch/>
        </p:blipFill>
        <p:spPr>
          <a:xfrm>
            <a:off x="4768025" y="1008256"/>
            <a:ext cx="4310101" cy="3126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407700" y="1070450"/>
            <a:ext cx="3806100" cy="12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</a:rPr>
              <a:t>Create Visualizations</a:t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255300" y="2515462"/>
            <a:ext cx="4045200" cy="15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Confusion Matrix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Probability Distribution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Probability Density Histogram</a:t>
            </a:r>
            <a:endParaRPr sz="2000">
              <a:solidFill>
                <a:srgbClr val="FFFFFF"/>
              </a:solidFill>
            </a:endParaRPr>
          </a:p>
        </p:txBody>
      </p:sp>
      <p:grpSp>
        <p:nvGrpSpPr>
          <p:cNvPr id="93" name="Google Shape;93;p16"/>
          <p:cNvGrpSpPr/>
          <p:nvPr/>
        </p:nvGrpSpPr>
        <p:grpSpPr>
          <a:xfrm>
            <a:off x="4712425" y="324838"/>
            <a:ext cx="4310650" cy="4674875"/>
            <a:chOff x="146550" y="312775"/>
            <a:chExt cx="4310650" cy="4674875"/>
          </a:xfrm>
        </p:grpSpPr>
        <p:grpSp>
          <p:nvGrpSpPr>
            <p:cNvPr id="94" name="Google Shape;94;p16"/>
            <p:cNvGrpSpPr/>
            <p:nvPr/>
          </p:nvGrpSpPr>
          <p:grpSpPr>
            <a:xfrm>
              <a:off x="166800" y="312775"/>
              <a:ext cx="4019975" cy="1435475"/>
              <a:chOff x="166800" y="312775"/>
              <a:chExt cx="4019975" cy="1435475"/>
            </a:xfrm>
          </p:grpSpPr>
          <p:pic>
            <p:nvPicPr>
              <p:cNvPr id="95" name="Google Shape;95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546225" y="312775"/>
                <a:ext cx="1640550" cy="14354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6" name="Google Shape;96;p16"/>
              <p:cNvSpPr txBox="1"/>
              <p:nvPr/>
            </p:nvSpPr>
            <p:spPr>
              <a:xfrm>
                <a:off x="166800" y="591150"/>
                <a:ext cx="2025000" cy="99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latin typeface="Proxima Nova"/>
                    <a:ea typeface="Proxima Nova"/>
                    <a:cs typeface="Proxima Nova"/>
                    <a:sym typeface="Proxima Nova"/>
                  </a:rPr>
                  <a:t>Confusion Matrix Visualization: </a:t>
                </a:r>
                <a:r>
                  <a:rPr lang="en">
                    <a:latin typeface="Proxima Nova"/>
                    <a:ea typeface="Proxima Nova"/>
                    <a:cs typeface="Proxima Nova"/>
                    <a:sym typeface="Proxima Nova"/>
                  </a:rPr>
                  <a:t>TP, FP, TN, FN represented as areas</a:t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  <p:grpSp>
          <p:nvGrpSpPr>
            <p:cNvPr id="97" name="Google Shape;97;p16"/>
            <p:cNvGrpSpPr/>
            <p:nvPr/>
          </p:nvGrpSpPr>
          <p:grpSpPr>
            <a:xfrm>
              <a:off x="166800" y="1944450"/>
              <a:ext cx="4227275" cy="1390049"/>
              <a:chOff x="166800" y="1944450"/>
              <a:chExt cx="4227275" cy="1390049"/>
            </a:xfrm>
          </p:grpSpPr>
          <p:pic>
            <p:nvPicPr>
              <p:cNvPr id="98" name="Google Shape;98;p1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369075" y="1944450"/>
                <a:ext cx="2025000" cy="139004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9" name="Google Shape;99;p16"/>
              <p:cNvSpPr txBox="1"/>
              <p:nvPr/>
            </p:nvSpPr>
            <p:spPr>
              <a:xfrm>
                <a:off x="166800" y="2143425"/>
                <a:ext cx="2202300" cy="110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latin typeface="Proxima Nova"/>
                    <a:ea typeface="Proxima Nova"/>
                    <a:cs typeface="Proxima Nova"/>
                    <a:sym typeface="Proxima Nova"/>
                  </a:rPr>
                  <a:t>Probability Distribution </a:t>
                </a:r>
                <a:r>
                  <a:rPr b="1" lang="en">
                    <a:latin typeface="Proxima Nova"/>
                    <a:ea typeface="Proxima Nova"/>
                    <a:cs typeface="Proxima Nova"/>
                    <a:sym typeface="Proxima Nova"/>
                  </a:rPr>
                  <a:t>Visualization: </a:t>
                </a:r>
                <a:r>
                  <a:rPr lang="en">
                    <a:latin typeface="Proxima Nova"/>
                    <a:ea typeface="Proxima Nova"/>
                    <a:cs typeface="Proxima Nova"/>
                    <a:sym typeface="Proxima Nova"/>
                  </a:rPr>
                  <a:t>Shows the number of predictions at each probability</a:t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  <p:grpSp>
          <p:nvGrpSpPr>
            <p:cNvPr id="100" name="Google Shape;100;p16"/>
            <p:cNvGrpSpPr/>
            <p:nvPr/>
          </p:nvGrpSpPr>
          <p:grpSpPr>
            <a:xfrm>
              <a:off x="146550" y="3552175"/>
              <a:ext cx="4310650" cy="1435475"/>
              <a:chOff x="146550" y="3552175"/>
              <a:chExt cx="4310650" cy="1435475"/>
            </a:xfrm>
          </p:grpSpPr>
          <p:sp>
            <p:nvSpPr>
              <p:cNvPr id="101" name="Google Shape;101;p16"/>
              <p:cNvSpPr txBox="1"/>
              <p:nvPr/>
            </p:nvSpPr>
            <p:spPr>
              <a:xfrm>
                <a:off x="146550" y="3612326"/>
                <a:ext cx="2202300" cy="120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latin typeface="Proxima Nova"/>
                    <a:ea typeface="Proxima Nova"/>
                    <a:cs typeface="Proxima Nova"/>
                    <a:sym typeface="Proxima Nova"/>
                  </a:rPr>
                  <a:t>Probability Density Visualization: </a:t>
                </a:r>
                <a:r>
                  <a:rPr lang="en">
                    <a:latin typeface="Proxima Nova"/>
                    <a:ea typeface="Proxima Nova"/>
                    <a:cs typeface="Proxima Nova"/>
                    <a:sym typeface="Proxima Nova"/>
                  </a:rPr>
                  <a:t>Shows the probability density of predictions at each probability</a:t>
                </a:r>
                <a:endParaRPr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pic>
            <p:nvPicPr>
              <p:cNvPr id="102" name="Google Shape;102;p1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357963" y="3552175"/>
                <a:ext cx="2099238" cy="14354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vs. XGBoost on SHI data</a:t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505800" y="1540625"/>
            <a:ext cx="2659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Logistic Regression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5389050" y="1616825"/>
            <a:ext cx="1795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XGBoost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429150" y="840925"/>
            <a:ext cx="73239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analysis</a:t>
            </a:r>
            <a:r>
              <a:rPr lang="en" sz="1200">
                <a:solidFill>
                  <a:srgbClr val="E67C7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performance</a:t>
            </a:r>
            <a:r>
              <a:rPr lang="en" sz="1200">
                <a:solidFill>
                  <a:srgbClr val="E67C7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estimated</a:t>
            </a:r>
            <a:r>
              <a:rPr lang="en" sz="1200">
                <a:solidFill>
                  <a:srgbClr val="E67C7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actual</a:t>
            </a:r>
            <a:r>
              <a:rPr lang="en" sz="1200">
                <a:solidFill>
                  <a:srgbClr val="E67C7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visualize</a:t>
            </a:r>
            <a:r>
              <a:rPr lang="en" sz="1200">
                <a:solidFill>
                  <a:srgbClr val="E67C7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sz="1200">
                <a:solidFill>
                  <a:srgbClr val="E67C7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verbose</a:t>
            </a:r>
            <a:r>
              <a:rPr lang="en" sz="1200">
                <a:solidFill>
                  <a:srgbClr val="E67C7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200">
                <a:solidFill>
                  <a:srgbClr val="E67C73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200">
              <a:solidFill>
                <a:srgbClr val="E67C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21352" l="0" r="0" t="0"/>
          <a:stretch/>
        </p:blipFill>
        <p:spPr>
          <a:xfrm>
            <a:off x="4701925" y="2028425"/>
            <a:ext cx="3450551" cy="235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 rotWithShape="1">
          <a:blip r:embed="rId4">
            <a:alphaModFix/>
          </a:blip>
          <a:srcRect b="35583" l="0" r="0" t="0"/>
          <a:stretch/>
        </p:blipFill>
        <p:spPr>
          <a:xfrm>
            <a:off x="505800" y="2028425"/>
            <a:ext cx="3450550" cy="235914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/>
          <p:nvPr/>
        </p:nvSpPr>
        <p:spPr>
          <a:xfrm>
            <a:off x="540000" y="2028425"/>
            <a:ext cx="7452000" cy="227100"/>
          </a:xfrm>
          <a:prstGeom prst="rect">
            <a:avLst/>
          </a:prstGeom>
          <a:solidFill>
            <a:srgbClr val="A4C2F4">
              <a:alpha val="4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505800" y="2458200"/>
            <a:ext cx="7452000" cy="227100"/>
          </a:xfrm>
          <a:prstGeom prst="rect">
            <a:avLst/>
          </a:prstGeom>
          <a:solidFill>
            <a:srgbClr val="A4C2F4">
              <a:alpha val="4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197400" y="64025"/>
            <a:ext cx="828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vs. XGBoost on SHI data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886800" y="1388225"/>
            <a:ext cx="2659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Logistic Regression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5617650" y="1388225"/>
            <a:ext cx="1795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XGBoost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375" y="1817175"/>
            <a:ext cx="3262794" cy="308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8025" y="1858138"/>
            <a:ext cx="3547650" cy="308153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440550" y="766650"/>
            <a:ext cx="7015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analysis</a:t>
            </a:r>
            <a:r>
              <a:rPr lang="en" sz="1200">
                <a:solidFill>
                  <a:srgbClr val="E67C7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performance</a:t>
            </a:r>
            <a:r>
              <a:rPr lang="en" sz="1200">
                <a:solidFill>
                  <a:srgbClr val="E67C7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estimated</a:t>
            </a:r>
            <a:r>
              <a:rPr lang="en" sz="1200">
                <a:solidFill>
                  <a:srgbClr val="E67C7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actual</a:t>
            </a:r>
            <a:r>
              <a:rPr lang="en" sz="1200">
                <a:solidFill>
                  <a:srgbClr val="E67C7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visualize</a:t>
            </a:r>
            <a:r>
              <a:rPr lang="en" sz="1200">
                <a:solidFill>
                  <a:srgbClr val="E67C7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200">
                <a:solidFill>
                  <a:srgbClr val="E67C7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verbose</a:t>
            </a:r>
            <a:r>
              <a:rPr lang="en" sz="1200">
                <a:solidFill>
                  <a:srgbClr val="E67C7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sz="1200">
                <a:solidFill>
                  <a:srgbClr val="E67C73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200">
              <a:solidFill>
                <a:srgbClr val="E67C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vs. XGBoost on SHI data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250" y="1789325"/>
            <a:ext cx="4191251" cy="28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5922450" y="1388225"/>
            <a:ext cx="1795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XGBoost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963000" y="1388225"/>
            <a:ext cx="2659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Logistic Regression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300" y="1799825"/>
            <a:ext cx="4357551" cy="292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4619" y="4672663"/>
            <a:ext cx="4104050" cy="30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1700" y="4693550"/>
            <a:ext cx="4076295" cy="2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320100" y="789125"/>
            <a:ext cx="87588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analysis</a:t>
            </a:r>
            <a:r>
              <a:rPr lang="en" sz="1200">
                <a:solidFill>
                  <a:srgbClr val="E67C7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distribution_metric</a:t>
            </a:r>
            <a:r>
              <a:rPr lang="en" sz="1200">
                <a:solidFill>
                  <a:srgbClr val="E67C7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predicted</a:t>
            </a:r>
            <a:r>
              <a:rPr lang="en" sz="1200">
                <a:solidFill>
                  <a:srgbClr val="E67C7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actual</a:t>
            </a:r>
            <a:r>
              <a:rPr lang="en" sz="1200">
                <a:solidFill>
                  <a:srgbClr val="E67C7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precision</a:t>
            </a:r>
            <a:r>
              <a:rPr lang="en" sz="1200">
                <a:solidFill>
                  <a:srgbClr val="E67C7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>
                <a:solidFill>
                  <a:srgbClr val="F4B4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200">
                <a:solidFill>
                  <a:srgbClr val="E67C7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visualize</a:t>
            </a:r>
            <a:r>
              <a:rPr lang="en" sz="1200">
                <a:solidFill>
                  <a:srgbClr val="E67C7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200">
                <a:solidFill>
                  <a:srgbClr val="E67C7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verbose</a:t>
            </a:r>
            <a:r>
              <a:rPr lang="en" sz="1200">
                <a:solidFill>
                  <a:srgbClr val="E67C7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>
                <a:solidFill>
                  <a:srgbClr val="7BAAF7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sz="1200">
                <a:solidFill>
                  <a:srgbClr val="E67C73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200">
              <a:solidFill>
                <a:srgbClr val="E67C7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vs. XGBoost on SHI data</a:t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963000" y="1464425"/>
            <a:ext cx="2659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Logistic Regression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5922450" y="1464425"/>
            <a:ext cx="1795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XGBoost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4663" y="1723225"/>
            <a:ext cx="4411075" cy="301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99825"/>
            <a:ext cx="4265917" cy="29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/>
        </p:nvSpPr>
        <p:spPr>
          <a:xfrm rot="-5400000">
            <a:off x="-435900" y="2960388"/>
            <a:ext cx="1338000" cy="31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Probability Density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 rot="-5400000">
            <a:off x="4037475" y="2922075"/>
            <a:ext cx="1338000" cy="31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Probability Density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functions (Python 3):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distribution_metric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3" name="Google Shape;153;p21"/>
          <p:cNvSpPr txBox="1"/>
          <p:nvPr>
            <p:ph idx="4294967295" type="body"/>
          </p:nvPr>
        </p:nvSpPr>
        <p:spPr>
          <a:xfrm>
            <a:off x="285925" y="1186725"/>
            <a:ext cx="8601300" cy="3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mport analysis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analysis.distribution_metric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estimated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actual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precision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visualize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=True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verbose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=True):</a:t>
            </a:r>
            <a:endParaRPr sz="1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Arguments:</a:t>
            </a:r>
            <a:r>
              <a:rPr lang="en" sz="1800"/>
              <a:t> </a:t>
            </a:r>
            <a:r>
              <a:rPr b="1" lang="en" sz="1800"/>
              <a:t>estimated</a:t>
            </a:r>
            <a:r>
              <a:rPr lang="en" sz="1800"/>
              <a:t>: array of estimated output probabilities, </a:t>
            </a:r>
            <a:r>
              <a:rPr b="1" lang="en" sz="1800"/>
              <a:t>actual</a:t>
            </a:r>
            <a:r>
              <a:rPr lang="en" sz="1800"/>
              <a:t>: array of actual output classifications</a:t>
            </a:r>
            <a:endParaRPr sz="18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Optional:</a:t>
            </a:r>
            <a:r>
              <a:rPr b="1" lang="en" sz="1800"/>
              <a:t> precision </a:t>
            </a:r>
            <a:r>
              <a:rPr lang="en" sz="1800"/>
              <a:t>(int), </a:t>
            </a:r>
            <a:r>
              <a:rPr b="1" lang="en" sz="1800"/>
              <a:t>visualize</a:t>
            </a:r>
            <a:r>
              <a:rPr lang="en" sz="1800"/>
              <a:t> (Bool), </a:t>
            </a:r>
            <a:r>
              <a:rPr b="1" lang="en" sz="1800"/>
              <a:t>verbose </a:t>
            </a:r>
            <a:r>
              <a:rPr lang="en" sz="1800"/>
              <a:t>(Bool)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u="sng"/>
              <a:t>Returns:</a:t>
            </a:r>
            <a:r>
              <a:rPr lang="en" sz="1800"/>
              <a:t> prints the calculated percentage of predictions outside of 1 standard deviation from the mean number of </a:t>
            </a:r>
            <a:r>
              <a:rPr lang="en" sz="1800"/>
              <a:t>predictions</a:t>
            </a:r>
            <a:r>
              <a:rPr lang="en" sz="1800"/>
              <a:t> at each probability, optionally draws a visualization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