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1" r:id="rId3"/>
    <p:sldId id="280"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4" r:id="rId26"/>
    <p:sldId id="305" r:id="rId27"/>
    <p:sldId id="306" r:id="rId28"/>
    <p:sldId id="30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966DC4-0E3A-4853-8FAA-7E8702C4A80F}" type="datetimeFigureOut">
              <a:rPr lang="en-US" smtClean="0"/>
              <a:t>2/25/2017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B482F6-6B84-4971-87D8-0591556C9157}" type="slidenum">
              <a:rPr lang="en-US" smtClean="0"/>
              <a:t>‹#›</a:t>
            </a:fld>
            <a:endParaRPr lang="en-US"/>
          </a:p>
        </p:txBody>
      </p:sp>
    </p:spTree>
    <p:extLst>
      <p:ext uri="{BB962C8B-B14F-4D97-AF65-F5344CB8AC3E}">
        <p14:creationId xmlns:p14="http://schemas.microsoft.com/office/powerpoint/2010/main" val="348769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D7592C-ED29-46F4-ACE1-B510FBF3627F}"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2531255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7592C-ED29-46F4-ACE1-B510FBF3627F}"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113707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7592C-ED29-46F4-ACE1-B510FBF3627F}"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68202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D7592C-ED29-46F4-ACE1-B510FBF3627F}"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2311074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D7592C-ED29-46F4-ACE1-B510FBF3627F}" type="datetimeFigureOut">
              <a:rPr lang="en-US" smtClean="0"/>
              <a:t>2/25/2017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3142732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D7592C-ED29-46F4-ACE1-B510FBF3627F}"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379491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D7592C-ED29-46F4-ACE1-B510FBF3627F}" type="datetimeFigureOut">
              <a:rPr lang="en-US" smtClean="0"/>
              <a:t>2/25/2017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321317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D7592C-ED29-46F4-ACE1-B510FBF3627F}" type="datetimeFigureOut">
              <a:rPr lang="en-US" smtClean="0"/>
              <a:t>2/25/2017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1046614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D7592C-ED29-46F4-ACE1-B510FBF3627F}" type="datetimeFigureOut">
              <a:rPr lang="en-US" smtClean="0"/>
              <a:t>2/25/2017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4771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D7592C-ED29-46F4-ACE1-B510FBF3627F}"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165480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D7592C-ED29-46F4-ACE1-B510FBF3627F}" type="datetimeFigureOut">
              <a:rPr lang="en-US" smtClean="0"/>
              <a:t>2/25/2017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3566E-F05A-426E-AE17-7BECED40FF17}" type="slidenum">
              <a:rPr lang="en-US" smtClean="0"/>
              <a:t>‹#›</a:t>
            </a:fld>
            <a:endParaRPr lang="en-US"/>
          </a:p>
        </p:txBody>
      </p:sp>
    </p:spTree>
    <p:extLst>
      <p:ext uri="{BB962C8B-B14F-4D97-AF65-F5344CB8AC3E}">
        <p14:creationId xmlns:p14="http://schemas.microsoft.com/office/powerpoint/2010/main" val="240333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7592C-ED29-46F4-ACE1-B510FBF3627F}" type="datetimeFigureOut">
              <a:rPr lang="en-US" smtClean="0"/>
              <a:t>2/25/2017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3566E-F05A-426E-AE17-7BECED40FF17}" type="slidenum">
              <a:rPr lang="en-US" smtClean="0"/>
              <a:t>‹#›</a:t>
            </a:fld>
            <a:endParaRPr lang="en-US"/>
          </a:p>
        </p:txBody>
      </p:sp>
    </p:spTree>
    <p:extLst>
      <p:ext uri="{BB962C8B-B14F-4D97-AF65-F5344CB8AC3E}">
        <p14:creationId xmlns:p14="http://schemas.microsoft.com/office/powerpoint/2010/main" val="336992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DS-670 Assignment 6:</a:t>
            </a:r>
            <a:endParaRPr lang="en-US" sz="4800" dirty="0"/>
          </a:p>
        </p:txBody>
      </p:sp>
      <p:sp>
        <p:nvSpPr>
          <p:cNvPr id="3" name="Subtitle 2"/>
          <p:cNvSpPr>
            <a:spLocks noGrp="1"/>
          </p:cNvSpPr>
          <p:nvPr>
            <p:ph type="subTitle" idx="1"/>
          </p:nvPr>
        </p:nvSpPr>
        <p:spPr/>
        <p:txBody>
          <a:bodyPr/>
          <a:lstStyle/>
          <a:p>
            <a:r>
              <a:rPr lang="en-US" dirty="0" smtClean="0"/>
              <a:t>Proposal</a:t>
            </a:r>
          </a:p>
          <a:p>
            <a:endParaRPr lang="en-US" dirty="0"/>
          </a:p>
          <a:p>
            <a:r>
              <a:rPr lang="en-US" i="1" dirty="0" smtClean="0"/>
              <a:t>By Mohamed Mohamar</a:t>
            </a:r>
            <a:endParaRPr lang="en-US" i="1" dirty="0"/>
          </a:p>
        </p:txBody>
      </p:sp>
    </p:spTree>
    <p:extLst>
      <p:ext uri="{BB962C8B-B14F-4D97-AF65-F5344CB8AC3E}">
        <p14:creationId xmlns:p14="http://schemas.microsoft.com/office/powerpoint/2010/main" val="2574346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lnSpcReduction="10000"/>
          </a:bodyPr>
          <a:lstStyle/>
          <a:p>
            <a:r>
              <a:rPr lang="en-US" dirty="0" smtClean="0"/>
              <a:t>Here is how the authors present their work: “In </a:t>
            </a:r>
            <a:r>
              <a:rPr lang="en-US" dirty="0"/>
              <a:t>this paper, a hybrid network consisting of a trigonometric Functional Link Artificial Neural Network (FLANN) and Fuzzy Logic System named as Functional Link Neural Fuzzy (FLNF) Model is used to predict the stock market indices</a:t>
            </a:r>
            <a:r>
              <a:rPr lang="en-US" dirty="0" smtClean="0"/>
              <a:t>.” </a:t>
            </a:r>
          </a:p>
          <a:p>
            <a:r>
              <a:rPr lang="en-US" dirty="0" smtClean="0"/>
              <a:t>“The </a:t>
            </a:r>
            <a:r>
              <a:rPr lang="en-US" dirty="0"/>
              <a:t>proposed model uses a functional link neural network to the consequent part of the fuzzy rules. The consequent part of FLNF model is a non-linear combination of input variables</a:t>
            </a:r>
            <a:r>
              <a:rPr lang="en-US" dirty="0" smtClean="0"/>
              <a:t>.”</a:t>
            </a:r>
          </a:p>
          <a:p>
            <a:endParaRPr lang="en-US" dirty="0"/>
          </a:p>
        </p:txBody>
      </p:sp>
    </p:spTree>
    <p:extLst>
      <p:ext uri="{BB962C8B-B14F-4D97-AF65-F5344CB8AC3E}">
        <p14:creationId xmlns:p14="http://schemas.microsoft.com/office/powerpoint/2010/main" val="3700631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85000" lnSpcReduction="10000"/>
          </a:bodyPr>
          <a:lstStyle/>
          <a:p>
            <a:r>
              <a:rPr lang="en-US" dirty="0" smtClean="0"/>
              <a:t>“Two </a:t>
            </a:r>
            <a:r>
              <a:rPr lang="en-US" dirty="0"/>
              <a:t>stock market indices (data sets) i.e., Bombay Stock Exchange and Standard's and Poor's (S&amp;P500) are collected for experimentation. Samples for 4000 trading days from 1st March 1993 to 23rd July 2009 are collected from the former and 3228 trading days from 1st March 1993 to 09th June 2006 for the later</a:t>
            </a:r>
            <a:r>
              <a:rPr lang="en-US" dirty="0" smtClean="0"/>
              <a:t>.”</a:t>
            </a:r>
          </a:p>
          <a:p>
            <a:r>
              <a:rPr lang="en-US" dirty="0" smtClean="0"/>
              <a:t> “This </a:t>
            </a:r>
            <a:r>
              <a:rPr lang="en-US" dirty="0"/>
              <a:t>model is used to forecast stock market indices one day, one week and one month in advance. A comparative analysis between the proposed hybrid model and that of FLANN has also been given</a:t>
            </a:r>
            <a:r>
              <a:rPr lang="en-US" dirty="0" smtClean="0"/>
              <a:t>.”</a:t>
            </a:r>
            <a:endParaRPr lang="en-US" dirty="0"/>
          </a:p>
        </p:txBody>
      </p:sp>
    </p:spTree>
    <p:extLst>
      <p:ext uri="{BB962C8B-B14F-4D97-AF65-F5344CB8AC3E}">
        <p14:creationId xmlns:p14="http://schemas.microsoft.com/office/powerpoint/2010/main" val="1229015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lstStyle/>
          <a:p>
            <a:pPr marL="0" indent="0">
              <a:buNone/>
            </a:pPr>
            <a:r>
              <a:rPr lang="en-US" b="1" i="1" dirty="0" smtClean="0"/>
              <a:t>3. Does </a:t>
            </a:r>
            <a:r>
              <a:rPr lang="en-US" b="1" i="1" dirty="0"/>
              <a:t>Artificial Neural Network Forecast Better For Excessively Volatile Currency Pairs</a:t>
            </a:r>
            <a:r>
              <a:rPr lang="en-US" b="1" i="1" dirty="0" smtClean="0"/>
              <a:t>.</a:t>
            </a:r>
            <a:endParaRPr lang="en-US" i="1" dirty="0" smtClean="0"/>
          </a:p>
          <a:p>
            <a:r>
              <a:rPr lang="en-US" i="1" dirty="0" smtClean="0"/>
              <a:t>By</a:t>
            </a:r>
            <a:r>
              <a:rPr lang="en-US" dirty="0" smtClean="0"/>
              <a:t> </a:t>
            </a:r>
            <a:r>
              <a:rPr lang="en-US" i="1" dirty="0" err="1"/>
              <a:t>Sarveshwar</a:t>
            </a:r>
            <a:r>
              <a:rPr lang="en-US" i="1" dirty="0"/>
              <a:t> </a:t>
            </a:r>
            <a:r>
              <a:rPr lang="en-US" i="1" dirty="0" smtClean="0"/>
              <a:t>Kumar </a:t>
            </a:r>
            <a:r>
              <a:rPr lang="en-US" i="1" dirty="0" err="1"/>
              <a:t>Inani</a:t>
            </a:r>
            <a:r>
              <a:rPr lang="en-US" i="1" dirty="0"/>
              <a:t>, </a:t>
            </a:r>
            <a:r>
              <a:rPr lang="en-US" i="1" dirty="0" err="1"/>
              <a:t>Manas</a:t>
            </a:r>
            <a:r>
              <a:rPr lang="en-US" i="1" dirty="0"/>
              <a:t> </a:t>
            </a:r>
            <a:r>
              <a:rPr lang="en-US" i="1" dirty="0" err="1"/>
              <a:t>Tripathi</a:t>
            </a:r>
            <a:r>
              <a:rPr lang="en-US" i="1" dirty="0"/>
              <a:t>, Saurabh Kumar. The Journal of Prediction Markets, Vol.10, No 2 (2016</a:t>
            </a:r>
            <a:r>
              <a:rPr lang="en-US" i="1" dirty="0" smtClean="0"/>
              <a:t>)</a:t>
            </a:r>
          </a:p>
          <a:p>
            <a:endParaRPr lang="en-US" i="1" dirty="0" smtClean="0"/>
          </a:p>
          <a:p>
            <a:r>
              <a:rPr lang="en-US" dirty="0" smtClean="0"/>
              <a:t>The authors present their work as following:</a:t>
            </a:r>
          </a:p>
          <a:p>
            <a:endParaRPr lang="en-US" i="1" dirty="0"/>
          </a:p>
          <a:p>
            <a:pPr marL="0" indent="0">
              <a:buNone/>
            </a:pPr>
            <a:endParaRPr lang="en-US" dirty="0"/>
          </a:p>
        </p:txBody>
      </p:sp>
    </p:spTree>
    <p:extLst>
      <p:ext uri="{BB962C8B-B14F-4D97-AF65-F5344CB8AC3E}">
        <p14:creationId xmlns:p14="http://schemas.microsoft.com/office/powerpoint/2010/main" val="471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85000" lnSpcReduction="10000"/>
          </a:bodyPr>
          <a:lstStyle/>
          <a:p>
            <a:r>
              <a:rPr lang="en-US" dirty="0"/>
              <a:t>“This study predicts the exchange rates for three currency pairs (USD-INR, GBP-INR, and EUR-INR). We have used multi-layer perceptron (MLP) neural network architecture based on feed-forward with back-propagation learning method</a:t>
            </a:r>
            <a:r>
              <a:rPr lang="en-US" dirty="0" smtClean="0"/>
              <a:t>.”</a:t>
            </a:r>
          </a:p>
          <a:p>
            <a:r>
              <a:rPr lang="en-US" dirty="0" smtClean="0"/>
              <a:t>“The </a:t>
            </a:r>
            <a:r>
              <a:rPr lang="en-US" dirty="0"/>
              <a:t>sample of the study covers daily data for the period from January 2009 to January 2016</a:t>
            </a:r>
            <a:r>
              <a:rPr lang="en-US" dirty="0" smtClean="0"/>
              <a:t>.”</a:t>
            </a:r>
          </a:p>
          <a:p>
            <a:r>
              <a:rPr lang="en-US" dirty="0" smtClean="0"/>
              <a:t>“The </a:t>
            </a:r>
            <a:r>
              <a:rPr lang="en-US" dirty="0"/>
              <a:t>findings of the study confirm that the neural network predicts better for more volatile currency pairs (GBP-INR and EUR-INR) as compared to a less volatile currency pair (USD-INR</a:t>
            </a:r>
            <a:r>
              <a:rPr lang="en-US" dirty="0" smtClean="0"/>
              <a:t>).”</a:t>
            </a:r>
            <a:endParaRPr lang="en-US" dirty="0"/>
          </a:p>
        </p:txBody>
      </p:sp>
    </p:spTree>
    <p:extLst>
      <p:ext uri="{BB962C8B-B14F-4D97-AF65-F5344CB8AC3E}">
        <p14:creationId xmlns:p14="http://schemas.microsoft.com/office/powerpoint/2010/main" val="338497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study further observes that the optimal forecast horizon for the neural network model should be equal to the optimal lag length used in the construction of the model</a:t>
            </a:r>
            <a:r>
              <a:rPr lang="en-US" dirty="0" smtClean="0"/>
              <a:t>.”</a:t>
            </a:r>
          </a:p>
          <a:p>
            <a:r>
              <a:rPr lang="en-US" dirty="0" smtClean="0"/>
              <a:t>“This </a:t>
            </a:r>
            <a:r>
              <a:rPr lang="en-US" dirty="0"/>
              <a:t>study aims to contribute in the area of foreign exchange forecasting. Exchange rate plays a crucial role in the macro-economy of a country</a:t>
            </a:r>
            <a:r>
              <a:rPr lang="en-US" dirty="0" smtClean="0"/>
              <a:t>.”</a:t>
            </a:r>
          </a:p>
          <a:p>
            <a:r>
              <a:rPr lang="en-US" dirty="0" smtClean="0"/>
              <a:t>“Hence</a:t>
            </a:r>
            <a:r>
              <a:rPr lang="en-US" dirty="0"/>
              <a:t>, prediction of currency exchange rate becomes imperative for various stakeholders such as government, the central bank, and investors to maximize the returns and minimize the risk in their decision-making.”</a:t>
            </a:r>
            <a:endParaRPr lang="en-US" dirty="0"/>
          </a:p>
        </p:txBody>
      </p:sp>
    </p:spTree>
    <p:extLst>
      <p:ext uri="{BB962C8B-B14F-4D97-AF65-F5344CB8AC3E}">
        <p14:creationId xmlns:p14="http://schemas.microsoft.com/office/powerpoint/2010/main" val="395140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lstStyle/>
          <a:p>
            <a:pPr marL="0" indent="0">
              <a:buNone/>
            </a:pPr>
            <a:r>
              <a:rPr lang="en-US" b="1" i="1" dirty="0" smtClean="0"/>
              <a:t>4. Single-hidden </a:t>
            </a:r>
            <a:r>
              <a:rPr lang="en-US" b="1" i="1" dirty="0"/>
              <a:t>layer neural networks for forecasting intermittent </a:t>
            </a:r>
            <a:r>
              <a:rPr lang="en-US" b="1" i="1" dirty="0" smtClean="0"/>
              <a:t>demand</a:t>
            </a:r>
          </a:p>
          <a:p>
            <a:pPr marL="0" indent="0">
              <a:buNone/>
            </a:pPr>
            <a:endParaRPr lang="en-US" b="1" i="1" dirty="0"/>
          </a:p>
          <a:p>
            <a:r>
              <a:rPr lang="en-US" i="1" dirty="0" smtClean="0"/>
              <a:t>By F</a:t>
            </a:r>
            <a:r>
              <a:rPr lang="en-US" i="1" dirty="0"/>
              <a:t>. </a:t>
            </a:r>
            <a:r>
              <a:rPr lang="en-US" i="1" dirty="0" err="1"/>
              <a:t>Lollia</a:t>
            </a:r>
            <a:r>
              <a:rPr lang="en-US" i="1" dirty="0"/>
              <a:t>, R. </a:t>
            </a:r>
            <a:r>
              <a:rPr lang="en-US" i="1" dirty="0" err="1"/>
              <a:t>Gamberinia</a:t>
            </a:r>
            <a:r>
              <a:rPr lang="en-US" i="1" dirty="0"/>
              <a:t>, A. </a:t>
            </a:r>
            <a:r>
              <a:rPr lang="en-US" i="1" dirty="0" err="1"/>
              <a:t>Regattierib</a:t>
            </a:r>
            <a:r>
              <a:rPr lang="en-US" i="1" dirty="0"/>
              <a:t>, E. </a:t>
            </a:r>
            <a:r>
              <a:rPr lang="en-US" i="1" dirty="0" err="1"/>
              <a:t>Balugania</a:t>
            </a:r>
            <a:r>
              <a:rPr lang="en-US" i="1" dirty="0"/>
              <a:t>, T. </a:t>
            </a:r>
            <a:r>
              <a:rPr lang="en-US" i="1" dirty="0" err="1"/>
              <a:t>Gatosb</a:t>
            </a:r>
            <a:r>
              <a:rPr lang="en-US" i="1" dirty="0"/>
              <a:t>, S. </a:t>
            </a:r>
            <a:r>
              <a:rPr lang="en-US" i="1" dirty="0" err="1"/>
              <a:t>Guccib</a:t>
            </a:r>
            <a:r>
              <a:rPr lang="en-US" i="1" dirty="0"/>
              <a:t>. International Journal of Production Economics. Volume 183, Part A, January 2017, Pages 116–128</a:t>
            </a:r>
          </a:p>
          <a:p>
            <a:endParaRPr lang="en-US" dirty="0"/>
          </a:p>
        </p:txBody>
      </p:sp>
    </p:spTree>
    <p:extLst>
      <p:ext uri="{BB962C8B-B14F-4D97-AF65-F5344CB8AC3E}">
        <p14:creationId xmlns:p14="http://schemas.microsoft.com/office/powerpoint/2010/main" val="17708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lnSpcReduction="10000"/>
          </a:bodyPr>
          <a:lstStyle/>
          <a:p>
            <a:r>
              <a:rPr lang="en-US" dirty="0" smtClean="0"/>
              <a:t>In this article, the authors are proposing a method that uses a single-hidden layer feedforward neural network for forecasting intermittent demand.</a:t>
            </a:r>
          </a:p>
          <a:p>
            <a:endParaRPr lang="en-US" dirty="0"/>
          </a:p>
          <a:p>
            <a:r>
              <a:rPr lang="en-US" dirty="0"/>
              <a:t>Which is based on the back-propagation gradient-descent, perceptron algorithm described earlier in the introduction to Neural Networks.</a:t>
            </a:r>
          </a:p>
        </p:txBody>
      </p:sp>
    </p:spTree>
    <p:extLst>
      <p:ext uri="{BB962C8B-B14F-4D97-AF65-F5344CB8AC3E}">
        <p14:creationId xmlns:p14="http://schemas.microsoft.com/office/powerpoint/2010/main" val="241904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However, due to some of the drawbacks of back-propagation gradient descent algorithms including, slow convergence, setting learning parameters, etc.</a:t>
            </a:r>
          </a:p>
          <a:p>
            <a:endParaRPr lang="en-US" dirty="0"/>
          </a:p>
          <a:p>
            <a:r>
              <a:rPr lang="en-US" dirty="0"/>
              <a:t>They are relying on a “faster learning algorithm”, first introduced by </a:t>
            </a:r>
            <a:r>
              <a:rPr lang="en-US" i="1" dirty="0"/>
              <a:t>Huang et al. (2006), </a:t>
            </a:r>
            <a:r>
              <a:rPr lang="en-US" dirty="0"/>
              <a:t>later reviewed by the same authors </a:t>
            </a:r>
            <a:r>
              <a:rPr lang="en-US" i="1" dirty="0"/>
              <a:t>Huang et al. (2015)</a:t>
            </a:r>
          </a:p>
          <a:p>
            <a:endParaRPr lang="en-US" dirty="0"/>
          </a:p>
          <a:p>
            <a:endParaRPr lang="en-US" dirty="0"/>
          </a:p>
        </p:txBody>
      </p:sp>
    </p:spTree>
    <p:extLst>
      <p:ext uri="{BB962C8B-B14F-4D97-AF65-F5344CB8AC3E}">
        <p14:creationId xmlns:p14="http://schemas.microsoft.com/office/powerpoint/2010/main" val="332597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lnSpcReduction="10000"/>
          </a:bodyPr>
          <a:lstStyle/>
          <a:p>
            <a:r>
              <a:rPr lang="en-US" dirty="0"/>
              <a:t>Their proposal  aims to “ helping the network to learn the temporal behavior of the time series in terms of zero/non-zero demand” </a:t>
            </a:r>
            <a:r>
              <a:rPr lang="en-US" i="1" dirty="0"/>
              <a:t>(</a:t>
            </a:r>
            <a:r>
              <a:rPr lang="en-US" i="1" dirty="0" err="1"/>
              <a:t>Lollia</a:t>
            </a:r>
            <a:r>
              <a:rPr lang="en-US" i="1" dirty="0"/>
              <a:t> et al. 2017)</a:t>
            </a:r>
          </a:p>
          <a:p>
            <a:endParaRPr lang="en-US" dirty="0"/>
          </a:p>
          <a:p>
            <a:r>
              <a:rPr lang="en-US" dirty="0"/>
              <a:t>They compared the accuracy of their forecasting model with other Neural Networks that dealt with intermittent demands </a:t>
            </a:r>
            <a:r>
              <a:rPr lang="en-US" i="1" dirty="0"/>
              <a:t>(</a:t>
            </a:r>
            <a:r>
              <a:rPr lang="en-US" i="1" dirty="0" err="1"/>
              <a:t>Guttierez</a:t>
            </a:r>
            <a:r>
              <a:rPr lang="en-US" i="1" dirty="0"/>
              <a:t> et al., 2008; </a:t>
            </a:r>
            <a:r>
              <a:rPr lang="en-US" i="1" dirty="0" err="1"/>
              <a:t>Mukhopadhyay</a:t>
            </a:r>
            <a:r>
              <a:rPr lang="en-US" i="1" dirty="0"/>
              <a:t> et al. 2012; </a:t>
            </a:r>
            <a:r>
              <a:rPr lang="en-US" i="1" dirty="0" err="1"/>
              <a:t>Croston</a:t>
            </a:r>
            <a:r>
              <a:rPr lang="en-US" i="1" dirty="0"/>
              <a:t>, 1972; </a:t>
            </a:r>
            <a:r>
              <a:rPr lang="en-US" i="1" dirty="0" err="1"/>
              <a:t>Syntetos</a:t>
            </a:r>
            <a:r>
              <a:rPr lang="en-US" i="1" dirty="0"/>
              <a:t> and Boylan, 2005)</a:t>
            </a:r>
            <a:endParaRPr lang="en-US" i="1" dirty="0"/>
          </a:p>
        </p:txBody>
      </p:sp>
    </p:spTree>
    <p:extLst>
      <p:ext uri="{BB962C8B-B14F-4D97-AF65-F5344CB8AC3E}">
        <p14:creationId xmlns:p14="http://schemas.microsoft.com/office/powerpoint/2010/main" val="159748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77500" lnSpcReduction="20000"/>
          </a:bodyPr>
          <a:lstStyle/>
          <a:p>
            <a:r>
              <a:rPr lang="en-US" dirty="0"/>
              <a:t>As conclusion, the authors argue that “this comparison was then enriched by adopting two different accuracy metrics on different time horizons. Such a detailed comparison aims at bridging the gap between theory and practice of ANNs in the field of intermittent demand.” </a:t>
            </a:r>
            <a:r>
              <a:rPr lang="en-US" i="1" dirty="0"/>
              <a:t>(</a:t>
            </a:r>
            <a:r>
              <a:rPr lang="en-US" i="1" dirty="0" err="1"/>
              <a:t>Lollia</a:t>
            </a:r>
            <a:r>
              <a:rPr lang="en-US" i="1" dirty="0"/>
              <a:t> et al. 2017)</a:t>
            </a:r>
          </a:p>
          <a:p>
            <a:endParaRPr lang="en-US" dirty="0"/>
          </a:p>
          <a:p>
            <a:r>
              <a:rPr lang="en-US" dirty="0"/>
              <a:t>“In fact, the potential for implementation of ANNs in real environments can only increase by providing useful guidelines about their design and training for practitioners. Finally, a statistical analysis of the networks’ performance was conducted, for robust validation of the results.” </a:t>
            </a:r>
            <a:r>
              <a:rPr lang="en-US" i="1" dirty="0"/>
              <a:t>(</a:t>
            </a:r>
            <a:r>
              <a:rPr lang="en-US" i="1" dirty="0" err="1"/>
              <a:t>Lollia</a:t>
            </a:r>
            <a:r>
              <a:rPr lang="en-US" i="1" dirty="0"/>
              <a:t> et al. 2017)</a:t>
            </a:r>
          </a:p>
          <a:p>
            <a:endParaRPr lang="en-US" dirty="0"/>
          </a:p>
        </p:txBody>
      </p:sp>
    </p:spTree>
    <p:extLst>
      <p:ext uri="{BB962C8B-B14F-4D97-AF65-F5344CB8AC3E}">
        <p14:creationId xmlns:p14="http://schemas.microsoft.com/office/powerpoint/2010/main" val="3109312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Contribution</a:t>
            </a:r>
          </a:p>
        </p:txBody>
      </p:sp>
      <p:sp>
        <p:nvSpPr>
          <p:cNvPr id="3" name="Content Placeholder 2"/>
          <p:cNvSpPr>
            <a:spLocks noGrp="1"/>
          </p:cNvSpPr>
          <p:nvPr>
            <p:ph idx="1"/>
          </p:nvPr>
        </p:nvSpPr>
        <p:spPr/>
        <p:txBody>
          <a:bodyPr>
            <a:normAutofit lnSpcReduction="10000"/>
          </a:bodyPr>
          <a:lstStyle/>
          <a:p>
            <a:r>
              <a:rPr lang="en-US" dirty="0" smtClean="0"/>
              <a:t>The exploration of Neural networks began decades ago </a:t>
            </a:r>
            <a:r>
              <a:rPr lang="en-US" dirty="0" smtClean="0"/>
              <a:t>but, </a:t>
            </a:r>
            <a:r>
              <a:rPr lang="en-US" dirty="0" smtClean="0"/>
              <a:t>they have </a:t>
            </a:r>
            <a:r>
              <a:rPr lang="en-US" dirty="0" smtClean="0"/>
              <a:t>been some </a:t>
            </a:r>
            <a:r>
              <a:rPr lang="en-US" dirty="0" smtClean="0"/>
              <a:t>kind of black box for us for very long. </a:t>
            </a:r>
          </a:p>
          <a:p>
            <a:r>
              <a:rPr lang="en-US" dirty="0" smtClean="0"/>
              <a:t>With the advancement and improvement in computing power (multicore processing, memory availability, etc.), Neural Networks are nowadays more understood and have application in multiple disciplines including data analysis and simulation.</a:t>
            </a:r>
            <a:endParaRPr lang="en-US" dirty="0"/>
          </a:p>
        </p:txBody>
      </p:sp>
    </p:spTree>
    <p:extLst>
      <p:ext uri="{BB962C8B-B14F-4D97-AF65-F5344CB8AC3E}">
        <p14:creationId xmlns:p14="http://schemas.microsoft.com/office/powerpoint/2010/main" val="2145391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endParaRPr lang="en-US" dirty="0"/>
          </a:p>
        </p:txBody>
      </p:sp>
      <p:sp>
        <p:nvSpPr>
          <p:cNvPr id="3" name="Content Placeholder 2"/>
          <p:cNvSpPr>
            <a:spLocks noGrp="1"/>
          </p:cNvSpPr>
          <p:nvPr>
            <p:ph idx="1"/>
          </p:nvPr>
        </p:nvSpPr>
        <p:spPr/>
        <p:txBody>
          <a:bodyPr>
            <a:normAutofit/>
          </a:bodyPr>
          <a:lstStyle/>
          <a:p>
            <a:r>
              <a:rPr lang="en-US" dirty="0"/>
              <a:t>The original full data set that I am using was provided by Professor Robert Finn last semester during our DS-640 course. </a:t>
            </a:r>
            <a:endParaRPr lang="en-US" dirty="0" smtClean="0"/>
          </a:p>
          <a:p>
            <a:r>
              <a:rPr lang="en-US" dirty="0" smtClean="0"/>
              <a:t>It </a:t>
            </a:r>
            <a:r>
              <a:rPr lang="en-US" dirty="0"/>
              <a:t>is a stock market data set. It contains data about Income Statement, Cash Flow Statement, Balance Sheet, and Metrics and Ratios. </a:t>
            </a:r>
            <a:endParaRPr lang="en-US" dirty="0"/>
          </a:p>
        </p:txBody>
      </p:sp>
    </p:spTree>
    <p:extLst>
      <p:ext uri="{BB962C8B-B14F-4D97-AF65-F5344CB8AC3E}">
        <p14:creationId xmlns:p14="http://schemas.microsoft.com/office/powerpoint/2010/main" val="4008772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lnSpcReduction="10000"/>
          </a:bodyPr>
          <a:lstStyle/>
          <a:p>
            <a:r>
              <a:rPr lang="en-US" dirty="0"/>
              <a:t>I am only using a subset of the data corresponding to the ARQ (As Reported Quarterly) listings, meaning where Dimension </a:t>
            </a:r>
            <a:r>
              <a:rPr lang="en-US" dirty="0" smtClean="0"/>
              <a:t>correspond to ARQ</a:t>
            </a:r>
            <a:r>
              <a:rPr lang="en-US" dirty="0"/>
              <a:t>. </a:t>
            </a:r>
            <a:endParaRPr lang="en-US" dirty="0" smtClean="0"/>
          </a:p>
          <a:p>
            <a:r>
              <a:rPr lang="en-US" dirty="0" smtClean="0"/>
              <a:t>The </a:t>
            </a:r>
            <a:r>
              <a:rPr lang="en-US" dirty="0"/>
              <a:t>Rows are the quarterly calendar date Time Series. </a:t>
            </a:r>
            <a:endParaRPr lang="en-US" dirty="0" smtClean="0"/>
          </a:p>
          <a:p>
            <a:r>
              <a:rPr lang="en-US" dirty="0" smtClean="0"/>
              <a:t>The </a:t>
            </a:r>
            <a:r>
              <a:rPr lang="en-US" dirty="0"/>
              <a:t>Columns are twenty chosen indicators along with the calculated Returns and Log of returns.</a:t>
            </a:r>
          </a:p>
          <a:p>
            <a:endParaRPr lang="en-US" dirty="0"/>
          </a:p>
        </p:txBody>
      </p:sp>
    </p:spTree>
    <p:extLst>
      <p:ext uri="{BB962C8B-B14F-4D97-AF65-F5344CB8AC3E}">
        <p14:creationId xmlns:p14="http://schemas.microsoft.com/office/powerpoint/2010/main" val="423853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normAutofit fontScale="32500" lnSpcReduction="20000"/>
          </a:bodyPr>
          <a:lstStyle/>
          <a:p>
            <a:r>
              <a:rPr lang="en-US" dirty="0"/>
              <a:t>My list of twenty chosen indicators or factors is the following:</a:t>
            </a:r>
          </a:p>
          <a:p>
            <a:pPr lvl="0"/>
            <a:r>
              <a:rPr lang="en-US" dirty="0"/>
              <a:t>CURRENTRATIO	Current Ratio	ARQ, MRQ, ARY, MRY</a:t>
            </a:r>
          </a:p>
          <a:p>
            <a:pPr lvl="0"/>
            <a:r>
              <a:rPr lang="en-US" dirty="0"/>
              <a:t>DE		           Debt to Equity Ratio	ARQ, MRQ, ARY, MRY</a:t>
            </a:r>
          </a:p>
          <a:p>
            <a:pPr lvl="0"/>
            <a:r>
              <a:rPr lang="en-US" dirty="0"/>
              <a:t>DIVYIELD		Dividend Yield	</a:t>
            </a:r>
          </a:p>
          <a:p>
            <a:pPr lvl="0"/>
            <a:r>
              <a:rPr lang="en-US" dirty="0"/>
              <a:t>FCFPS			Free Cash Flow per Share		ARY,MRQ, ART, MRT, </a:t>
            </a:r>
          </a:p>
          <a:p>
            <a:r>
              <a:rPr lang="en-US" dirty="0"/>
              <a:t>                                  MRQ, MRY</a:t>
            </a:r>
          </a:p>
          <a:p>
            <a:pPr lvl="0"/>
            <a:r>
              <a:rPr lang="en-US" dirty="0"/>
              <a:t>GROSSMARGIN	Gross Margin	ART, MRT</a:t>
            </a:r>
          </a:p>
          <a:p>
            <a:pPr lvl="0"/>
            <a:r>
              <a:rPr lang="en-US" dirty="0"/>
              <a:t>PAYOUTRATIO	Payout Ratio	ART, MRT</a:t>
            </a:r>
          </a:p>
          <a:p>
            <a:pPr lvl="0"/>
            <a:r>
              <a:rPr lang="en-US" dirty="0"/>
              <a:t>SPS 			Sales per Share	 ART, MRT	</a:t>
            </a:r>
          </a:p>
          <a:p>
            <a:pPr lvl="0"/>
            <a:r>
              <a:rPr lang="en-US" dirty="0"/>
              <a:t>NETMARGIN		Profit Margin	ART, MRT</a:t>
            </a:r>
          </a:p>
          <a:p>
            <a:pPr lvl="0"/>
            <a:r>
              <a:rPr lang="en-US" dirty="0"/>
              <a:t>BVPS			Book Value per Share	ARQ, MRQ, ARY, MRY</a:t>
            </a:r>
          </a:p>
          <a:p>
            <a:pPr lvl="0"/>
            <a:r>
              <a:rPr lang="en-US" dirty="0"/>
              <a:t>EVEBITDA		Enterprise Value over EBITDA	ART, MRT</a:t>
            </a:r>
          </a:p>
          <a:p>
            <a:pPr lvl="0"/>
            <a:r>
              <a:rPr lang="en-US" dirty="0"/>
              <a:t>PE1			Price to Earnings Ratio	ART, MRT	</a:t>
            </a:r>
          </a:p>
          <a:p>
            <a:pPr lvl="0"/>
            <a:r>
              <a:rPr lang="en-US" dirty="0"/>
              <a:t>PS1			Price to Sales Ratio	ART, MRT</a:t>
            </a:r>
          </a:p>
          <a:p>
            <a:pPr lvl="0"/>
            <a:r>
              <a:rPr lang="en-US" dirty="0"/>
              <a:t>TBVPS		Tangible Asset Book Value per Share		ARQ, MRQ, </a:t>
            </a:r>
          </a:p>
          <a:p>
            <a:r>
              <a:rPr lang="en-US" dirty="0"/>
              <a:t>                                             ARY, MRY</a:t>
            </a:r>
          </a:p>
          <a:p>
            <a:pPr lvl="0"/>
            <a:r>
              <a:rPr lang="en-US" dirty="0"/>
              <a:t>PRICE			Share Price (Adjusted Close)</a:t>
            </a:r>
          </a:p>
          <a:p>
            <a:pPr lvl="0"/>
            <a:r>
              <a:rPr lang="en-US" dirty="0"/>
              <a:t>PS			Price Sales </a:t>
            </a:r>
            <a:r>
              <a:rPr lang="en-US" dirty="0" err="1"/>
              <a:t>Damodaran</a:t>
            </a:r>
            <a:r>
              <a:rPr lang="en-US" dirty="0"/>
              <a:t> Method		ART, MRT</a:t>
            </a:r>
          </a:p>
          <a:p>
            <a:pPr lvl="0"/>
            <a:r>
              <a:rPr lang="en-US" dirty="0"/>
              <a:t>EBITDAMARGIN	EBITDA Margin	ART, MRT</a:t>
            </a:r>
          </a:p>
          <a:p>
            <a:pPr lvl="0"/>
            <a:r>
              <a:rPr lang="en-US" dirty="0"/>
              <a:t>PB			Price to Book Value	ARQ, MRQ, ARY, MRY	</a:t>
            </a:r>
          </a:p>
          <a:p>
            <a:pPr lvl="0"/>
            <a:r>
              <a:rPr lang="en-US" dirty="0"/>
              <a:t>REVENUE		Revenues</a:t>
            </a:r>
          </a:p>
          <a:p>
            <a:pPr lvl="0"/>
            <a:r>
              <a:rPr lang="en-US" dirty="0"/>
              <a:t>EPS			Earnings per Basic Share		</a:t>
            </a:r>
          </a:p>
          <a:p>
            <a:pPr lvl="0"/>
            <a:r>
              <a:rPr lang="en-US" dirty="0"/>
              <a:t>PE			Price Earnings </a:t>
            </a:r>
            <a:r>
              <a:rPr lang="en-US" dirty="0" err="1"/>
              <a:t>Damodaran</a:t>
            </a:r>
            <a:r>
              <a:rPr lang="en-US" dirty="0"/>
              <a:t> Method		ART, </a:t>
            </a:r>
            <a:r>
              <a:rPr lang="en-US" dirty="0" smtClean="0"/>
              <a:t>MRT</a:t>
            </a:r>
            <a:endParaRPr lang="en-US" dirty="0"/>
          </a:p>
        </p:txBody>
      </p:sp>
    </p:spTree>
    <p:extLst>
      <p:ext uri="{BB962C8B-B14F-4D97-AF65-F5344CB8AC3E}">
        <p14:creationId xmlns:p14="http://schemas.microsoft.com/office/powerpoint/2010/main" val="41226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I first used an R for loop to compute the returns from price using the formula: Returns = P(</a:t>
            </a:r>
            <a:r>
              <a:rPr lang="en-US" dirty="0" err="1"/>
              <a:t>i</a:t>
            </a:r>
            <a:r>
              <a:rPr lang="en-US" dirty="0"/>
              <a:t>)/P(i-1). I added it to the data set as separate column. </a:t>
            </a:r>
            <a:endParaRPr lang="en-US" dirty="0" smtClean="0"/>
          </a:p>
          <a:p>
            <a:r>
              <a:rPr lang="en-US" dirty="0" smtClean="0"/>
              <a:t>After </a:t>
            </a:r>
            <a:r>
              <a:rPr lang="en-US" dirty="0"/>
              <a:t>selecting the twenty indicators along with two columns: ticker and calendar date, I then used another R for loop to compute the log of returns and added it to the data set as a separate column. </a:t>
            </a:r>
            <a:endParaRPr lang="en-US" dirty="0" smtClean="0"/>
          </a:p>
          <a:p>
            <a:r>
              <a:rPr lang="en-US" dirty="0" smtClean="0"/>
              <a:t>Because </a:t>
            </a:r>
            <a:r>
              <a:rPr lang="en-US" dirty="0"/>
              <a:t>there are some zeros in the Returns column, using the log of returns rendered some R infinite (</a:t>
            </a:r>
            <a:r>
              <a:rPr lang="en-US" dirty="0" err="1"/>
              <a:t>Inf</a:t>
            </a:r>
            <a:r>
              <a:rPr lang="en-US" dirty="0"/>
              <a:t>) values in the </a:t>
            </a:r>
            <a:r>
              <a:rPr lang="en-US" dirty="0" err="1"/>
              <a:t>Logreturns</a:t>
            </a:r>
            <a:r>
              <a:rPr lang="en-US" dirty="0"/>
              <a:t> column. I converted those infinite values into “NAs”, before cleaning the data set from all the “NAs”.</a:t>
            </a:r>
          </a:p>
          <a:p>
            <a:endParaRPr lang="en-US" dirty="0"/>
          </a:p>
        </p:txBody>
      </p:sp>
    </p:spTree>
    <p:extLst>
      <p:ext uri="{BB962C8B-B14F-4D97-AF65-F5344CB8AC3E}">
        <p14:creationId xmlns:p14="http://schemas.microsoft.com/office/powerpoint/2010/main" val="232963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a:t>I finally normalized all the factors using the following </a:t>
            </a:r>
            <a:r>
              <a:rPr lang="en-US" dirty="0" smtClean="0"/>
              <a:t>formula: Normalized </a:t>
            </a:r>
            <a:r>
              <a:rPr lang="en-US" dirty="0"/>
              <a:t>factor = (factor – mean (factor))/</a:t>
            </a:r>
            <a:r>
              <a:rPr lang="en-US" dirty="0" err="1"/>
              <a:t>sd</a:t>
            </a:r>
            <a:r>
              <a:rPr lang="en-US" dirty="0"/>
              <a:t> (factor), where mean is the mean of the column and </a:t>
            </a:r>
            <a:r>
              <a:rPr lang="en-US" dirty="0" err="1"/>
              <a:t>sd</a:t>
            </a:r>
            <a:r>
              <a:rPr lang="en-US" dirty="0"/>
              <a:t> is the standard deviation of the column.</a:t>
            </a:r>
          </a:p>
          <a:p>
            <a:r>
              <a:rPr lang="en-US" dirty="0"/>
              <a:t> </a:t>
            </a:r>
            <a:r>
              <a:rPr lang="en-US" dirty="0" smtClean="0"/>
              <a:t>I </a:t>
            </a:r>
            <a:r>
              <a:rPr lang="en-US" dirty="0"/>
              <a:t>created a new R data frame consisting of all the twenty normalized factors, along with the calendar date column, the ticker column, the returns column and the log of returns column.</a:t>
            </a:r>
          </a:p>
          <a:p>
            <a:r>
              <a:rPr lang="en-US" dirty="0"/>
              <a:t> </a:t>
            </a:r>
            <a:r>
              <a:rPr lang="en-US" dirty="0" smtClean="0"/>
              <a:t>I </a:t>
            </a:r>
            <a:r>
              <a:rPr lang="en-US" dirty="0"/>
              <a:t>found out the number of date in the data. And using an R for loop, I extracted all the data corresponding to a particular calendar date and created a data frame for each calendar date.</a:t>
            </a:r>
            <a:endParaRPr lang="en-US" dirty="0"/>
          </a:p>
        </p:txBody>
      </p:sp>
    </p:spTree>
    <p:extLst>
      <p:ext uri="{BB962C8B-B14F-4D97-AF65-F5344CB8AC3E}">
        <p14:creationId xmlns:p14="http://schemas.microsoft.com/office/powerpoint/2010/main" val="91757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85000" lnSpcReduction="10000"/>
          </a:bodyPr>
          <a:lstStyle/>
          <a:p>
            <a:r>
              <a:rPr lang="en-US" dirty="0"/>
              <a:t>I will write R code to generate time series for the 20 betas derived from my linear regression of log-returns on your 20 chosen factors over the first three quarters of the dates for which I have data</a:t>
            </a:r>
            <a:r>
              <a:rPr lang="en-US" dirty="0" smtClean="0"/>
              <a:t>.</a:t>
            </a:r>
          </a:p>
          <a:p>
            <a:r>
              <a:rPr lang="en-US" dirty="0" smtClean="0"/>
              <a:t> </a:t>
            </a:r>
            <a:r>
              <a:rPr lang="en-US" dirty="0"/>
              <a:t>I will then used these time series to forecast the 20 betas for the first date not included in the model which will me an expected return for each stock in my model over the next time period. This expected return will then be employed to rank my stocks and split them into 5 groups with group 1 having the highest expected return and group 5 the lowest expected returns. </a:t>
            </a:r>
            <a:endParaRPr lang="en-US" dirty="0" smtClean="0"/>
          </a:p>
        </p:txBody>
      </p:sp>
    </p:spTree>
    <p:extLst>
      <p:ext uri="{BB962C8B-B14F-4D97-AF65-F5344CB8AC3E}">
        <p14:creationId xmlns:p14="http://schemas.microsoft.com/office/powerpoint/2010/main" val="581708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average actual returns for each group will then be calculated for the first date not included in the model. I will then continue this process on a rolling basis for the rest of the dates for which I have data</a:t>
            </a:r>
            <a:r>
              <a:rPr lang="en-US" dirty="0" smtClean="0"/>
              <a:t>.</a:t>
            </a:r>
          </a:p>
          <a:p>
            <a:r>
              <a:rPr lang="en-US" dirty="0" smtClean="0"/>
              <a:t> </a:t>
            </a:r>
            <a:r>
              <a:rPr lang="en-US" dirty="0"/>
              <a:t>I will perform the same task using a neural network instead of a linear model. Following is what comes next:</a:t>
            </a:r>
          </a:p>
          <a:p>
            <a:pPr lvl="0"/>
            <a:r>
              <a:rPr lang="en-US" dirty="0"/>
              <a:t>I will use time series analysis to predict neural network weights as in the case of a linear model</a:t>
            </a:r>
            <a:r>
              <a:rPr lang="en-US" dirty="0" smtClean="0"/>
              <a:t>.</a:t>
            </a:r>
            <a:endParaRPr lang="en-US" dirty="0"/>
          </a:p>
        </p:txBody>
      </p:sp>
    </p:spTree>
    <p:extLst>
      <p:ext uri="{BB962C8B-B14F-4D97-AF65-F5344CB8AC3E}">
        <p14:creationId xmlns:p14="http://schemas.microsoft.com/office/powerpoint/2010/main" val="3730646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20000"/>
          </a:bodyPr>
          <a:lstStyle/>
          <a:p>
            <a:pPr lvl="0"/>
            <a:endParaRPr lang="en-US" dirty="0"/>
          </a:p>
          <a:p>
            <a:pPr lvl="0"/>
            <a:r>
              <a:rPr lang="en-US" dirty="0"/>
              <a:t>I will incorporate factors other than fundamental factors into the model, including technical indicators, macro-economic factors, and differenced or first and second derivative information.</a:t>
            </a:r>
          </a:p>
          <a:p>
            <a:pPr lvl="0"/>
            <a:r>
              <a:rPr lang="en-US" dirty="0"/>
              <a:t>I will increase of the frequency of the model from quarterly to daily.</a:t>
            </a:r>
          </a:p>
          <a:p>
            <a:pPr lvl="0"/>
            <a:r>
              <a:rPr lang="en-US" dirty="0"/>
              <a:t>I will streamline the R code employed in the DS-640 projects, i.e. recode the project in R so that it becomes modular and compact as possible</a:t>
            </a:r>
            <a:r>
              <a:rPr lang="en-US" dirty="0" smtClean="0"/>
              <a:t>.</a:t>
            </a:r>
            <a:endParaRPr lang="en-US" dirty="0"/>
          </a:p>
        </p:txBody>
      </p:sp>
    </p:spTree>
    <p:extLst>
      <p:ext uri="{BB962C8B-B14F-4D97-AF65-F5344CB8AC3E}">
        <p14:creationId xmlns:p14="http://schemas.microsoft.com/office/powerpoint/2010/main" val="2193520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lnSpcReduction="10000"/>
          </a:bodyPr>
          <a:lstStyle/>
          <a:p>
            <a:pPr lvl="0"/>
            <a:r>
              <a:rPr lang="en-US" dirty="0"/>
              <a:t>I will perform a detailed analysis for the whole market as well as at least three economic sectors.</a:t>
            </a:r>
          </a:p>
          <a:p>
            <a:r>
              <a:rPr lang="en-US" dirty="0"/>
              <a:t>This analysis will address not only the factors driving performance of the model but also the feasibility of investment goals of my model. This entails simulation of a portfolio controlling for risk and liquidity of the assets traded.</a:t>
            </a:r>
            <a:endParaRPr lang="en-US" dirty="0"/>
          </a:p>
        </p:txBody>
      </p:sp>
    </p:spTree>
    <p:extLst>
      <p:ext uri="{BB962C8B-B14F-4D97-AF65-F5344CB8AC3E}">
        <p14:creationId xmlns:p14="http://schemas.microsoft.com/office/powerpoint/2010/main" val="177153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Contribution</a:t>
            </a:r>
          </a:p>
        </p:txBody>
      </p:sp>
      <p:sp>
        <p:nvSpPr>
          <p:cNvPr id="3" name="Content Placeholder 2"/>
          <p:cNvSpPr>
            <a:spLocks noGrp="1"/>
          </p:cNvSpPr>
          <p:nvPr>
            <p:ph idx="1"/>
          </p:nvPr>
        </p:nvSpPr>
        <p:spPr/>
        <p:txBody>
          <a:bodyPr>
            <a:normAutofit/>
          </a:bodyPr>
          <a:lstStyle/>
          <a:p>
            <a:r>
              <a:rPr lang="en-US" dirty="0" smtClean="0"/>
              <a:t>My contribution, in this project, is to help understand Neural Networks better and show how they can be successfully applied to stock market data analysis.</a:t>
            </a:r>
          </a:p>
          <a:p>
            <a:r>
              <a:rPr lang="en-US" dirty="0" smtClean="0"/>
              <a:t>My proposal is inspired by the previous excellent work that has been done by data scientists and other professionals using Neural Networks.</a:t>
            </a:r>
            <a:endParaRPr lang="en-US" dirty="0" smtClean="0"/>
          </a:p>
          <a:p>
            <a:endParaRPr lang="en-US" dirty="0"/>
          </a:p>
        </p:txBody>
      </p:sp>
    </p:spTree>
    <p:extLst>
      <p:ext uri="{BB962C8B-B14F-4D97-AF65-F5344CB8AC3E}">
        <p14:creationId xmlns:p14="http://schemas.microsoft.com/office/powerpoint/2010/main" val="46358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Novel Contribution</a:t>
            </a:r>
          </a:p>
        </p:txBody>
      </p:sp>
      <p:sp>
        <p:nvSpPr>
          <p:cNvPr id="3" name="Content Placeholder 2"/>
          <p:cNvSpPr>
            <a:spLocks noGrp="1"/>
          </p:cNvSpPr>
          <p:nvPr>
            <p:ph idx="1"/>
          </p:nvPr>
        </p:nvSpPr>
        <p:spPr/>
        <p:txBody>
          <a:bodyPr/>
          <a:lstStyle/>
          <a:p>
            <a:r>
              <a:rPr lang="en-US" dirty="0"/>
              <a:t>My idea is to use linear regression and neural network time series analysis to build a model to predict and forecast stock market volatility</a:t>
            </a:r>
            <a:r>
              <a:rPr lang="en-US" dirty="0" smtClean="0"/>
              <a:t>.</a:t>
            </a:r>
          </a:p>
          <a:p>
            <a:endParaRPr lang="en-US" dirty="0"/>
          </a:p>
          <a:p>
            <a:r>
              <a:rPr lang="en-US" dirty="0"/>
              <a:t>The ultimately goal is to build a high performant stock market analysis compact model that can be used as an investment tool.</a:t>
            </a:r>
            <a:endParaRPr lang="en-US" dirty="0"/>
          </a:p>
        </p:txBody>
      </p:sp>
    </p:spTree>
    <p:extLst>
      <p:ext uri="{BB962C8B-B14F-4D97-AF65-F5344CB8AC3E}">
        <p14:creationId xmlns:p14="http://schemas.microsoft.com/office/powerpoint/2010/main" val="169306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lnSpcReduction="10000"/>
          </a:bodyPr>
          <a:lstStyle/>
          <a:p>
            <a:r>
              <a:rPr lang="en-US" dirty="0"/>
              <a:t>A lot of </a:t>
            </a:r>
            <a:r>
              <a:rPr lang="en-US" dirty="0" smtClean="0"/>
              <a:t>great work </a:t>
            </a:r>
            <a:r>
              <a:rPr lang="en-US" dirty="0"/>
              <a:t>has been done in the field of Data Science using Neural Networks, applied to varieties of </a:t>
            </a:r>
            <a:r>
              <a:rPr lang="en-US" dirty="0" smtClean="0"/>
              <a:t>disciplines of humanity.</a:t>
            </a:r>
            <a:endParaRPr lang="en-US" dirty="0"/>
          </a:p>
          <a:p>
            <a:endParaRPr lang="en-US" dirty="0"/>
          </a:p>
          <a:p>
            <a:r>
              <a:rPr lang="en-US" dirty="0"/>
              <a:t>Following are </a:t>
            </a:r>
            <a:r>
              <a:rPr lang="en-US" dirty="0" smtClean="0"/>
              <a:t>four of the </a:t>
            </a:r>
            <a:r>
              <a:rPr lang="en-US" dirty="0"/>
              <a:t>recent state of the art research </a:t>
            </a:r>
            <a:r>
              <a:rPr lang="en-US" dirty="0" smtClean="0"/>
              <a:t>papers done </a:t>
            </a:r>
            <a:r>
              <a:rPr lang="en-US" dirty="0"/>
              <a:t>about this exciting and challenging field of data </a:t>
            </a:r>
            <a:r>
              <a:rPr lang="en-US" dirty="0" smtClean="0"/>
              <a:t>science, where the authors </a:t>
            </a:r>
            <a:r>
              <a:rPr lang="en-US" dirty="0"/>
              <a:t>utilized Neural Networks or a variation or hybrid of Neural Networks</a:t>
            </a:r>
            <a:r>
              <a:rPr lang="en-US" dirty="0" smtClean="0"/>
              <a:t>.</a:t>
            </a:r>
          </a:p>
          <a:p>
            <a:pPr marL="0" indent="0">
              <a:buNone/>
            </a:pPr>
            <a:endParaRPr lang="en-US" dirty="0"/>
          </a:p>
        </p:txBody>
      </p:sp>
    </p:spTree>
    <p:extLst>
      <p:ext uri="{BB962C8B-B14F-4D97-AF65-F5344CB8AC3E}">
        <p14:creationId xmlns:p14="http://schemas.microsoft.com/office/powerpoint/2010/main" val="41047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i="1" dirty="0" smtClean="0"/>
              <a:t>An </a:t>
            </a:r>
            <a:r>
              <a:rPr lang="en-US" b="1" i="1" dirty="0"/>
              <a:t>adaptive local linear optimized radial basis functional neural network model for financial time series </a:t>
            </a:r>
            <a:r>
              <a:rPr lang="en-US" b="1" i="1" dirty="0" smtClean="0"/>
              <a:t>prediction</a:t>
            </a:r>
          </a:p>
          <a:p>
            <a:r>
              <a:rPr lang="en-US" i="1" dirty="0" smtClean="0"/>
              <a:t>By Patra</a:t>
            </a:r>
            <a:r>
              <a:rPr lang="en-US" i="1" dirty="0"/>
              <a:t>, A., Das, S., Mishra, S.N. et al. Neural </a:t>
            </a:r>
            <a:r>
              <a:rPr lang="en-US" i="1" dirty="0" err="1"/>
              <a:t>Comput</a:t>
            </a:r>
            <a:r>
              <a:rPr lang="en-US" i="1" dirty="0"/>
              <a:t> &amp; </a:t>
            </a:r>
            <a:r>
              <a:rPr lang="en-US" i="1" dirty="0" err="1"/>
              <a:t>Applic</a:t>
            </a:r>
            <a:r>
              <a:rPr lang="en-US" i="1" dirty="0"/>
              <a:t> (2017) 28: 101. doi:10.1007/s00521-015-2039-0</a:t>
            </a:r>
            <a:endParaRPr lang="en-US" dirty="0"/>
          </a:p>
          <a:p>
            <a:r>
              <a:rPr lang="en-US" dirty="0" smtClean="0"/>
              <a:t>In </a:t>
            </a:r>
            <a:r>
              <a:rPr lang="en-US" dirty="0"/>
              <a:t>this paper, A. Part, S. Das, S. N. Misha, and M. R. </a:t>
            </a:r>
            <a:r>
              <a:rPr lang="en-US" dirty="0" err="1"/>
              <a:t>Senapati</a:t>
            </a:r>
            <a:r>
              <a:rPr lang="en-US" dirty="0"/>
              <a:t> apply a “local linear radial basis functional neural network (LLRBFNN) model” to classify Yahoo Inc. financial data. </a:t>
            </a:r>
            <a:endParaRPr lang="en-US" dirty="0" smtClean="0"/>
          </a:p>
        </p:txBody>
      </p:sp>
    </p:spTree>
    <p:extLst>
      <p:ext uri="{BB962C8B-B14F-4D97-AF65-F5344CB8AC3E}">
        <p14:creationId xmlns:p14="http://schemas.microsoft.com/office/powerpoint/2010/main" val="82912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lnSpcReduction="10000"/>
          </a:bodyPr>
          <a:lstStyle/>
          <a:p>
            <a:r>
              <a:rPr lang="en-US" dirty="0"/>
              <a:t>According to the authors, “The LLRBFNN model is learned by using the hybrid technique of backpropagation and recursive least square algorithm.” </a:t>
            </a:r>
            <a:endParaRPr lang="en-US" dirty="0" smtClean="0"/>
          </a:p>
          <a:p>
            <a:r>
              <a:rPr lang="en-US" dirty="0" smtClean="0"/>
              <a:t>It </a:t>
            </a:r>
            <a:r>
              <a:rPr lang="en-US" dirty="0"/>
              <a:t>“uses a local linear model in between the hidden layer and the output layer in contrast to the weights connected from hidden layer to output layer in typical neural network models.”  </a:t>
            </a:r>
            <a:endParaRPr lang="en-US" dirty="0" smtClean="0"/>
          </a:p>
        </p:txBody>
      </p:sp>
    </p:spTree>
    <p:extLst>
      <p:ext uri="{BB962C8B-B14F-4D97-AF65-F5344CB8AC3E}">
        <p14:creationId xmlns:p14="http://schemas.microsoft.com/office/powerpoint/2010/main" val="146111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lnSpcReduction="20000"/>
          </a:bodyPr>
          <a:lstStyle/>
          <a:p>
            <a:r>
              <a:rPr lang="en-US" dirty="0"/>
              <a:t>The authors show that “the obtained prediction result is compared with multilayer perceptron and radial basis functional neural network with the parameters being trained by gradient descent learning method. </a:t>
            </a:r>
            <a:endParaRPr lang="en-US" dirty="0" smtClean="0"/>
          </a:p>
          <a:p>
            <a:r>
              <a:rPr lang="en-US" dirty="0" smtClean="0"/>
              <a:t>The </a:t>
            </a:r>
            <a:r>
              <a:rPr lang="en-US" dirty="0"/>
              <a:t>proposed technique provides a lower mean squared error and thus can be considered as superior to other models. </a:t>
            </a:r>
            <a:endParaRPr lang="en-US" dirty="0" smtClean="0"/>
          </a:p>
          <a:p>
            <a:r>
              <a:rPr lang="en-US" dirty="0" smtClean="0"/>
              <a:t>The </a:t>
            </a:r>
            <a:r>
              <a:rPr lang="en-US" dirty="0"/>
              <a:t>technique is also tested on linear data, i.e., diabetic data, to confirm the validity of the result obtained from the experiment.” </a:t>
            </a:r>
          </a:p>
          <a:p>
            <a:endParaRPr lang="en-US" dirty="0"/>
          </a:p>
        </p:txBody>
      </p:sp>
    </p:spTree>
    <p:extLst>
      <p:ext uri="{BB962C8B-B14F-4D97-AF65-F5344CB8AC3E}">
        <p14:creationId xmlns:p14="http://schemas.microsoft.com/office/powerpoint/2010/main" val="48106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a:t>
            </a:r>
          </a:p>
        </p:txBody>
      </p:sp>
      <p:sp>
        <p:nvSpPr>
          <p:cNvPr id="3" name="Content Placeholder 2"/>
          <p:cNvSpPr>
            <a:spLocks noGrp="1"/>
          </p:cNvSpPr>
          <p:nvPr>
            <p:ph idx="1"/>
          </p:nvPr>
        </p:nvSpPr>
        <p:spPr/>
        <p:txBody>
          <a:bodyPr>
            <a:normAutofit fontScale="92500"/>
          </a:bodyPr>
          <a:lstStyle/>
          <a:p>
            <a:pPr marL="0" indent="0">
              <a:buNone/>
            </a:pPr>
            <a:r>
              <a:rPr lang="en-US" i="1" dirty="0" smtClean="0"/>
              <a:t>2. </a:t>
            </a:r>
            <a:r>
              <a:rPr lang="en-US" b="1" i="1" dirty="0"/>
              <a:t>Forecasting stock market indices using hybrid </a:t>
            </a:r>
            <a:r>
              <a:rPr lang="en-US" b="1" i="1" dirty="0" smtClean="0"/>
              <a:t>network</a:t>
            </a:r>
          </a:p>
          <a:p>
            <a:pPr marL="0" indent="0">
              <a:buNone/>
            </a:pPr>
            <a:endParaRPr lang="en-US" b="1" i="1" dirty="0" smtClean="0"/>
          </a:p>
          <a:p>
            <a:r>
              <a:rPr lang="en-US" i="1" dirty="0" smtClean="0"/>
              <a:t>By </a:t>
            </a:r>
            <a:r>
              <a:rPr lang="en-US" i="1" dirty="0" err="1" smtClean="0"/>
              <a:t>Prachitara</a:t>
            </a:r>
            <a:r>
              <a:rPr lang="en-US" i="1" dirty="0" smtClean="0"/>
              <a:t> </a:t>
            </a:r>
            <a:r>
              <a:rPr lang="en-US" i="1" dirty="0" err="1"/>
              <a:t>Satapathy</a:t>
            </a:r>
            <a:r>
              <a:rPr lang="en-US" i="1" dirty="0"/>
              <a:t>, </a:t>
            </a:r>
            <a:r>
              <a:rPr lang="en-US" i="1" dirty="0" err="1"/>
              <a:t>Snehamoy</a:t>
            </a:r>
            <a:r>
              <a:rPr lang="en-US" i="1" dirty="0"/>
              <a:t> </a:t>
            </a:r>
            <a:r>
              <a:rPr lang="en-US" i="1" dirty="0" err="1"/>
              <a:t>Dhar</a:t>
            </a:r>
            <a:r>
              <a:rPr lang="en-US" i="1" dirty="0"/>
              <a:t>, "A hybrid functional link extreme learning machine for Maximum Power Point Tracking of partially shaded Photovoltaic array", Power Communication and Information Technology Conference (PCITC) 2015 IEEE, pp. 409-416, 2015.</a:t>
            </a:r>
            <a:endParaRPr lang="en-US" dirty="0"/>
          </a:p>
          <a:p>
            <a:endParaRPr lang="en-US" i="1" dirty="0"/>
          </a:p>
          <a:p>
            <a:pPr marL="0" indent="0">
              <a:buNone/>
            </a:pPr>
            <a:endParaRPr lang="en-US" dirty="0"/>
          </a:p>
        </p:txBody>
      </p:sp>
    </p:spTree>
    <p:extLst>
      <p:ext uri="{BB962C8B-B14F-4D97-AF65-F5344CB8AC3E}">
        <p14:creationId xmlns:p14="http://schemas.microsoft.com/office/powerpoint/2010/main" val="3545804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TotalTime>
  <Words>1877</Words>
  <Application>Microsoft Office PowerPoint</Application>
  <PresentationFormat>On-screen Show (4:3)</PresentationFormat>
  <Paragraphs>127</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DS-670 Assignment 6:</vt:lpstr>
      <vt:lpstr>Novel Contribution</vt:lpstr>
      <vt:lpstr>Novel Contribution</vt:lpstr>
      <vt:lpstr>Novel Contribution</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Work by Competitors</vt:lpstr>
      <vt:lpstr>Data</vt:lpstr>
      <vt:lpstr>Data</vt:lpstr>
      <vt:lpstr>Data</vt:lpstr>
      <vt:lpstr>Method</vt:lpstr>
      <vt:lpstr>Method</vt:lpstr>
      <vt:lpstr>Method</vt:lpstr>
      <vt:lpstr>Method</vt:lpstr>
      <vt:lpstr>Method</vt:lpstr>
      <vt:lpstr>Method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DS-670 Assignment 4:</dc:title>
  <dc:creator>Mohamed Mohamar</dc:creator>
  <cp:lastModifiedBy>Mohamar</cp:lastModifiedBy>
  <cp:revision>52</cp:revision>
  <dcterms:created xsi:type="dcterms:W3CDTF">2017-02-13T18:08:26Z</dcterms:created>
  <dcterms:modified xsi:type="dcterms:W3CDTF">2017-02-25T16:18:32Z</dcterms:modified>
</cp:coreProperties>
</file>