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69" r:id="rId4"/>
    <p:sldId id="257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8" r:id="rId16"/>
    <p:sldId id="270" r:id="rId17"/>
    <p:sldId id="271" r:id="rId18"/>
    <p:sldId id="272" r:id="rId19"/>
    <p:sldId id="260" r:id="rId20"/>
    <p:sldId id="261" r:id="rId21"/>
    <p:sldId id="267" r:id="rId22"/>
    <p:sldId id="273" r:id="rId23"/>
    <p:sldId id="262" r:id="rId24"/>
    <p:sldId id="274" r:id="rId25"/>
    <p:sldId id="264" r:id="rId26"/>
    <p:sldId id="263" r:id="rId27"/>
    <p:sldId id="275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9" d="100"/>
          <a:sy n="79" d="100"/>
        </p:scale>
        <p:origin x="-253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</a:t>
            </a:r>
            <a:r>
              <a:rPr lang="en-US" b="1" dirty="0" smtClean="0">
                <a:solidFill>
                  <a:srgbClr val="FF0000"/>
                </a:solidFill>
              </a:rPr>
              <a:t>Mohamed Mohamar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99890" y="909539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Introduction to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many applications, neural networks can be significantly more compact and faster to evaluate than a support vector machine.  </a:t>
            </a:r>
          </a:p>
          <a:p>
            <a:r>
              <a:rPr lang="en-US" dirty="0" smtClean="0"/>
              <a:t>But at a certain price: the likelihood function, which forms the basis for network training, is no longer a convex function of the model parameters. </a:t>
            </a:r>
          </a:p>
          <a:p>
            <a:r>
              <a:rPr lang="en-US" dirty="0" smtClean="0"/>
              <a:t>In practice, however, it is often worth investing substantial computational resources during the training phase in order to obtain a compact model that is fast at processing new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i="1" dirty="0" smtClean="0"/>
              <a:t>Source: DS-640: Neural Networks and Support Vector Machines - Robert Finn – Dec. 1,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0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Introduction to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Linear models for regression and classification are based on linear combinations of fixed nonlinear basis functions of the form of: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(</a:t>
                </a:r>
                <a:r>
                  <a:rPr lang="en-US" b="1" dirty="0"/>
                  <a:t>X</a:t>
                </a:r>
                <a:r>
                  <a:rPr lang="en-US" dirty="0" smtClean="0"/>
                  <a:t> ,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) = </a:t>
                </a:r>
                <a:r>
                  <a:rPr lang="en-US" i="1" dirty="0" smtClean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0" dirty="0" smtClean="0">
                                    <a:latin typeface="Cambria Math"/>
                                  </a:rPr>
                                  <m:t>𝐗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Here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a nonlinear activation function in the case of classification and is the identity in the case of regression. </a:t>
                </a:r>
              </a:p>
              <a:p>
                <a:r>
                  <a:rPr lang="en-US" dirty="0" smtClean="0"/>
                  <a:t>We extend this model by making the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depend on parameters and then to allow these parameters to be adjusted, along with the coefficients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}, during training. </a:t>
                </a:r>
              </a:p>
              <a:p>
                <a:r>
                  <a:rPr lang="en-US" dirty="0" smtClean="0"/>
                  <a:t>Hence, the basic neural network model can be described a series of functional transformations.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500" i="1" dirty="0" smtClean="0"/>
                  <a:t>Source: DS-640: Neural Networks and Support Vector Machines - Robert Finn – Dec. 1, 2016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77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Introduction to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First we construct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linear combinations of the input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2 , </m:t>
                        </m:r>
                      </m:sub>
                    </m:sSub>
                  </m:oMath>
                </a14:m>
                <a:r>
                  <a:rPr lang="en-US" dirty="0" smtClean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 the form of: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𝑊𝑗𝑖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𝑊𝑗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where </a:t>
                </a:r>
                <a:r>
                  <a:rPr lang="en-US" i="1" dirty="0" smtClean="0"/>
                  <a:t>j = 1, . . . , M </a:t>
                </a:r>
                <a:r>
                  <a:rPr lang="en-US" dirty="0" smtClean="0"/>
                  <a:t>and (1) indicates that the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corresponding parameters are in the first layer of the network.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𝑊𝑗𝑖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dirty="0" smtClean="0"/>
                  <a:t> are referred to as</a:t>
                </a:r>
                <a:r>
                  <a:rPr lang="en-US" i="1" dirty="0" smtClean="0"/>
                  <a:t> weights</a:t>
                </a:r>
                <a:r>
                  <a:rPr lang="en-US" dirty="0" smtClean="0"/>
                  <a:t>, the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𝑊𝑗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as </a:t>
                </a:r>
                <a:r>
                  <a:rPr lang="en-US" i="1" dirty="0" smtClean="0"/>
                  <a:t>biases</a:t>
                </a:r>
                <a:r>
                  <a:rPr lang="en-US" dirty="0" smtClean="0"/>
                  <a:t>, and the quantities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known as</a:t>
                </a:r>
                <a:r>
                  <a:rPr lang="en-US" i="1" dirty="0" smtClean="0"/>
                  <a:t> activations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Each of them is then transformed using a differentiable, nonlinear activation function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to 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= h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2500" i="1" dirty="0" smtClean="0"/>
                  <a:t>Source: DS-640: Neural Networks and Support Vector Machines - Robert Finn – Dec. 1, 2016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68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Introduction to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These quantities correspond to the outputs of the basis functions and in the context of neural networks are called </a:t>
                </a:r>
                <a:r>
                  <a:rPr lang="en-US" i="1" dirty="0" smtClean="0"/>
                  <a:t>hidden </a:t>
                </a:r>
                <a:r>
                  <a:rPr lang="en-US" dirty="0" smtClean="0"/>
                  <a:t>units.</a:t>
                </a:r>
              </a:p>
              <a:p>
                <a:r>
                  <a:rPr lang="en-US" dirty="0" smtClean="0"/>
                  <a:t>The nonlinear functions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are generally chosen to be sigmoidal functions such as the logistic sigmoid or the arc tan function. </a:t>
                </a:r>
                <a:endParaRPr lang="en-US" dirty="0"/>
              </a:p>
              <a:p>
                <a:r>
                  <a:rPr lang="en-US" dirty="0" smtClean="0"/>
                  <a:t>These values are again linearly combined to give output </a:t>
                </a:r>
                <a:r>
                  <a:rPr lang="en-US" i="1" dirty="0" smtClean="0"/>
                  <a:t>unit activations 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                           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𝑊𝑘𝑗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𝑊𝑘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(2)</m:t>
                        </m:r>
                      </m:sup>
                    </m:sSubSup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where </a:t>
                </a:r>
                <a:r>
                  <a:rPr lang="en-US" i="1" dirty="0" smtClean="0"/>
                  <a:t>k = 1, . . . , K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the total number of outputs</a:t>
                </a:r>
              </a:p>
              <a:p>
                <a:r>
                  <a:rPr lang="en-US" dirty="0" smtClean="0"/>
                  <a:t>This transformation corresponds to the second (2) layer of the network, and again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𝑊𝑘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are bias parameters.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i="1" dirty="0" smtClean="0"/>
                  <a:t>Source: DS-640: Neural Networks and Support Vector Machines - Robert Finn – Dec. 1, 2016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70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Introduction to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 common choice for an activation function is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l-GR" dirty="0" smtClean="0"/>
                  <a:t>σ(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)    where </a:t>
                </a:r>
                <a:r>
                  <a:rPr lang="el-GR" dirty="0" smtClean="0"/>
                  <a:t>σ(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 Finally, we can combine these various stages to give the overall network functions that, for sigmoidal output unit activation functions, takes the form of: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X</m:t>
                    </m:r>
                    <m:r>
                      <a:rPr lang="en-US" sz="24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W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l-GR" sz="2400" dirty="0" smtClean="0"/>
                  <a:t>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𝑊𝑘𝑗</m:t>
                                </m:r>
                              </m:e>
                              <m:sub/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(2)</m:t>
                                </m:r>
                              </m:sup>
                            </m:sSubSup>
                          </m:e>
                        </m:nary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𝐷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𝑊𝑗𝑖</m:t>
                                    </m:r>
                                  </m:e>
                                  <m:sub/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 smtClean="0"/>
                              <m:t>+ </m:t>
                            </m:r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𝑊𝑗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/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(1)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𝑊𝑘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/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(2)</m:t>
                            </m:r>
                          </m:sup>
                        </m:sSubSup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1600" i="1" dirty="0" smtClean="0"/>
              </a:p>
              <a:p>
                <a:pPr marL="0" indent="0">
                  <a:buNone/>
                </a:pPr>
                <a:endParaRPr lang="en-US" sz="1600" i="1" dirty="0"/>
              </a:p>
              <a:p>
                <a:pPr marL="0" indent="0">
                  <a:buNone/>
                </a:pPr>
                <a:endParaRPr lang="en-US" sz="1600" i="1" dirty="0" smtClean="0"/>
              </a:p>
              <a:p>
                <a:pPr marL="0" indent="0">
                  <a:buNone/>
                </a:pPr>
                <a:r>
                  <a:rPr lang="en-US" sz="1800" i="1" dirty="0" smtClean="0"/>
                  <a:t>Source: DS-640: Neural Networks and Support Vector Machines - Robert Finn – Dec. 1, 2016</a:t>
                </a:r>
                <a:endParaRPr lang="en-US" sz="1800" i="1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8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Algorithm 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53" y="1623804"/>
            <a:ext cx="5886450" cy="3371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9412" y="5439689"/>
            <a:ext cx="6054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sng" dirty="0" smtClean="0"/>
              <a:t>Source : </a:t>
            </a:r>
            <a:r>
              <a:rPr lang="en-US" sz="1600" i="1" dirty="0"/>
              <a:t>DS-640: Neural Networks and Support Vector Machines - Robert Finn – Dec. 1, </a:t>
            </a:r>
            <a:r>
              <a:rPr lang="en-US" sz="1600" i="1" dirty="0" smtClean="0"/>
              <a:t>2016</a:t>
            </a:r>
            <a:r>
              <a:rPr lang="en-US" sz="1600" b="1" dirty="0" smtClean="0"/>
              <a:t>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394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Your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implementation, R programming packages LM and NEURAL NETWORK are used.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NEURAL NETWORK package is based on the back-propagation gradient descent algorithm. 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am utilizing a double-hidden layer neural network for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Your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first used an R for loop to compute the returns from price using the formula: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= P(</a:t>
            </a:r>
            <a:r>
              <a:rPr lang="en-US" dirty="0" err="1"/>
              <a:t>i</a:t>
            </a:r>
            <a:r>
              <a:rPr lang="en-US" dirty="0"/>
              <a:t>)/P(i-1). I added it to the data set as separate column</a:t>
            </a:r>
            <a:r>
              <a:rPr lang="en-US" dirty="0" smtClean="0"/>
              <a:t>.</a:t>
            </a:r>
          </a:p>
          <a:p>
            <a:r>
              <a:rPr lang="en-US" dirty="0"/>
              <a:t>After selecting the twenty indicators along with two columns: ticker and calendar date, I then used another R for loop to compute the log of returns and added it to the data set as a separate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2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Your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there are some zeros in the Returns column, using the log of returns rendered some R infinite (</a:t>
            </a:r>
            <a:r>
              <a:rPr lang="en-US" dirty="0" err="1"/>
              <a:t>Inf</a:t>
            </a:r>
            <a:r>
              <a:rPr lang="en-US" dirty="0"/>
              <a:t>) values in the Log of returns column. 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converted those infinite values into “NAs”, before cleaning the data set from all the “NAs”.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3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0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Normalized </a:t>
            </a:r>
            <a:r>
              <a:rPr lang="en-US" dirty="0"/>
              <a:t>factor = (factor – mean (factor))/</a:t>
            </a:r>
            <a:r>
              <a:rPr lang="en-US" dirty="0" err="1"/>
              <a:t>sd</a:t>
            </a:r>
            <a:r>
              <a:rPr lang="en-US" dirty="0"/>
              <a:t> (factor</a:t>
            </a:r>
            <a:r>
              <a:rPr lang="en-US" dirty="0" smtClean="0"/>
              <a:t>)</a:t>
            </a:r>
          </a:p>
          <a:p>
            <a:r>
              <a:rPr lang="en-US" dirty="0"/>
              <a:t>G</a:t>
            </a:r>
            <a:r>
              <a:rPr lang="en-US" dirty="0" smtClean="0"/>
              <a:t>enerate </a:t>
            </a:r>
            <a:r>
              <a:rPr lang="en-US" dirty="0"/>
              <a:t>time series for the 20 betas derived from my linear regression of log-returns on your 20 chosen factors over the first three quarters of the dates for which I have </a:t>
            </a:r>
            <a:r>
              <a:rPr lang="en-US" dirty="0" smtClean="0"/>
              <a:t>data</a:t>
            </a:r>
          </a:p>
          <a:p>
            <a:r>
              <a:rPr lang="en-US" dirty="0"/>
              <a:t>F</a:t>
            </a:r>
            <a:r>
              <a:rPr lang="en-US" dirty="0" smtClean="0"/>
              <a:t>orecast </a:t>
            </a:r>
            <a:r>
              <a:rPr lang="en-US" dirty="0"/>
              <a:t>the 20 betas for the first date not included in the model </a:t>
            </a:r>
            <a:endParaRPr lang="en-US" dirty="0" smtClean="0"/>
          </a:p>
          <a:p>
            <a:r>
              <a:rPr lang="en-US" dirty="0"/>
              <a:t>This expected return will then </a:t>
            </a:r>
            <a:r>
              <a:rPr lang="en-US" dirty="0" smtClean="0"/>
              <a:t>be used </a:t>
            </a:r>
            <a:r>
              <a:rPr lang="en-US" dirty="0"/>
              <a:t>to rank my stocks and split them into 5 groups with group 1 having the highest expected return and group 5 the </a:t>
            </a:r>
            <a:r>
              <a:rPr lang="en-US" dirty="0" smtClean="0"/>
              <a:t>lowest.</a:t>
            </a:r>
          </a:p>
          <a:p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the same task using a neural network instead of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i="1" dirty="0" smtClean="0"/>
              <a:t>Title: Single-hidden </a:t>
            </a:r>
            <a:r>
              <a:rPr lang="en-US" b="1" i="1" dirty="0"/>
              <a:t>layer neural networks for forecasting intermittent demand</a:t>
            </a:r>
            <a:endParaRPr lang="en-US" dirty="0"/>
          </a:p>
          <a:p>
            <a:r>
              <a:rPr lang="en-US" dirty="0"/>
              <a:t>In this article, the authors are proposing a method that uses a single-hidden layer feedforward neural network for forecasting intermittent </a:t>
            </a:r>
            <a:r>
              <a:rPr lang="en-US" dirty="0" smtClean="0"/>
              <a:t>demand</a:t>
            </a:r>
          </a:p>
          <a:p>
            <a:r>
              <a:rPr lang="en-US" dirty="0"/>
              <a:t>Their proposal aims to “helping the network to learn the temporal behavior of the time series in terms of zero/non-zero demand” </a:t>
            </a:r>
            <a:r>
              <a:rPr lang="en-US" i="1" dirty="0"/>
              <a:t>(</a:t>
            </a:r>
            <a:r>
              <a:rPr lang="en-US" i="1" dirty="0" err="1"/>
              <a:t>Lollia</a:t>
            </a:r>
            <a:r>
              <a:rPr lang="en-US" i="1" dirty="0"/>
              <a:t> et al. 2017).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52425"/>
              </p:ext>
            </p:extLst>
          </p:nvPr>
        </p:nvGraphicFramePr>
        <p:xfrm>
          <a:off x="565483" y="1438259"/>
          <a:ext cx="8265696" cy="2941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540"/>
                <a:gridCol w="3554250"/>
                <a:gridCol w="3636906"/>
              </a:tblGrid>
              <a:tr h="490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Groups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Average returns for 2011-12-31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Predicted returns for 2011-12-31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90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0.11920804902                        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0.10329895143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0.11864927415                        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0.08354768423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90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0.10646070662                        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0.07487498111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90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0.05638041033                         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0.05834756905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902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-0.02173637167                       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-0.00277221546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97242" y="4624789"/>
            <a:ext cx="49371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Table 1.1: Compared returns for 2011-12-31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2206" y="4696422"/>
            <a:ext cx="53780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Table 1.2: Compared returns for 2012-12-31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6328"/>
              </p:ext>
            </p:extLst>
          </p:nvPr>
        </p:nvGraphicFramePr>
        <p:xfrm>
          <a:off x="697833" y="1515974"/>
          <a:ext cx="8109283" cy="2942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201"/>
                <a:gridCol w="3457545"/>
                <a:gridCol w="3633537"/>
              </a:tblGrid>
              <a:tr h="490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Groups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Average returns for 2012-12-31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Predicted returns for 2012-12-31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90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0.114665701169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0.11928866714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0.115336406124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0.10229519698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90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0.127731203722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0.09334380542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90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0.093139804160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0.08427562973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490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-0.008158161041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0.03373893868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57350" y="3297336"/>
            <a:ext cx="7457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Quantitative Results </a:t>
            </a:r>
            <a:r>
              <a:rPr lang="en-US" b="1" dirty="0" smtClean="0">
                <a:solidFill>
                  <a:srgbClr val="1F497D"/>
                </a:solidFill>
              </a:rPr>
              <a:t>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593270"/>
              </p:ext>
            </p:extLst>
          </p:nvPr>
        </p:nvGraphicFramePr>
        <p:xfrm>
          <a:off x="770022" y="1581486"/>
          <a:ext cx="7599052" cy="3332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062"/>
                <a:gridCol w="3025549"/>
                <a:gridCol w="3588441"/>
              </a:tblGrid>
              <a:tr h="5445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Groups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Average returns for 2013-12-31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Predicted returns for 2013-12-31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445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0.12644519447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0.15312263061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45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0.06797968658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0.09074951366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445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3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0.05911131016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0.08574644381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445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4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0.05774970242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0.07914463761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5445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Group 5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0.04230322318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0.03131959371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8652" y="5741706"/>
            <a:ext cx="5624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           Table 1.3: Compared returns for 2013-12-31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3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authors argue that “this comparison was then enriched by adopting two different accuracy metrics on different time horizons. Such a detailed comparison aims at bridging the gap between theory and practice of ANNs in the field of intermittent demand. </a:t>
            </a:r>
            <a:r>
              <a:rPr lang="en-US" dirty="0" smtClean="0"/>
              <a:t>In </a:t>
            </a:r>
            <a:r>
              <a:rPr lang="en-US" dirty="0"/>
              <a:t>fact, the potential for implementation of ANNs in real environments can only increase by providing useful guidelines about their design and training for </a:t>
            </a:r>
            <a:r>
              <a:rPr lang="en-US" dirty="0" smtClean="0"/>
              <a:t>practitioners. </a:t>
            </a:r>
            <a:r>
              <a:rPr lang="en-US" i="1" dirty="0"/>
              <a:t>(</a:t>
            </a:r>
            <a:r>
              <a:rPr lang="en-US" i="1" dirty="0" err="1"/>
              <a:t>Lollia</a:t>
            </a:r>
            <a:r>
              <a:rPr lang="en-US" i="1" dirty="0"/>
              <a:t> et al. 2017)</a:t>
            </a:r>
            <a:r>
              <a:rPr lang="en-US" dirty="0"/>
              <a:t>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19336" y="2174875"/>
            <a:ext cx="4608095" cy="4129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/>
              <a:t>For the </a:t>
            </a:r>
            <a:r>
              <a:rPr lang="en-US" sz="2900" dirty="0" smtClean="0"/>
              <a:t>4</a:t>
            </a:r>
            <a:r>
              <a:rPr lang="en-US" sz="2900" baseline="30000" dirty="0" smtClean="0"/>
              <a:t>th</a:t>
            </a:r>
            <a:r>
              <a:rPr lang="en-US" sz="2900" dirty="0" smtClean="0"/>
              <a:t> quarter </a:t>
            </a:r>
            <a:r>
              <a:rPr lang="en-US" sz="2900" dirty="0"/>
              <a:t>of 2011,  </a:t>
            </a:r>
            <a:r>
              <a:rPr lang="en-US" sz="2900" dirty="0" smtClean="0"/>
              <a:t>predictions are lower </a:t>
            </a:r>
            <a:r>
              <a:rPr lang="en-US" sz="2900" dirty="0"/>
              <a:t>for group 1 with an average return of </a:t>
            </a:r>
            <a:r>
              <a:rPr lang="en-US" sz="2900" dirty="0" smtClean="0"/>
              <a:t>0.12 </a:t>
            </a:r>
            <a:r>
              <a:rPr lang="en-US" sz="2900" dirty="0"/>
              <a:t>and a predicted return of </a:t>
            </a:r>
            <a:r>
              <a:rPr lang="en-US" sz="2900" dirty="0" smtClean="0"/>
              <a:t>0.10. </a:t>
            </a:r>
            <a:r>
              <a:rPr lang="en-US" sz="2900" dirty="0"/>
              <a:t>For group 2, predictions are </a:t>
            </a:r>
            <a:r>
              <a:rPr lang="en-US" sz="2900" dirty="0" smtClean="0"/>
              <a:t>lower as well, </a:t>
            </a:r>
            <a:r>
              <a:rPr lang="en-US" sz="2900" dirty="0"/>
              <a:t>with an average return of </a:t>
            </a:r>
            <a:r>
              <a:rPr lang="en-US" sz="2900" dirty="0" smtClean="0"/>
              <a:t>0.12 </a:t>
            </a:r>
            <a:r>
              <a:rPr lang="en-US" sz="2900" dirty="0"/>
              <a:t>and a predicted return of </a:t>
            </a:r>
            <a:r>
              <a:rPr lang="en-US" sz="2900" dirty="0" smtClean="0"/>
              <a:t>0.08. </a:t>
            </a:r>
            <a:r>
              <a:rPr lang="en-US" sz="2900" dirty="0"/>
              <a:t>Predictions are lower for group 3 with an average return of 0.11 and a predicted return of 0.07. Predictions are </a:t>
            </a:r>
            <a:r>
              <a:rPr lang="en-US" sz="2900" dirty="0" smtClean="0"/>
              <a:t>higher </a:t>
            </a:r>
            <a:r>
              <a:rPr lang="en-US" sz="2900" dirty="0"/>
              <a:t>and close for group 4 with an average return of </a:t>
            </a:r>
            <a:r>
              <a:rPr lang="en-US" sz="2900" dirty="0" smtClean="0"/>
              <a:t>0.056 </a:t>
            </a:r>
            <a:r>
              <a:rPr lang="en-US" sz="2900" dirty="0"/>
              <a:t>and a predicted return of </a:t>
            </a:r>
            <a:r>
              <a:rPr lang="en-US" sz="2900" dirty="0" smtClean="0"/>
              <a:t>0.058. </a:t>
            </a:r>
            <a:r>
              <a:rPr lang="en-US" sz="2900" dirty="0"/>
              <a:t>We see a</a:t>
            </a:r>
            <a:r>
              <a:rPr lang="en-US" sz="2900" dirty="0" smtClean="0"/>
              <a:t> </a:t>
            </a:r>
            <a:r>
              <a:rPr lang="en-US" sz="2900" dirty="0"/>
              <a:t>similar trend for group 5, lower and close, with an average return of </a:t>
            </a:r>
            <a:r>
              <a:rPr lang="en-US" sz="2900" dirty="0" smtClean="0"/>
              <a:t>-0.022 </a:t>
            </a:r>
            <a:r>
              <a:rPr lang="en-US" sz="2900" dirty="0"/>
              <a:t>and a predicted return of -</a:t>
            </a:r>
            <a:r>
              <a:rPr lang="en-US" sz="2900" dirty="0" smtClean="0"/>
              <a:t>0.003. </a:t>
            </a:r>
            <a:r>
              <a:rPr lang="en-US" sz="2900" dirty="0"/>
              <a:t>Predictions for group 5 </a:t>
            </a:r>
            <a:r>
              <a:rPr lang="en-US" sz="2900" dirty="0" smtClean="0"/>
              <a:t>remain in </a:t>
            </a:r>
            <a:r>
              <a:rPr lang="en-US" sz="2900" dirty="0"/>
              <a:t>negative territory for this quarter.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For the fourth quarter of 2012, a comparison between the average log of returns and the predicted returns using neural network shows that overall they are pretty close for all the groups. </a:t>
            </a:r>
            <a:endParaRPr lang="en-US" dirty="0" smtClean="0"/>
          </a:p>
          <a:p>
            <a:pPr lvl="0"/>
            <a:r>
              <a:rPr lang="en-US" dirty="0" smtClean="0"/>
              <a:t>Predictions </a:t>
            </a:r>
            <a:r>
              <a:rPr lang="en-US" dirty="0"/>
              <a:t>are higher for group 1 with an average return of 0.11 and a predicted return of 0.12. </a:t>
            </a:r>
            <a:endParaRPr lang="en-US" dirty="0" smtClean="0"/>
          </a:p>
          <a:p>
            <a:pPr lvl="0"/>
            <a:r>
              <a:rPr lang="en-US" dirty="0" smtClean="0"/>
              <a:t>For </a:t>
            </a:r>
            <a:r>
              <a:rPr lang="en-US" dirty="0"/>
              <a:t>group 2, predictions are little lower, with an average return of 0.12 and a predicted return of 0.10. </a:t>
            </a:r>
            <a:endParaRPr lang="en-US" dirty="0" smtClean="0"/>
          </a:p>
          <a:p>
            <a:pPr lvl="0"/>
            <a:r>
              <a:rPr lang="en-US" dirty="0" smtClean="0"/>
              <a:t>We </a:t>
            </a:r>
            <a:r>
              <a:rPr lang="en-US" dirty="0"/>
              <a:t>see the same trend for group 3 with an average return of 0.13 and a predicted return of 0.09. </a:t>
            </a:r>
            <a:endParaRPr lang="en-US" dirty="0" smtClean="0"/>
          </a:p>
          <a:p>
            <a:pPr lvl="0"/>
            <a:r>
              <a:rPr lang="en-US" dirty="0" smtClean="0"/>
              <a:t>Predictions </a:t>
            </a:r>
            <a:r>
              <a:rPr lang="en-US" dirty="0"/>
              <a:t>are lower but very close for group 4 with an average return of 0.09 and a predicted return of 0.08. </a:t>
            </a:r>
            <a:endParaRPr lang="en-US" dirty="0" smtClean="0"/>
          </a:p>
          <a:p>
            <a:pPr lvl="0"/>
            <a:r>
              <a:rPr lang="en-US" dirty="0" smtClean="0"/>
              <a:t>Predictions </a:t>
            </a:r>
            <a:r>
              <a:rPr lang="en-US" dirty="0"/>
              <a:t>are higher for group 5, with an average return of -0.008 and a predicted return of 0.034.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7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loop to estimate </a:t>
            </a:r>
            <a:r>
              <a:rPr lang="en-US" dirty="0" smtClean="0"/>
              <a:t>returns </a:t>
            </a:r>
            <a:r>
              <a:rPr lang="en-US" dirty="0"/>
              <a:t>based on </a:t>
            </a:r>
            <a:r>
              <a:rPr lang="en-US" dirty="0" smtClean="0"/>
              <a:t>price: </a:t>
            </a:r>
            <a:r>
              <a:rPr lang="en-US" i="1" dirty="0">
                <a:solidFill>
                  <a:srgbClr val="FF0000"/>
                </a:solidFill>
              </a:rPr>
              <a:t>4</a:t>
            </a:r>
            <a:r>
              <a:rPr lang="en-US" i="1" dirty="0" smtClean="0">
                <a:solidFill>
                  <a:srgbClr val="FF0000"/>
                </a:solidFill>
              </a:rPr>
              <a:t>7.83 </a:t>
            </a:r>
            <a:r>
              <a:rPr lang="en-US" i="1" dirty="0">
                <a:solidFill>
                  <a:srgbClr val="FF0000"/>
                </a:solidFill>
              </a:rPr>
              <a:t>sec </a:t>
            </a:r>
            <a:r>
              <a:rPr lang="en-US" i="1" dirty="0" smtClean="0">
                <a:solidFill>
                  <a:srgbClr val="FF0000"/>
                </a:solidFill>
              </a:rPr>
              <a:t>elapsed </a:t>
            </a:r>
          </a:p>
          <a:p>
            <a:r>
              <a:rPr lang="en-US" dirty="0" smtClean="0"/>
              <a:t>nn.model_2011_03_31 </a:t>
            </a:r>
            <a:r>
              <a:rPr lang="en-US" dirty="0"/>
              <a:t>&lt;- </a:t>
            </a:r>
            <a:r>
              <a:rPr lang="en-US" dirty="0" err="1"/>
              <a:t>neuralnet</a:t>
            </a:r>
            <a:r>
              <a:rPr lang="en-US" dirty="0"/>
              <a:t>(</a:t>
            </a:r>
            <a:r>
              <a:rPr lang="en-US" dirty="0" err="1"/>
              <a:t>nn.formula</a:t>
            </a:r>
            <a:r>
              <a:rPr lang="en-US" dirty="0"/>
              <a:t>, data=n.market_data.factors_2011_03_31, hidden=c(7,7), </a:t>
            </a:r>
            <a:r>
              <a:rPr lang="en-US" dirty="0" err="1"/>
              <a:t>linear.output</a:t>
            </a:r>
            <a:r>
              <a:rPr lang="en-US" dirty="0"/>
              <a:t> = T</a:t>
            </a:r>
            <a:r>
              <a:rPr lang="en-US" dirty="0" smtClean="0"/>
              <a:t>): </a:t>
            </a:r>
            <a:r>
              <a:rPr lang="en-US" i="1" dirty="0" smtClean="0">
                <a:solidFill>
                  <a:srgbClr val="FF0000"/>
                </a:solidFill>
              </a:rPr>
              <a:t>201.605 </a:t>
            </a:r>
            <a:r>
              <a:rPr lang="en-US" i="1" dirty="0">
                <a:solidFill>
                  <a:srgbClr val="FF0000"/>
                </a:solidFill>
              </a:rPr>
              <a:t>sec elapsed</a:t>
            </a:r>
          </a:p>
        </p:txBody>
      </p:sp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 the double-hidden layer Neural Network model has performed better than Linear Regression model.</a:t>
            </a:r>
          </a:p>
          <a:p>
            <a:r>
              <a:rPr lang="en-US" dirty="0" smtClean="0"/>
              <a:t>Predicted returns are closer to the actual average returns using NEURALNET.</a:t>
            </a:r>
          </a:p>
          <a:p>
            <a:r>
              <a:rPr lang="en-US" dirty="0" smtClean="0"/>
              <a:t>The only limitation is that it takes time to train the neural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increase the threshold during the training of the neural network, it will converge faster but the precision of the predictions will be affected.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more trainings of the neural network should be conducted in order for the model to improve.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63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Questions?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497D"/>
                </a:solidFill>
              </a:rPr>
              <a:t>Novel</a:t>
            </a:r>
            <a:r>
              <a:rPr lang="en-US" dirty="0"/>
              <a:t> </a:t>
            </a:r>
            <a:r>
              <a:rPr lang="en-US" b="1" dirty="0">
                <a:solidFill>
                  <a:srgbClr val="1F497D"/>
                </a:solidFill>
              </a:rPr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is an effort to contribute to the research and the exploration of Neural Networks</a:t>
            </a:r>
            <a:r>
              <a:rPr lang="en-US" dirty="0" smtClean="0"/>
              <a:t>.</a:t>
            </a:r>
          </a:p>
          <a:p>
            <a:r>
              <a:rPr lang="en-US" dirty="0"/>
              <a:t>The contribution is to help understand Neural Networks better and show how they can be successfully applied to stock market data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7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Novel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F497D"/>
                </a:solidFill>
              </a:rPr>
              <a:t>Contribution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proposal is inspired by the previous excellent work that has been done by data scientists and other professionals using Neural Networks.</a:t>
            </a:r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/>
              <a:t>idea is </a:t>
            </a:r>
            <a:r>
              <a:rPr lang="en-US" dirty="0" smtClean="0"/>
              <a:t>to </a:t>
            </a:r>
            <a:r>
              <a:rPr lang="en-US" dirty="0"/>
              <a:t>perform a comparative analysis of linear regression and neural network time series analysis to build a model to predict and forecast stock market volatility. </a:t>
            </a:r>
          </a:p>
        </p:txBody>
      </p:sp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original full data set that I am using was provided by Professor Robert Finn last semester during our DS-640 course. It is a stock market data set. It contains data about Income Statement, Cash Flow Statement, Balance Sheet, and Metrics and Ratios</a:t>
            </a:r>
            <a:r>
              <a:rPr lang="en-US" dirty="0" smtClean="0"/>
              <a:t>.</a:t>
            </a:r>
          </a:p>
          <a:p>
            <a:r>
              <a:rPr lang="en-US" dirty="0"/>
              <a:t>I am only using a subset of the data corresponding to the ARQ (As Reported Quarterly) listings, meaning where Dimension = ARQ. The Rows are the quarterly calendar date Time Series. The Columns are twenty chosen indicators along with the calculated Returns and Log of returns.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Introduction to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Before I talk about this article, I would like to give a quick introduction to Neural Networks:</a:t>
                </a:r>
              </a:p>
              <a:p>
                <a:r>
                  <a:rPr lang="en-US" dirty="0" smtClean="0"/>
                  <a:t>If we consider the linear regression model: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+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the functions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for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= 1, …, d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    </a:t>
                </a:r>
                <a:r>
                  <a:rPr lang="en-US" dirty="0" smtClean="0"/>
                  <a:t>in the expression: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</m:t>
                    </m:r>
                    <m:r>
                      <a:rPr lang="en-US" b="0" i="1" dirty="0" smtClean="0">
                        <a:latin typeface="Cambria Math"/>
                      </a:rPr>
                      <m:t>                                     </m:t>
                    </m:r>
                    <m:r>
                      <a:rPr lang="en-US" i="1" dirty="0" smtClean="0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,…,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/>
                      </a:rPr>
                      <m:t>)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are called </a:t>
                </a:r>
                <a:r>
                  <a:rPr lang="en-US" i="1" dirty="0" smtClean="0"/>
                  <a:t>basis functions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en-US" sz="1500" i="1" dirty="0" smtClean="0"/>
              </a:p>
              <a:p>
                <a:pPr marL="0" indent="0">
                  <a:buNone/>
                </a:pPr>
                <a:r>
                  <a:rPr lang="en-US" sz="1600" i="1" dirty="0" smtClean="0"/>
                  <a:t>Source: DS-640: Neural Networks and Support Vector Machines - Robert Finn – Dec. 1, 2016</a:t>
                </a:r>
              </a:p>
              <a:p>
                <a:pPr marL="0" indent="0">
                  <a:buNone/>
                </a:pPr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49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Introduction to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Instead of linear regression, let’s allow the functions of the independent variables, or basis functions, to be adaptive.</a:t>
            </a:r>
          </a:p>
          <a:p>
            <a:r>
              <a:rPr lang="en-US" dirty="0" smtClean="0"/>
              <a:t>Meaning that we use parametric forms for the basis functions in which the parameter values are adapted during training. </a:t>
            </a:r>
          </a:p>
          <a:p>
            <a:r>
              <a:rPr lang="en-US" dirty="0" smtClean="0"/>
              <a:t>A very successful model of this type is </a:t>
            </a:r>
            <a:r>
              <a:rPr lang="en-US" i="1" dirty="0" smtClean="0"/>
              <a:t>the feed-forward neural network</a:t>
            </a:r>
            <a:r>
              <a:rPr lang="en-US" dirty="0" smtClean="0"/>
              <a:t>, also known as the multilayer perceptron, which is based on the </a:t>
            </a:r>
            <a:r>
              <a:rPr lang="en-US" i="1" dirty="0" smtClean="0"/>
              <a:t>perceptron algorithm.</a:t>
            </a:r>
          </a:p>
          <a:p>
            <a:endParaRPr lang="en-US" i="1" dirty="0"/>
          </a:p>
          <a:p>
            <a:pPr marL="0" indent="0">
              <a:buNone/>
            </a:pPr>
            <a:endParaRPr lang="en-US" sz="1600" i="1" dirty="0" smtClean="0"/>
          </a:p>
          <a:p>
            <a:pPr marL="0" indent="0">
              <a:buNone/>
            </a:pPr>
            <a:r>
              <a:rPr lang="en-US" sz="1600" i="1" dirty="0" smtClean="0"/>
              <a:t>Source: DS-640: Neural Networks and Support Vector Machines - Robert Finn – Dec. 1, 2016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0899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Introduction to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It is similar to the linear model but, with a step activation function: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                 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  <m:r>
                          <a:rPr lang="en-US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 smtClean="0">
                            <a:latin typeface="Cambria Math"/>
                          </a:rPr>
                          <m:t>𝜑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0" dirty="0" smtClean="0">
                                <a:latin typeface="Cambria Math"/>
                              </a:rPr>
                              <m:t>𝐱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                                                   f(a)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≥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≤ 0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i="1" dirty="0" smtClean="0"/>
                  <a:t>        </a:t>
                </a:r>
              </a:p>
              <a:p>
                <a:r>
                  <a:rPr lang="en-US" dirty="0" smtClean="0"/>
                  <a:t>But it trains using the perceptron criterion</a:t>
                </a:r>
              </a:p>
              <a:p>
                <a:r>
                  <a:rPr lang="en-US" dirty="0" smtClean="0"/>
                  <a:t>It also uses a stochastic gradient descent</a:t>
                </a:r>
              </a:p>
              <a:p>
                <a:endParaRPr lang="en-US" dirty="0"/>
              </a:p>
              <a:p>
                <a:endParaRPr lang="en-US" sz="1800" i="1" dirty="0" smtClean="0"/>
              </a:p>
              <a:p>
                <a:endParaRPr lang="en-US" sz="1800" i="1" dirty="0" smtClean="0"/>
              </a:p>
              <a:p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i="1" dirty="0" smtClean="0"/>
                  <a:t>Source: DS-640: Neural Networks and Support Vector Machines - Robert Finn – Dec. 1, 2016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21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497D"/>
                </a:solidFill>
              </a:rPr>
              <a:t>Introduction to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Perceptron convergence theorem: If there exists an exact solution, i.e. if the training set is indeed linearly separable, then the Perceptron Algorithm will find a solution in finite number of steps.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endParaRPr lang="en-US" sz="1400" i="1" dirty="0" smtClean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 smtClean="0"/>
          </a:p>
          <a:p>
            <a:pPr marL="0" indent="0">
              <a:buNone/>
            </a:pPr>
            <a:r>
              <a:rPr lang="en-US" sz="1400" i="1" dirty="0" smtClean="0"/>
              <a:t>Source: DS-640: Neural Networks and Support Vector Machines - Robert Finn – Dec. 1, 2016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772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2288</Words>
  <Application>Microsoft Office PowerPoint</Application>
  <PresentationFormat>On-screen Show (4:3)</PresentationFormat>
  <Paragraphs>222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Capstone of Mohamed Mohamar</vt:lpstr>
      <vt:lpstr>Contribution of Competitor’s Article</vt:lpstr>
      <vt:lpstr>Novel Contribution</vt:lpstr>
      <vt:lpstr>Novel Contribution</vt:lpstr>
      <vt:lpstr>Data Source and Content</vt:lpstr>
      <vt:lpstr>Introduction to Neural Networks</vt:lpstr>
      <vt:lpstr>Introduction to Neural Networks</vt:lpstr>
      <vt:lpstr>Introduction to Neural Networks</vt:lpstr>
      <vt:lpstr>Introduction to Neural Networks</vt:lpstr>
      <vt:lpstr>Introduction to Neural Networks</vt:lpstr>
      <vt:lpstr>Introduction to Neural Networks</vt:lpstr>
      <vt:lpstr>Introduction to Neural Networks</vt:lpstr>
      <vt:lpstr>Introduction to Neural Networks</vt:lpstr>
      <vt:lpstr>Introduction to Neural Networks</vt:lpstr>
      <vt:lpstr>Algorithm Overview </vt:lpstr>
      <vt:lpstr>Your Method</vt:lpstr>
      <vt:lpstr>Your Method</vt:lpstr>
      <vt:lpstr>Your Method</vt:lpstr>
      <vt:lpstr>Your Method</vt:lpstr>
      <vt:lpstr>Quantitative Results 1</vt:lpstr>
      <vt:lpstr>Quantitative Results 2</vt:lpstr>
      <vt:lpstr>Quantitative Results 3</vt:lpstr>
      <vt:lpstr>Discussion: Comparison With Your Competitor</vt:lpstr>
      <vt:lpstr>Discussions</vt:lpstr>
      <vt:lpstr>Performance on Big Data: Time Measurements</vt:lpstr>
      <vt:lpstr>Conclusion</vt:lpstr>
      <vt:lpstr>Conclusion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</dc:title>
  <dc:creator>Microsoft Office User</dc:creator>
  <cp:lastModifiedBy>Mohamed Mohamar</cp:lastModifiedBy>
  <cp:revision>45</cp:revision>
  <dcterms:created xsi:type="dcterms:W3CDTF">2017-04-16T22:38:03Z</dcterms:created>
  <dcterms:modified xsi:type="dcterms:W3CDTF">2017-04-27T16:34:13Z</dcterms:modified>
</cp:coreProperties>
</file>