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1" r:id="rId17"/>
    <p:sldId id="28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3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Thesis Topic: </a:t>
            </a: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Optimizing Distributed Tracing and Telemetry in Microservices Using OpenTelemetry.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402215"/>
            <a:ext cx="5592818" cy="139820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Name: </a:t>
            </a:r>
            <a:r>
              <a:rPr lang="en-US" sz="1400">
                <a:latin typeface="+mn-lt"/>
                <a:ea typeface="+mn-ea"/>
                <a:cs typeface="+mn-cs"/>
              </a:rPr>
              <a:t>Md Nur Mohammad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Masters in Communication systems and Networks at TH Köln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Student ID: 11145131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Supervisor: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EL Hussien Habib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Observability Site Reliability Engineer @Trivago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626A2-0F18-970A-2C0C-39B1CB4A6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578E7-A642-A3DF-0018-782E6D9C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Exporters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43231-A0F6-78D2-1C48-558DB8AC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6547605" cy="206599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A174DE-96E5-3637-B5EC-4B29340CCE3E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Traces &gt; Jaeger</a:t>
            </a:r>
          </a:p>
          <a:p>
            <a:r>
              <a:rPr lang="en-US" sz="1700"/>
              <a:t>Metrics &gt; Prometheus</a:t>
            </a:r>
          </a:p>
          <a:p>
            <a:r>
              <a:rPr lang="en-US" sz="1700"/>
              <a:t>Logs &gt; OpenSearch</a:t>
            </a:r>
          </a:p>
          <a:p>
            <a:r>
              <a:rPr lang="en-US" sz="1700"/>
              <a:t>Also printing everything with debug for testing</a:t>
            </a:r>
          </a:p>
        </p:txBody>
      </p:sp>
    </p:spTree>
    <p:extLst>
      <p:ext uri="{BB962C8B-B14F-4D97-AF65-F5344CB8AC3E}">
        <p14:creationId xmlns:p14="http://schemas.microsoft.com/office/powerpoint/2010/main" val="16073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9F2A2-B994-2B4D-2A34-7EEBFB38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BFA18-419A-0C5E-E606-C036B49F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Connectors</a:t>
            </a:r>
          </a:p>
        </p:txBody>
      </p:sp>
      <p:pic>
        <p:nvPicPr>
          <p:cNvPr id="8" name="Picture 7" descr="A black screen with a black background&#10;&#10;AI-generated content may be incorrect.">
            <a:extLst>
              <a:ext uri="{FF2B5EF4-FFF2-40B4-BE49-F238E27FC236}">
                <a16:creationId xmlns:a16="http://schemas.microsoft.com/office/drawing/2014/main" id="{59C01901-F359-C245-A1E9-8A5EFAD8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541937"/>
            <a:ext cx="7745969" cy="132953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84AB17-B2C3-0384-F88F-C639E08650DB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Converts trace spans into Prometheus-compatible metrics.</a:t>
            </a:r>
          </a:p>
          <a:p>
            <a:r>
              <a:rPr lang="en-US" sz="2000"/>
              <a:t>Useful for visualizing latency and error rate trends in dashboards.</a:t>
            </a:r>
          </a:p>
        </p:txBody>
      </p:sp>
    </p:spTree>
    <p:extLst>
      <p:ext uri="{BB962C8B-B14F-4D97-AF65-F5344CB8AC3E}">
        <p14:creationId xmlns:p14="http://schemas.microsoft.com/office/powerpoint/2010/main" val="315002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ED9252-7DFE-4E7C-862C-50EB1C9F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E59EC-51BE-8384-6A42-767B815B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Pipelines- Traces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6E1D9-C866-ADAC-D238-83D5EE0A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358441"/>
            <a:ext cx="7745969" cy="169652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A178C-D542-1C57-CC7A-90D79BF83264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Collector will </a:t>
            </a:r>
            <a:r>
              <a:rPr lang="en-US" sz="1900" b="1" dirty="0"/>
              <a:t>receive telemetry data using the OTLP protocol</a:t>
            </a:r>
            <a:r>
              <a:rPr lang="en-US" sz="1900" dirty="0"/>
              <a:t> </a:t>
            </a:r>
          </a:p>
          <a:p>
            <a:r>
              <a:rPr lang="en-US" sz="1900" dirty="0"/>
              <a:t>OTLP supports both </a:t>
            </a:r>
            <a:r>
              <a:rPr lang="en-US" sz="1900" dirty="0" err="1"/>
              <a:t>gRPC</a:t>
            </a:r>
            <a:r>
              <a:rPr lang="en-US" sz="1900" dirty="0"/>
              <a:t> and HTTP input</a:t>
            </a:r>
          </a:p>
          <a:p>
            <a:r>
              <a:rPr lang="en-US" sz="1900" dirty="0"/>
              <a:t>Commonly used by SDKs in applications to send traces, metrics, or logs.</a:t>
            </a:r>
          </a:p>
        </p:txBody>
      </p:sp>
    </p:spTree>
    <p:extLst>
      <p:ext uri="{BB962C8B-B14F-4D97-AF65-F5344CB8AC3E}">
        <p14:creationId xmlns:p14="http://schemas.microsoft.com/office/powerpoint/2010/main" val="235538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B179EE-A15E-DD43-336F-39FC361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0311B-25AA-8E94-0CC9-48CC1656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76" y="2320119"/>
            <a:ext cx="9818248" cy="8332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Pipelines- Metrics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(Receivers)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B9D48-AA47-84C7-87F6-5571A9BB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76" y="911897"/>
            <a:ext cx="9310835" cy="140822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F88578-8FD3-6CAD-AFE2-1A1AAD04F754}"/>
              </a:ext>
            </a:extLst>
          </p:cNvPr>
          <p:cNvSpPr txBox="1">
            <a:spLocks/>
          </p:cNvSpPr>
          <p:nvPr/>
        </p:nvSpPr>
        <p:spPr>
          <a:xfrm>
            <a:off x="1289303" y="3022721"/>
            <a:ext cx="8287833" cy="30777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hostmetrics</a:t>
            </a:r>
            <a:r>
              <a:rPr lang="en-US" sz="1800" dirty="0"/>
              <a:t> – Collects OS-level metrics (CPU, memory, disk, etc.).</a:t>
            </a:r>
          </a:p>
          <a:p>
            <a:r>
              <a:rPr lang="en-US" sz="1800" dirty="0" err="1"/>
              <a:t>docker_stats</a:t>
            </a:r>
            <a:r>
              <a:rPr lang="en-US" sz="1800" dirty="0"/>
              <a:t> – Gathers metrics from Docker containers running on the host.</a:t>
            </a:r>
          </a:p>
          <a:p>
            <a:r>
              <a:rPr lang="en-US" sz="1800" dirty="0" err="1"/>
              <a:t>httpcheck</a:t>
            </a:r>
            <a:r>
              <a:rPr lang="en-US" sz="1800" dirty="0"/>
              <a:t> – Performs synthetic health checks to endpoints (checks availability and response time).</a:t>
            </a:r>
          </a:p>
          <a:p>
            <a:r>
              <a:rPr lang="en-US" sz="1800" dirty="0" err="1"/>
              <a:t>otlp</a:t>
            </a:r>
            <a:r>
              <a:rPr lang="en-US" sz="1800" dirty="0"/>
              <a:t> – Receives telemetry data (traces, metrics, logs) from instrumented applications.</a:t>
            </a:r>
          </a:p>
          <a:p>
            <a:r>
              <a:rPr lang="en-US" sz="1800" dirty="0" err="1"/>
              <a:t>redis</a:t>
            </a:r>
            <a:r>
              <a:rPr lang="en-US" sz="1800" dirty="0"/>
              <a:t> – Collects metrics from a Redis server.</a:t>
            </a:r>
          </a:p>
          <a:p>
            <a:r>
              <a:rPr lang="en-US" sz="1800" dirty="0" err="1"/>
              <a:t>spanmetrics</a:t>
            </a:r>
            <a:r>
              <a:rPr lang="en-US" sz="1800" dirty="0"/>
              <a:t> – Converts spans (from trace data) into metrics (e.g., request duration, error rate).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844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1C44A-D7AD-7F73-E27E-A24C4A54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BE160-C343-607B-D19C-E616B431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Pipelines- Metrics 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(processors)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8F25E-9BD3-FE62-17D8-5B8C8A0F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20931"/>
            <a:ext cx="7745969" cy="117154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79E3C0-70A7-BC16-BC97-4DF688C2C66D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memory_limiter</a:t>
            </a:r>
            <a:r>
              <a:rPr lang="en-US" sz="2000" dirty="0"/>
              <a:t> – Controls memory usage of the Collector; drops data if memory exceeds a threshold.</a:t>
            </a:r>
          </a:p>
          <a:p>
            <a:r>
              <a:rPr lang="en-US" sz="2000" dirty="0"/>
              <a:t>batch – Groups data into batches before exporting to optimize performance.</a:t>
            </a:r>
          </a:p>
        </p:txBody>
      </p:sp>
    </p:spTree>
    <p:extLst>
      <p:ext uri="{BB962C8B-B14F-4D97-AF65-F5344CB8AC3E}">
        <p14:creationId xmlns:p14="http://schemas.microsoft.com/office/powerpoint/2010/main" val="9311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41A1C-95B5-A501-2440-B1AEA566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242F-87D8-0304-7116-0338AB90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Pipelines- Metrics </a:t>
            </a:r>
            <a:r>
              <a:rPr lang="en-US" sz="1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(Exporters)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89D36-88B8-5D91-768C-6A7A5580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20931"/>
            <a:ext cx="7745969" cy="117154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B9A3D7-E697-5DC5-87A3-CA97869CA7BC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otlphttp</a:t>
            </a:r>
            <a:r>
              <a:rPr lang="en-US" sz="2000" dirty="0"/>
              <a:t>/</a:t>
            </a:r>
            <a:r>
              <a:rPr lang="en-US" sz="2000"/>
              <a:t>prometheus</a:t>
            </a:r>
            <a:r>
              <a:rPr lang="en-US" sz="2000" dirty="0"/>
              <a:t> – This is a custom-named OTLP HTTP exporter that exposes Prometheus-compatible metrics.</a:t>
            </a:r>
          </a:p>
        </p:txBody>
      </p:sp>
    </p:spTree>
    <p:extLst>
      <p:ext uri="{BB962C8B-B14F-4D97-AF65-F5344CB8AC3E}">
        <p14:creationId xmlns:p14="http://schemas.microsoft.com/office/powerpoint/2010/main" val="418197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A359-F196-9B9D-24B5-4DFD8C6EF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A8FA-1302-6E19-E3CF-6E0C87A9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72" y="2154004"/>
            <a:ext cx="9471956" cy="6582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Pipelines- </a:t>
            </a:r>
            <a:r>
              <a:rPr lang="de-DE" sz="5400" b="1" dirty="0"/>
              <a:t>Logs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46E179-67DB-15E5-FD09-80565F5FACE6}"/>
              </a:ext>
            </a:extLst>
          </p:cNvPr>
          <p:cNvSpPr txBox="1">
            <a:spLocks/>
          </p:cNvSpPr>
          <p:nvPr/>
        </p:nvSpPr>
        <p:spPr>
          <a:xfrm>
            <a:off x="647279" y="2812227"/>
            <a:ext cx="10218517" cy="3948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receivers: [</a:t>
            </a:r>
            <a:r>
              <a:rPr lang="en-US" sz="1900" dirty="0" err="1"/>
              <a:t>otlp</a:t>
            </a:r>
            <a:r>
              <a:rPr lang="en-US" sz="1900" dirty="0"/>
              <a:t>] </a:t>
            </a:r>
            <a:r>
              <a:rPr lang="en-US" sz="2000" dirty="0"/>
              <a:t>Accepts telemetry data over the </a:t>
            </a:r>
            <a:r>
              <a:rPr lang="en-US" sz="2000" b="1" dirty="0" err="1"/>
              <a:t>OpenTelemetry</a:t>
            </a:r>
            <a:r>
              <a:rPr lang="en-US" sz="2000" b="1" dirty="0"/>
              <a:t> Protocol (OTLP)</a:t>
            </a:r>
            <a:endParaRPr lang="en-US" sz="1900" dirty="0"/>
          </a:p>
          <a:p>
            <a:r>
              <a:rPr lang="de-DE" sz="2000" dirty="0" err="1"/>
              <a:t>processors</a:t>
            </a:r>
            <a:r>
              <a:rPr lang="de-DE" sz="2000" dirty="0"/>
              <a:t>: [</a:t>
            </a:r>
            <a:r>
              <a:rPr lang="de-DE" sz="2000" dirty="0" err="1"/>
              <a:t>memory_limiter</a:t>
            </a:r>
            <a:r>
              <a:rPr lang="de-DE" sz="2000" dirty="0"/>
              <a:t>, </a:t>
            </a:r>
            <a:r>
              <a:rPr lang="de-DE" sz="2000" dirty="0" err="1"/>
              <a:t>batch</a:t>
            </a:r>
            <a:r>
              <a:rPr lang="de-DE" sz="2000" dirty="0"/>
              <a:t>] </a:t>
            </a:r>
          </a:p>
          <a:p>
            <a:pPr marL="0" indent="0">
              <a:buNone/>
            </a:pPr>
            <a:r>
              <a:rPr lang="de-DE" sz="2000" dirty="0"/>
              <a:t>     &gt; </a:t>
            </a:r>
            <a:r>
              <a:rPr lang="de-DE" sz="2000" dirty="0" err="1"/>
              <a:t>memory_limiter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                1. </a:t>
            </a:r>
            <a:r>
              <a:rPr lang="en-US" sz="2000" dirty="0"/>
              <a:t>Protects the Collector from using excessive memory.</a:t>
            </a:r>
          </a:p>
          <a:p>
            <a:pPr marL="0" indent="0">
              <a:buNone/>
            </a:pPr>
            <a:r>
              <a:rPr lang="de-DE" sz="2000" dirty="0"/>
              <a:t>                 2. </a:t>
            </a:r>
            <a:r>
              <a:rPr lang="en-US" sz="2000" dirty="0"/>
              <a:t>Drops incoming data when memory usage crosses safe limits.</a:t>
            </a:r>
          </a:p>
          <a:p>
            <a:pPr marL="0" indent="0">
              <a:buNone/>
            </a:pPr>
            <a:r>
              <a:rPr lang="de-DE" sz="2000" dirty="0"/>
              <a:t>                 3. </a:t>
            </a:r>
            <a:r>
              <a:rPr lang="en-US" sz="2000" dirty="0"/>
              <a:t>Ensures </a:t>
            </a:r>
            <a:r>
              <a:rPr lang="en-US" sz="2000" b="1" dirty="0"/>
              <a:t>Collector stability</a:t>
            </a:r>
            <a:r>
              <a:rPr lang="en-US" sz="2000" dirty="0"/>
              <a:t> during high load or bursts.</a:t>
            </a:r>
          </a:p>
          <a:p>
            <a:pPr marL="0" indent="0">
              <a:buNone/>
            </a:pPr>
            <a:r>
              <a:rPr lang="de-DE" sz="2000" dirty="0"/>
              <a:t>    &gt; </a:t>
            </a:r>
            <a:r>
              <a:rPr lang="de-DE" sz="2000" dirty="0" err="1"/>
              <a:t>batch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                 1. </a:t>
            </a:r>
            <a:r>
              <a:rPr lang="en-US" sz="2000" dirty="0"/>
              <a:t>Collects telemetry data into batches before exporting.</a:t>
            </a:r>
          </a:p>
          <a:p>
            <a:pPr marL="0" indent="0">
              <a:buNone/>
            </a:pPr>
            <a:r>
              <a:rPr lang="de-DE" sz="2000" dirty="0"/>
              <a:t>                  2. </a:t>
            </a:r>
            <a:r>
              <a:rPr lang="en-US" sz="2000" dirty="0"/>
              <a:t>Improves </a:t>
            </a:r>
            <a:r>
              <a:rPr lang="en-US" sz="2000" b="1" dirty="0"/>
              <a:t>throughput</a:t>
            </a:r>
            <a:r>
              <a:rPr lang="en-US" sz="2000" dirty="0"/>
              <a:t>, </a:t>
            </a:r>
            <a:r>
              <a:rPr lang="en-US" sz="2000" b="1" dirty="0"/>
              <a:t>performance</a:t>
            </a:r>
            <a:r>
              <a:rPr lang="en-US" sz="2000" dirty="0"/>
              <a:t>, and </a:t>
            </a:r>
            <a:r>
              <a:rPr lang="en-US" sz="2000" b="1" dirty="0"/>
              <a:t>network efficiency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                  3. </a:t>
            </a:r>
            <a:r>
              <a:rPr lang="en-US" sz="2000" dirty="0"/>
              <a:t>Reduces the number of calls made to exporters (like OpenSearch).</a:t>
            </a:r>
            <a:endParaRPr lang="de-DE" sz="2000" dirty="0"/>
          </a:p>
          <a:p>
            <a:r>
              <a:rPr lang="en-US" sz="1900" dirty="0"/>
              <a:t>Exporters: </a:t>
            </a:r>
            <a:r>
              <a:rPr lang="de-DE" sz="2000" dirty="0"/>
              <a:t>[</a:t>
            </a:r>
            <a:r>
              <a:rPr lang="de-DE" sz="2000" dirty="0" err="1"/>
              <a:t>opensearch</a:t>
            </a:r>
            <a:r>
              <a:rPr lang="de-DE" sz="2000" dirty="0"/>
              <a:t>, </a:t>
            </a:r>
            <a:r>
              <a:rPr lang="de-DE" sz="2000" dirty="0" err="1"/>
              <a:t>debug</a:t>
            </a:r>
            <a:r>
              <a:rPr lang="de-DE" sz="2000" dirty="0"/>
              <a:t>]</a:t>
            </a:r>
          </a:p>
          <a:p>
            <a:pPr marL="0" indent="0">
              <a:buNone/>
            </a:pPr>
            <a:r>
              <a:rPr lang="de-DE" sz="2000" dirty="0"/>
              <a:t>       &gt; </a:t>
            </a:r>
            <a:r>
              <a:rPr lang="en-US" sz="2000" dirty="0" err="1"/>
              <a:t>opensearch</a:t>
            </a:r>
            <a:r>
              <a:rPr lang="en-US" sz="2000" dirty="0"/>
              <a:t>: Sends logs (and optionally traces) to an OpenSearch cluster for search, analytics, and visualization (e.g., in OpenSearch Dashboards). Requires proper configuration in the exporters section.</a:t>
            </a:r>
          </a:p>
          <a:p>
            <a:pPr marL="0" indent="0">
              <a:buNone/>
            </a:pPr>
            <a:r>
              <a:rPr lang="en-US" sz="2000" dirty="0"/>
              <a:t>       &gt; debug: Outputs telemetry data to the Collector's logs. Useful for testing and verifying data flow.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F8309-3E8B-6172-DE79-5ADEDAA3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72" y="252919"/>
            <a:ext cx="8757805" cy="19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BC360-55D4-8084-0FA4-2B1B6BB1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67B0D-3D38-1A3B-041D-C02E8A21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020" y="2767311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Telemetry for the Collector Itself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733F2-B940-FAE6-5239-A0E215F3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836835"/>
            <a:ext cx="7745969" cy="188028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BDE39A-8E08-AACC-4944-FACA250E496F}"/>
              </a:ext>
            </a:extLst>
          </p:cNvPr>
          <p:cNvSpPr txBox="1">
            <a:spLocks/>
          </p:cNvSpPr>
          <p:nvPr/>
        </p:nvSpPr>
        <p:spPr>
          <a:xfrm>
            <a:off x="1289304" y="3669632"/>
            <a:ext cx="7745969" cy="2351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telemetry: – Top-level section to configure the Collector's internal observability.</a:t>
            </a:r>
          </a:p>
          <a:p>
            <a:r>
              <a:rPr lang="en-US" sz="1800" dirty="0"/>
              <a:t>metrics: – Refers to the Collector’s own performance and activity metrics (not app metrics).</a:t>
            </a:r>
          </a:p>
          <a:p>
            <a:r>
              <a:rPr lang="en-US" sz="1800" dirty="0"/>
              <a:t>level: detailed – Enables more granular and verbose internal metrics (e.g., per-receiver/exporter statistics, dropped data count, queue sizes).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940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8C62-668C-EB45-84FB-7218616C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0D67-1B74-3F15-11D9-945746B1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202" y="197422"/>
            <a:ext cx="4569764" cy="808726"/>
          </a:xfrm>
        </p:spPr>
        <p:txBody>
          <a:bodyPr anchor="ctr">
            <a:normAutofit fontScale="90000"/>
          </a:bodyPr>
          <a:lstStyle/>
          <a:p>
            <a:r>
              <a:rPr lang="de-DE" sz="4000" b="1" dirty="0"/>
              <a:t>Workflow Diagramm</a:t>
            </a:r>
          </a:p>
        </p:txBody>
      </p:sp>
      <p:pic>
        <p:nvPicPr>
          <p:cNvPr id="8" name="Content Placeholder 7" descr="A diagram of a company&#10;&#10;AI-generated content may be incorrect.">
            <a:extLst>
              <a:ext uri="{FF2B5EF4-FFF2-40B4-BE49-F238E27FC236}">
                <a16:creationId xmlns:a16="http://schemas.microsoft.com/office/drawing/2014/main" id="{6E325AF5-F97A-69AD-0886-064DB033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90" y="758757"/>
            <a:ext cx="5724987" cy="6075589"/>
          </a:xfrm>
        </p:spPr>
      </p:pic>
    </p:spTree>
    <p:extLst>
      <p:ext uri="{BB962C8B-B14F-4D97-AF65-F5344CB8AC3E}">
        <p14:creationId xmlns:p14="http://schemas.microsoft.com/office/powerpoint/2010/main" val="2968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68C37-77AD-4324-0769-34CF1E514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B7714-B200-10E5-F97B-5C60BC3E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Receivers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479A6-8C80-893C-3651-D6A8C2B8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293"/>
          <a:stretch>
            <a:fillRect/>
          </a:stretch>
        </p:blipFill>
        <p:spPr>
          <a:xfrm>
            <a:off x="1289304" y="1173707"/>
            <a:ext cx="6788232" cy="206599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03E14B-2C56-8450-D586-06B2FB57DDFD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This allows your microservices to send </a:t>
            </a:r>
            <a:r>
              <a:rPr lang="en-US" sz="1900" b="1"/>
              <a:t>traces</a:t>
            </a:r>
            <a:r>
              <a:rPr lang="en-US" sz="1900"/>
              <a:t>, </a:t>
            </a:r>
            <a:r>
              <a:rPr lang="en-US" sz="1900" b="1"/>
              <a:t>metrics</a:t>
            </a:r>
            <a:r>
              <a:rPr lang="en-US" sz="1900"/>
              <a:t>, and </a:t>
            </a:r>
            <a:r>
              <a:rPr lang="en-US" sz="1900" b="1"/>
              <a:t>logs</a:t>
            </a:r>
            <a:r>
              <a:rPr lang="en-US" sz="1900"/>
              <a:t> using </a:t>
            </a:r>
            <a:r>
              <a:rPr lang="en-US" sz="1900" b="1"/>
              <a:t>OTLP protocol</a:t>
            </a:r>
            <a:endParaRPr lang="en-US" sz="1900"/>
          </a:p>
          <a:p>
            <a:r>
              <a:rPr lang="en-US" sz="1900"/>
              <a:t>Supports both gRPC and HTTP</a:t>
            </a:r>
          </a:p>
          <a:p>
            <a:r>
              <a:rPr lang="en-US" sz="1900"/>
              <a:t>Also configures CORS, so even browser apps can send data.</a:t>
            </a:r>
          </a:p>
        </p:txBody>
      </p:sp>
    </p:spTree>
    <p:extLst>
      <p:ext uri="{BB962C8B-B14F-4D97-AF65-F5344CB8AC3E}">
        <p14:creationId xmlns:p14="http://schemas.microsoft.com/office/powerpoint/2010/main" val="122164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65A50-CF06-E8ED-0937-B1544BE4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Receivers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8C25AE05-71D7-BFFC-7045-2F5D5BC7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455579"/>
            <a:ext cx="7745969" cy="150224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F88DD-1ADD-4B49-4BE1-B1C1AD2526CE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It sends pings to your frontend (proxy) to check if it's alive.</a:t>
            </a:r>
          </a:p>
        </p:txBody>
      </p:sp>
    </p:spTree>
    <p:extLst>
      <p:ext uri="{BB962C8B-B14F-4D97-AF65-F5344CB8AC3E}">
        <p14:creationId xmlns:p14="http://schemas.microsoft.com/office/powerpoint/2010/main" val="350488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7274C-8A77-714D-7F9C-FD99E5D2F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0D9F9-840A-F078-5729-A5E4B9DB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Receivers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C101F-D997-E328-2779-ADBE47E8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508779"/>
            <a:ext cx="7745969" cy="139584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17D931-628D-3875-A737-E85622334894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It listens to Docker </a:t>
            </a:r>
            <a:r>
              <a:rPr lang="en-US" sz="2000" dirty="0" err="1"/>
              <a:t>directly.Supports</a:t>
            </a:r>
            <a:r>
              <a:rPr lang="en-US" sz="2000" dirty="0"/>
              <a:t> both </a:t>
            </a:r>
            <a:r>
              <a:rPr lang="en-US" sz="2000" dirty="0" err="1"/>
              <a:t>gRPC</a:t>
            </a:r>
            <a:r>
              <a:rPr lang="en-US" sz="2000" dirty="0"/>
              <a:t> and HTTP</a:t>
            </a:r>
          </a:p>
          <a:p>
            <a:r>
              <a:rPr lang="en-US" sz="2000" dirty="0"/>
              <a:t>It grabs container-level stats: CPU, memory, IO, etc.</a:t>
            </a: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1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F6F81-F35D-84BC-11B5-468AA224E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FF7A5-344F-F711-B5DC-00BA0FF7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Receivers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7A686-1902-04CB-2ABE-2ACD355A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284564"/>
            <a:ext cx="7745969" cy="184427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5D1BA3-6013-5511-D9BD-9595B86F5E37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Pulls Redis performance data every 10 seconds.</a:t>
            </a:r>
          </a:p>
        </p:txBody>
      </p:sp>
    </p:spTree>
    <p:extLst>
      <p:ext uri="{BB962C8B-B14F-4D97-AF65-F5344CB8AC3E}">
        <p14:creationId xmlns:p14="http://schemas.microsoft.com/office/powerpoint/2010/main" val="317202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54F471-90D6-B075-EF50-A3414901D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E4667-69C0-5671-FC1C-82D3801E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Receivers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3BFE3-C266-5F94-3ACB-FED071C7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81252"/>
            <a:ext cx="7745969" cy="205090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9EA3DC-56C2-8379-A3D4-24E85367A57A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Gets low-level system metrics (CPU, memory, disk, etc.) from the host machine.</a:t>
            </a:r>
          </a:p>
          <a:p>
            <a:r>
              <a:rPr lang="en-US" sz="2000" dirty="0"/>
              <a:t>Filters out unnecessary mount points and filesystem types to avoid noise.</a:t>
            </a:r>
          </a:p>
        </p:txBody>
      </p:sp>
    </p:spTree>
    <p:extLst>
      <p:ext uri="{BB962C8B-B14F-4D97-AF65-F5344CB8AC3E}">
        <p14:creationId xmlns:p14="http://schemas.microsoft.com/office/powerpoint/2010/main" val="195588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24821-7065-8F2D-6528-AED3C615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93B96-8324-3944-B3B5-33E20E6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FC74D-B6C8-239B-099F-6BD0B67D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461495"/>
            <a:ext cx="7745969" cy="14904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934F98-1868-7E35-845F-9B1AF970460D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Ensures the Collector doesn’t consume too much RAM.</a:t>
            </a:r>
          </a:p>
          <a:p>
            <a:pPr marL="0" indent="0">
              <a:buNone/>
            </a:pPr>
            <a:r>
              <a:rPr lang="en-US" sz="2000" dirty="0"/>
              <a:t>Batch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Groups telemetry data before sending it out — efficient and safe.</a:t>
            </a:r>
          </a:p>
        </p:txBody>
      </p:sp>
    </p:spTree>
    <p:extLst>
      <p:ext uri="{BB962C8B-B14F-4D97-AF65-F5344CB8AC3E}">
        <p14:creationId xmlns:p14="http://schemas.microsoft.com/office/powerpoint/2010/main" val="79416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487A7-BDC1-7211-75EB-22B9FC8C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D669E-EF88-812B-FF71-49A3F1D0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AFD97-BCE1-D5EA-BCBE-DFB92B2D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695418"/>
            <a:ext cx="7745969" cy="10225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87EAE9-8F0B-072F-A6EB-FFBE00E64805}"/>
              </a:ext>
            </a:extLst>
          </p:cNvPr>
          <p:cNvSpPr txBox="1">
            <a:spLocks/>
          </p:cNvSpPr>
          <p:nvPr/>
        </p:nvSpPr>
        <p:spPr>
          <a:xfrm>
            <a:off x="1289304" y="4612943"/>
            <a:ext cx="7745969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Cleans up span names. Instead of showing 100 different product IDs in traces, it generalizes the path.</a:t>
            </a:r>
          </a:p>
        </p:txBody>
      </p:sp>
    </p:spTree>
    <p:extLst>
      <p:ext uri="{BB962C8B-B14F-4D97-AF65-F5344CB8AC3E}">
        <p14:creationId xmlns:p14="http://schemas.microsoft.com/office/powerpoint/2010/main" val="288301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664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Thesis Topic: Optimizing Distributed Tracing and Telemetry in Microservices Using OpenTelemetry.</vt:lpstr>
      <vt:lpstr>Workflow Diagramm</vt:lpstr>
      <vt:lpstr>Receivers</vt:lpstr>
      <vt:lpstr>Receivers</vt:lpstr>
      <vt:lpstr>Receivers</vt:lpstr>
      <vt:lpstr>Receivers</vt:lpstr>
      <vt:lpstr>Receivers</vt:lpstr>
      <vt:lpstr>Processors</vt:lpstr>
      <vt:lpstr>Processors</vt:lpstr>
      <vt:lpstr>Exporters </vt:lpstr>
      <vt:lpstr>Connectors</vt:lpstr>
      <vt:lpstr>Service Pipelines- Traces</vt:lpstr>
      <vt:lpstr>Service Pipelines- Metrics (Receivers)</vt:lpstr>
      <vt:lpstr>Service Pipelines- Metrics (processors)</vt:lpstr>
      <vt:lpstr>Service Pipelines- Metrics (Exporters)</vt:lpstr>
      <vt:lpstr>Service Pipelines- Logs</vt:lpstr>
      <vt:lpstr>Telemetry for the Collector Itself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24</cp:revision>
  <dcterms:created xsi:type="dcterms:W3CDTF">2025-02-26T19:43:18Z</dcterms:created>
  <dcterms:modified xsi:type="dcterms:W3CDTF">2025-06-18T10:59:19Z</dcterms:modified>
</cp:coreProperties>
</file>