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16" autoAdjust="0"/>
    <p:restoredTop sz="94660"/>
  </p:normalViewPr>
  <p:slideViewPr>
    <p:cSldViewPr snapToGrid="0">
      <p:cViewPr>
        <p:scale>
          <a:sx n="50" d="100"/>
          <a:sy n="50" d="100"/>
        </p:scale>
        <p:origin x="605" y="6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B648-F4AB-A3DB-2723-9CD54154A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C7A1-E91E-18E0-83E4-56019B118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E8ED9-C263-1004-05E6-E28D5F2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78DF-84E9-A1DE-BFDF-D30C4356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7A9F-84B1-1151-3BEE-5A0E751E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40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1964-B621-8C1B-78E6-86CA51ED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EA81F-B178-A981-96A4-2ECED282B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AF95-C223-7D4A-01E5-50972D2B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8FCF-E12F-9722-B96D-F4146B41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BE05-26B6-E4F3-117C-9143016C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35372-E647-050E-B8BB-8B422E92E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BDFAC-F5A7-7201-A83C-C7DBB776D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15AA-813A-8054-3CF2-377C37B7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AF50-C7DE-6C2C-FBA6-2EACFE46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B2AA3-491B-CBDD-FE8E-C659BAFD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4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6E28-1365-3565-A8B4-5948D5BA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84AC-7589-B349-4EF9-F3F7221B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E8F1-26A8-5A53-210E-A0FABD14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26F0-3468-F591-FBBC-EBCF03B2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2C2F-44B1-DD09-3C0D-A7802558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57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58AD-95C0-0FA4-2A37-CCBFF86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1E0F6-ACF6-22A3-D8D2-6EF664B98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86C14-A879-D9AA-C1B5-EF6A2A71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91B49-E3B7-C452-A534-D0B07161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1425-8F31-5D35-628C-AB6A38C4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93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95A8-5068-E79D-BEBF-549561D5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36F7-8664-5828-B95D-0C33D0C44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F93D6-CBD8-E88B-0C0D-13644EFE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9FE9E-ADC0-475A-AE91-A60A913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E899D-3543-C1DB-E670-560A4F55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27311-9C2F-52DB-CEAC-5E927520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86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8C86-EC19-1859-67B5-B9495FA9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726B6-5F3F-6A27-A4EC-BE6B81BF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2B598-ED82-56DB-3301-64810439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32D88-FB04-3645-400D-5C38DFD75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B74BF-5778-5DC3-46B0-01073F19B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42CC4-3A92-BED0-D33E-C9B64342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5B4DA-C5A3-C65F-9DCA-BF4ABADC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44C18-995A-47A7-8E2C-7E43F205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9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E38E-7ECE-4D70-716B-489491EE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3ED29-E288-4A31-1CE5-62C9537C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9FB49-4AAA-64F1-5F93-7F5D5F96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CBF8C-82D1-8EC5-FCA8-3F4090C9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94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EE4B8-84F7-F543-3A5A-8ECA4DBB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1AD75-CC03-2AED-F05F-61575C1D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8DF9B-A378-496D-52A1-501A053F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96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788A-E89B-6A1C-685E-B1D4B959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27F-0F27-2AE1-04FE-A4674A70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EF924-1F6B-0911-CAB6-031609994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70397-D333-44DA-8987-7B289342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093D6-86B0-BD91-A178-F88885AC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70335-6C57-1297-14D3-CC9D7856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22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E9D1-BA41-C6B1-31EE-6190EDB3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A7A46-B48C-A25A-E5CE-6E42B2D51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43A42-EE63-67BB-5DB5-BC2B88D1E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C4E15-24C9-EB81-F8A1-1F15DCA1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D0C14-1648-7CCD-D634-E638C72F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C3DD9-BE5B-9044-1BF7-80EEEA1B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87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F3A8C-EBBA-0FBB-5234-A15DE262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9BBD-BEE0-1F2C-C507-346158BD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C169-F8D1-07D5-E2CA-018DAEDA1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30D11-7FCD-1FA3-8910-0AF0F90BD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6B20-6971-DAB3-4FD1-5D672CA3C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46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D6922-D294-1D26-C88E-7C2BE3D8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3"/>
            <a:ext cx="2910051" cy="5576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Thesis Topic: </a:t>
            </a: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Optimizing Distributed Tracing and Telemetry in Microservices Using OpenTelemetry.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F2D38-EC6F-4FEF-A18D-59E16804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76" y="1402215"/>
            <a:ext cx="5592818" cy="139820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BA9B08-35C9-2964-BD76-C1995FAE62DD}"/>
              </a:ext>
            </a:extLst>
          </p:cNvPr>
          <p:cNvSpPr txBox="1">
            <a:spLocks/>
          </p:cNvSpPr>
          <p:nvPr/>
        </p:nvSpPr>
        <p:spPr>
          <a:xfrm>
            <a:off x="5439965" y="4212709"/>
            <a:ext cx="5605390" cy="20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latin typeface="+mn-lt"/>
                <a:ea typeface="+mn-ea"/>
                <a:cs typeface="+mn-cs"/>
              </a:rPr>
              <a:t>Name: </a:t>
            </a:r>
            <a:r>
              <a:rPr lang="en-US" sz="1400">
                <a:latin typeface="+mn-lt"/>
                <a:ea typeface="+mn-ea"/>
                <a:cs typeface="+mn-cs"/>
              </a:rPr>
              <a:t>Md Nur Mohammad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Masters in Communication systems and Networks at TH Köln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Student ID: 11145131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latin typeface="+mn-lt"/>
              <a:ea typeface="+mn-ea"/>
              <a:cs typeface="+mn-cs"/>
            </a:endParaRP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latin typeface="+mn-lt"/>
                <a:ea typeface="+mn-ea"/>
                <a:cs typeface="+mn-cs"/>
              </a:rPr>
              <a:t>Supervisor: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EL Hussien Habib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Observability Site Reliability Engineer @Trivago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44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D8C62-668C-EB45-84FB-7218616C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0D67-1B74-3F15-11D9-945746B1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202" y="197422"/>
            <a:ext cx="4569764" cy="808726"/>
          </a:xfrm>
        </p:spPr>
        <p:txBody>
          <a:bodyPr anchor="ctr">
            <a:normAutofit fontScale="90000"/>
          </a:bodyPr>
          <a:lstStyle/>
          <a:p>
            <a:r>
              <a:rPr lang="de-DE" sz="4000" b="1" dirty="0"/>
              <a:t>Workflow Diagramm</a:t>
            </a:r>
          </a:p>
        </p:txBody>
      </p:sp>
      <p:pic>
        <p:nvPicPr>
          <p:cNvPr id="8" name="Content Placeholder 7" descr="A diagram of a company&#10;&#10;AI-generated content may be incorrect.">
            <a:extLst>
              <a:ext uri="{FF2B5EF4-FFF2-40B4-BE49-F238E27FC236}">
                <a16:creationId xmlns:a16="http://schemas.microsoft.com/office/drawing/2014/main" id="{6E325AF5-F97A-69AD-0886-064DB0333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90" y="758757"/>
            <a:ext cx="5724987" cy="6075589"/>
          </a:xfrm>
        </p:spPr>
      </p:pic>
    </p:spTree>
    <p:extLst>
      <p:ext uri="{BB962C8B-B14F-4D97-AF65-F5344CB8AC3E}">
        <p14:creationId xmlns:p14="http://schemas.microsoft.com/office/powerpoint/2010/main" val="29689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2E4C1-483A-0FD0-D3BC-C91B6ACB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Otel Collecto in docker-compose.yaml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C77EA-72B1-BA24-07F3-039E4625392F}"/>
              </a:ext>
            </a:extLst>
          </p:cNvPr>
          <p:cNvSpPr txBox="1"/>
          <p:nvPr/>
        </p:nvSpPr>
        <p:spPr>
          <a:xfrm>
            <a:off x="8456522" y="5633765"/>
            <a:ext cx="340855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 Accounting service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E19ADA-D244-CF74-5A2F-E36A107AA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535" y="469836"/>
            <a:ext cx="11327549" cy="43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D7570-FAED-D7B5-0A69-CDD138BF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environment:</a:t>
            </a:r>
            <a:endParaRPr lang="de-DE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04B74-B48F-6773-6CC7-85C192AFE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0" y="10138"/>
            <a:ext cx="8054141" cy="6837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Defines environment variables for the container (likely a service like accounting) to control its telemetry export behavior:</a:t>
            </a:r>
          </a:p>
          <a:p>
            <a:endParaRPr lang="en-US" sz="1600" dirty="0"/>
          </a:p>
          <a:p>
            <a:r>
              <a:rPr lang="en-US" sz="1600" dirty="0"/>
              <a:t>KAFKA_ADDR:</a:t>
            </a:r>
          </a:p>
          <a:p>
            <a:r>
              <a:rPr lang="en-US" sz="1600" dirty="0"/>
              <a:t>Used to connect to the Kafka broker (e.g., for log or event forwarding).</a:t>
            </a:r>
          </a:p>
          <a:p>
            <a:endParaRPr lang="en-US" sz="1600" dirty="0"/>
          </a:p>
          <a:p>
            <a:r>
              <a:rPr lang="en-US" sz="1600" dirty="0"/>
              <a:t>OTEL_EXPORTER_OTLP_ENDPOINT=http://${OTEL_COLLECTOR_HOST}:${OTEL_COLLECTOR_PORT_HTTP}:</a:t>
            </a:r>
          </a:p>
          <a:p>
            <a:r>
              <a:rPr lang="en-US" sz="1600" dirty="0"/>
              <a:t>Sets the OTLP endpoint where telemetry data is sent — in this case, the </a:t>
            </a:r>
            <a:r>
              <a:rPr lang="en-US" sz="1600" dirty="0" err="1"/>
              <a:t>OpenTelemetry</a:t>
            </a:r>
            <a:r>
              <a:rPr lang="en-US" sz="1600" dirty="0"/>
              <a:t> Collector via HTTP.</a:t>
            </a:r>
          </a:p>
          <a:p>
            <a:endParaRPr lang="en-US" sz="1600" dirty="0"/>
          </a:p>
          <a:p>
            <a:r>
              <a:rPr lang="en-US" sz="1600" dirty="0"/>
              <a:t>OTEL_EXPORTER_OTLP_METRICS_TEMPORALITY_PREFERENCE:</a:t>
            </a:r>
          </a:p>
          <a:p>
            <a:r>
              <a:rPr lang="en-US" sz="1600" dirty="0"/>
              <a:t>Configures how metrics are exported (e.g., cumulative or delta), affecting how Prometheus/Grafana visualizes the metrics.</a:t>
            </a:r>
          </a:p>
          <a:p>
            <a:endParaRPr lang="en-US" sz="1600" dirty="0"/>
          </a:p>
          <a:p>
            <a:r>
              <a:rPr lang="en-US" sz="1600" dirty="0"/>
              <a:t>OTEL_RESOURCE_ATTRIBUTES:</a:t>
            </a:r>
          </a:p>
          <a:p>
            <a:r>
              <a:rPr lang="en-US" sz="1600" dirty="0"/>
              <a:t>Allows you to define custom resource attributes (e.g., </a:t>
            </a:r>
            <a:r>
              <a:rPr lang="en-US" sz="1600" dirty="0" err="1"/>
              <a:t>deployment.environment</a:t>
            </a:r>
            <a:r>
              <a:rPr lang="en-US" sz="1600" dirty="0"/>
              <a:t>=prod) attached to all telemetry data.</a:t>
            </a:r>
          </a:p>
          <a:p>
            <a:endParaRPr lang="en-US" sz="1600" dirty="0"/>
          </a:p>
          <a:p>
            <a:r>
              <a:rPr lang="en-US" sz="1600" dirty="0"/>
              <a:t>OTEL_SERVICE_NAME=accounting:</a:t>
            </a:r>
          </a:p>
          <a:p>
            <a:r>
              <a:rPr lang="en-US" sz="1600" dirty="0"/>
              <a:t>Identifies the telemetry data's source service (in this case, accounting).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2434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CCAB66-2ED8-3ECA-061B-7A60ADC75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96392-8EA1-423C-4A54-13FB2D73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Depends_on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Logging</a:t>
            </a:r>
            <a:br>
              <a:rPr lang="de-DE" b="1" dirty="0">
                <a:solidFill>
                  <a:srgbClr val="FFFFFF"/>
                </a:solidFill>
              </a:rPr>
            </a:br>
            <a:endParaRPr lang="de-DE" b="1" dirty="0">
              <a:solidFill>
                <a:srgbClr val="FFFFFF"/>
              </a:solidFill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C187-4A01-D26F-CB96-5F8C1343D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/>
              <a:t> </a:t>
            </a:r>
            <a:r>
              <a:rPr lang="en-US" sz="1500" err="1"/>
              <a:t>depends_on</a:t>
            </a:r>
            <a:r>
              <a:rPr lang="en-US" sz="1500"/>
              <a:t>:</a:t>
            </a:r>
          </a:p>
          <a:p>
            <a:pPr marL="0" indent="0">
              <a:buNone/>
            </a:pPr>
            <a:r>
              <a:rPr lang="en-US" sz="1500"/>
              <a:t>Controls startup order and health checks for dependencies:</a:t>
            </a:r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1500" err="1"/>
              <a:t>otel</a:t>
            </a:r>
            <a:r>
              <a:rPr lang="en-US" sz="1500"/>
              <a:t>-collector:</a:t>
            </a:r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1500"/>
              <a:t>condition: </a:t>
            </a:r>
            <a:r>
              <a:rPr lang="en-US" sz="1500" err="1"/>
              <a:t>service_started</a:t>
            </a:r>
            <a:r>
              <a:rPr lang="en-US" sz="1500"/>
              <a:t> → Waits until the </a:t>
            </a:r>
            <a:r>
              <a:rPr lang="en-US" sz="1500" err="1"/>
              <a:t>OpenTelemetry</a:t>
            </a:r>
            <a:r>
              <a:rPr lang="en-US" sz="1500"/>
              <a:t> Collector has started.</a:t>
            </a:r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1500" err="1"/>
              <a:t>kafka</a:t>
            </a:r>
            <a:r>
              <a:rPr lang="en-US" sz="1500"/>
              <a:t>:</a:t>
            </a:r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1500"/>
              <a:t>condition: </a:t>
            </a:r>
            <a:r>
              <a:rPr lang="en-US" sz="1500" err="1"/>
              <a:t>service_healthy</a:t>
            </a:r>
            <a:r>
              <a:rPr lang="en-US" sz="1500"/>
              <a:t> → Waits until Kafka passes its health check before starting this service.</a:t>
            </a:r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1500"/>
              <a:t>logging: *logging</a:t>
            </a:r>
          </a:p>
          <a:p>
            <a:pPr marL="0" indent="0">
              <a:buNone/>
            </a:pPr>
            <a:r>
              <a:rPr lang="en-US" sz="1500"/>
              <a:t>Uses an anchor (*logging) to apply a predefined logging configuration.</a:t>
            </a:r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1500"/>
              <a:t>Typically defined elsewhere in the Docker Compose file using &amp;logging.</a:t>
            </a:r>
            <a:endParaRPr lang="de-DE" sz="15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40D298-6973-5147-58CB-EF9DDEB83BCF}"/>
              </a:ext>
            </a:extLst>
          </p:cNvPr>
          <p:cNvSpPr txBox="1">
            <a:spLocks/>
          </p:cNvSpPr>
          <p:nvPr/>
        </p:nvSpPr>
        <p:spPr>
          <a:xfrm>
            <a:off x="619122" y="7392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173082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26002A-3FCE-12CD-D886-8757B4797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8ADC8-D27E-64BF-E1AE-F0270120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Otel Collecto in docker-compose.yaml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312F2-843D-AD68-C30C-7CB4E2B4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522" y="5633765"/>
            <a:ext cx="340855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 adService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80255-FA3F-13DF-2FA4-A69D518D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1" y="207829"/>
            <a:ext cx="9181308" cy="493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9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200C52-A4CD-2D39-EEA9-C5CA5F9D0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A7E6F-7D34-D59C-880D-BF5DF9AE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Otel Collecto in docker-compose.yaml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58E9C-C052-98A5-016E-236D97496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Cart </a:t>
            </a:r>
            <a:r>
              <a:rPr lang="en-US" sz="20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B4A30-CA6B-9C2A-A1B9-A2254FC7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736" y="255215"/>
            <a:ext cx="5804824" cy="669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2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329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Thesis Topic: Optimizing Distributed Tracing and Telemetry in Microservices Using OpenTelemetry.</vt:lpstr>
      <vt:lpstr>Workflow Diagramm</vt:lpstr>
      <vt:lpstr>Otel Collecto in docker-compose.yaml</vt:lpstr>
      <vt:lpstr>environment:</vt:lpstr>
      <vt:lpstr>Depends_on Logging </vt:lpstr>
      <vt:lpstr>Otel Collecto in docker-compose.yaml</vt:lpstr>
      <vt:lpstr>Otel Collecto in docker-compose.yaml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 Mohammad</dc:creator>
  <cp:lastModifiedBy>Nur Mohammad</cp:lastModifiedBy>
  <cp:revision>30</cp:revision>
  <dcterms:created xsi:type="dcterms:W3CDTF">2025-02-26T19:43:18Z</dcterms:created>
  <dcterms:modified xsi:type="dcterms:W3CDTF">2025-06-18T11:33:45Z</dcterms:modified>
</cp:coreProperties>
</file>