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81" r:id="rId18"/>
    <p:sldId id="279" r:id="rId19"/>
    <p:sldId id="28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71C6-8D55-0BF6-41F1-3C34832D7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B9BC8-DF00-E333-BB5C-90BC9EE46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C6508-3BB2-407B-3917-9D5D3A3A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52C8-EEAA-DD47-D5EF-2A888B6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C7926-12A4-3805-C040-DAD77BBE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00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FB21-FBB7-A1E6-18C2-9A104C79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89EA8-6927-4D64-6E91-4F37F88B4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49EFD-E940-A3BC-2CDC-FEA080AF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7E14-A8D2-26A4-0600-DC372675D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166E8-37BA-EEBA-5C8A-11D6C9EA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74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35F98-62CA-4007-F978-91D9DEB3B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7F2AB-F500-859D-C00A-D65B32D5F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79E6A-3813-CE10-E4B0-F0E8444C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D5BDE-7EDD-6687-43C7-EE2A7E88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DD412-4C26-817A-0CE0-C83F4BE4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48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149B8-2373-5ECC-DA2B-977989F8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CBCD-087D-D5D6-631D-4756BBCC8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6901E-3ACA-DAFE-5CEC-89EAE02C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70237-E21B-D1B9-A23C-122E5F6A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D9D16-E78A-0FE9-83F4-B51ED3EB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4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28AF6-89CD-C02B-6E22-78F94C67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C042F-321B-E946-3AAD-7ABB65AF2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B6A1-2ACF-DE68-89A5-59C58CA9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CD53-6AC1-44FF-DDE2-EDE4066D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6377-3BA4-5B09-39CE-94CB5F5E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07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198F-1B8C-1CB8-A1B6-38F0BEF5A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A1E7-52B6-7642-B9DE-D2A0D44D7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83CD2D-4FEE-C3A7-1F36-7FC4A461A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3EA03-9B5A-1130-6884-2CBEC5D8E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CE83A-60D1-2A88-6486-3781A372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5A11-36F8-EEF2-C4F1-DB7425750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76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E8F7-6250-6C96-41A8-CD91F988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46364-D3B7-30A2-51A3-0973B1B7D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E94B8-EBC0-7E92-935B-33DB5122E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3F856-5C43-A667-754A-0923D7F55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192ADF-2500-A628-99CE-7A64A9658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A667F-DD2D-F70E-57ED-A72844FF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3565D-02CF-4F34-FA74-38EF1ABA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47F8F-77E0-4747-33CC-B1E83093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78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9F21-F59A-D5CC-373D-77C73043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1CC2C-2A3B-C983-3D4F-B22223D3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1EEFC-74E7-0321-FF23-A6002A89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2375D-B25D-7181-1D72-7B43D193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864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75A11-B008-6783-8890-1B2FF3CF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B0BBC-BF3E-BD4B-5340-90888FAE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8228F-455B-C568-C713-E222F1CB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22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EBDC-F549-EC49-EEB0-46FFB4D6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A35D-AF2F-C4DC-5B73-A4D336827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8EA71-2916-391D-231C-4CC81B913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69730-2EB0-B20B-D88B-0D23C630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FD21D-4B0E-C50B-4A7F-474DF62A6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41F04-083A-B7E6-FB62-B1D1B572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19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88F7-ABAA-B18E-3851-8924AF7D3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F9054-2858-C201-DAB9-2BE6E89A3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52C57-7F23-2A90-D625-4B23268C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4EBE0-445D-6992-C418-73CB9F71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38C59-9F69-4430-8032-0F3EC2A6CC28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D8658-CC2B-0048-DBF3-F35E6313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9CFE8-04E2-CE80-47B6-042C3FE2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99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EA8A02-0698-3211-2B0E-089D3F49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15B80-E1BB-EAA1-C751-8C025B6DA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9B378-1685-BDE4-15AA-47461663A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38C59-9F69-4430-8032-0F3EC2A6CC28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10988-F281-A191-480C-F8784AF87F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5F75C-D6F8-A166-11C9-86834BCD5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02F4-FAE1-4A7F-BA1F-A6449DAD52C1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6BEFE-4205-FAEF-E26C-35A5D5F8103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82200" y="5862531"/>
            <a:ext cx="2219136" cy="9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7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05DB-AC8E-8DAA-1C88-A05A620D9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pic>
        <p:nvPicPr>
          <p:cNvPr id="4" name="Picture 4" descr="A picture containing text, sky, outdoor, light&#10;&#10;Description automatically generated">
            <a:extLst>
              <a:ext uri="{FF2B5EF4-FFF2-40B4-BE49-F238E27FC236}">
                <a16:creationId xmlns:a16="http://schemas.microsoft.com/office/drawing/2014/main" id="{D2DF929D-3C4A-1D9C-8B74-B9F21D3FE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174" y="62875"/>
            <a:ext cx="7962311" cy="438956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43894FC-6221-318A-E59A-C801C1B2DE87}"/>
              </a:ext>
            </a:extLst>
          </p:cNvPr>
          <p:cNvSpPr txBox="1">
            <a:spLocks/>
          </p:cNvSpPr>
          <p:nvPr/>
        </p:nvSpPr>
        <p:spPr>
          <a:xfrm>
            <a:off x="1372724" y="4494952"/>
            <a:ext cx="9144000" cy="2300173"/>
          </a:xfrm>
          <a:prstGeom prst="rect">
            <a:avLst/>
          </a:prstGeom>
        </p:spPr>
        <p:txBody>
          <a:bodyPr vert="horz" lIns="91440" tIns="45720" rIns="91440" bIns="45720" rtlCol="0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rgbClr val="0070C0"/>
                </a:solidFill>
              </a:rPr>
              <a:t>Evaluation of 5G Open RAN simulation environments</a:t>
            </a:r>
            <a:endParaRPr lang="de-DE" sz="3200" b="1">
              <a:solidFill>
                <a:srgbClr val="0070C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de-DE" sz="1400" b="1"/>
              <a:t>Research Project</a:t>
            </a:r>
          </a:p>
          <a:p>
            <a:pPr algn="l">
              <a:lnSpc>
                <a:spcPct val="100000"/>
              </a:lnSpc>
            </a:pPr>
            <a:r>
              <a:rPr lang="en-US" sz="1400" b="1"/>
              <a:t>Professor: </a:t>
            </a:r>
            <a:r>
              <a:rPr lang="en-US" sz="1400"/>
              <a:t>Dr.-Ing. Andreas Grebe</a:t>
            </a:r>
          </a:p>
          <a:p>
            <a:pPr algn="l">
              <a:lnSpc>
                <a:spcPct val="100000"/>
              </a:lnSpc>
            </a:pPr>
            <a:r>
              <a:rPr lang="en-US" sz="1400" b="1"/>
              <a:t>Student: </a:t>
            </a:r>
            <a:r>
              <a:rPr lang="en-US" sz="1400"/>
              <a:t>Md Nur Mohammad</a:t>
            </a:r>
          </a:p>
          <a:p>
            <a:pPr algn="l">
              <a:lnSpc>
                <a:spcPct val="100000"/>
              </a:lnSpc>
            </a:pPr>
            <a:r>
              <a:rPr lang="en-US" sz="1400" b="1"/>
              <a:t>Student ID: </a:t>
            </a:r>
            <a:r>
              <a:rPr lang="en-US" sz="1400"/>
              <a:t>11145131</a:t>
            </a:r>
          </a:p>
          <a:p>
            <a:pPr algn="l">
              <a:lnSpc>
                <a:spcPct val="100000"/>
              </a:lnSpc>
            </a:pPr>
            <a:r>
              <a:rPr lang="en-US" sz="1400"/>
              <a:t>Master in Communication Systems and Networks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14833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E329-9C28-4132-FE3C-2DF30C42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+mn-lt"/>
              </a:rPr>
              <a:t>A1 interface </a:t>
            </a:r>
            <a:r>
              <a:rPr lang="de-DE" b="1" dirty="0" err="1">
                <a:latin typeface="+mn-lt"/>
              </a:rPr>
              <a:t>specification</a:t>
            </a:r>
            <a:r>
              <a:rPr lang="de-DE" b="1" dirty="0">
                <a:latin typeface="+mn-lt"/>
              </a:rPr>
              <a:t> </a:t>
            </a:r>
            <a:r>
              <a:rPr lang="de-DE" b="1" dirty="0" err="1">
                <a:latin typeface="+mn-lt"/>
              </a:rPr>
              <a:t>objectives</a:t>
            </a:r>
            <a:endParaRPr lang="de-D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DA9D-9C67-6E8E-DD1B-3CF5A9005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1454" y="2419513"/>
            <a:ext cx="10515600" cy="253898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Connects</a:t>
            </a:r>
            <a:r>
              <a:rPr lang="de-DE" dirty="0"/>
              <a:t> non-RT RIC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near</a:t>
            </a:r>
            <a:r>
              <a:rPr lang="de-DE" dirty="0"/>
              <a:t>-RT RIC.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(UE)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Provides basic policy status feedback.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enrichment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9764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B36B7-837E-1A0A-515B-92A4ED6A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>
                <a:latin typeface="+mn-lt"/>
              </a:rPr>
              <a:t>A1 interface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6746-7F66-F77B-A990-51BEFCC1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175" y="2306392"/>
            <a:ext cx="10515600" cy="2953765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Policy management information transfer from Non-RT RIC to Near -RT RIC.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Policy response from RT-near RIC to non-RT RIC.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Detects and requests A1 enrichment information from Near-RT RIC to Non-RT RIC and provides A1 enrichment information from Non-RT RIC to Near-RT RIC.</a:t>
            </a:r>
            <a:endParaRPr lang="de-DE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857908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D0CE-5E5B-BD4B-ED1E-0AFC10421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latin typeface="+mn-lt"/>
              </a:rPr>
              <a:t>The policy management function</a:t>
            </a:r>
            <a:endParaRPr lang="de-DE" sz="6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E6F9-BCEB-ABD7-127E-D9121B734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297" y="1957600"/>
            <a:ext cx="10515600" cy="36513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sed by non-RT RICs to provision and manage A1 policies in RIC near RT.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Used to create, update, and delete A1 policies.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U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sed to query the presence, content, and enforcement status of policy.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upported by A1 policy fallback from RIC Near-RT  to non-RT RIC.</a:t>
            </a:r>
          </a:p>
          <a:p>
            <a:pPr>
              <a:buFont typeface="Wingdings" panose="05000000000000000000" pitchFamily="2" charset="2"/>
              <a:buChar char="§"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9558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BA26D-74D2-E47D-EB90-2085B245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+mn-lt"/>
              </a:rPr>
              <a:t>Open Network Automation </a:t>
            </a:r>
            <a:r>
              <a:rPr lang="de-DE" b="1" dirty="0" err="1">
                <a:latin typeface="+mn-lt"/>
              </a:rPr>
              <a:t>Platform</a:t>
            </a:r>
            <a:r>
              <a:rPr lang="de-DE" b="1" dirty="0">
                <a:latin typeface="+mn-lt"/>
              </a:rPr>
              <a:t> (ONAP)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CE56B-A818-7767-595E-729B1FBF8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004" y="1941922"/>
            <a:ext cx="10515600" cy="29317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Open-source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hosted by the Linux Foundation. </a:t>
            </a:r>
          </a:p>
          <a:p>
            <a:r>
              <a:rPr lang="de-DE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de-D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rovides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de-D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comprehensive</a:t>
            </a:r>
            <a: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</a:t>
            </a: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nables service for providers and developers.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elps accelerate the growth of a vibrant ecosystem.</a:t>
            </a:r>
          </a:p>
          <a:p>
            <a:endParaRPr lang="de-D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760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0366-699B-1020-3ECA-42ED2EFB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749" y="0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ONAP Releases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26F0ED-BE5A-42BF-60F0-28B72200D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648" y="1265086"/>
            <a:ext cx="6088704" cy="5815861"/>
          </a:xfrm>
        </p:spPr>
      </p:pic>
    </p:spTree>
    <p:extLst>
      <p:ext uri="{BB962C8B-B14F-4D97-AF65-F5344CB8AC3E}">
        <p14:creationId xmlns:p14="http://schemas.microsoft.com/office/powerpoint/2010/main" val="168082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2070D-E142-4A03-0072-3ADC966A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br>
              <a:rPr lang="de-D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E2AF-8285-1E0E-DF0D-5CB1AA74F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Deeper O-RAN integration with A1 and O1 policy control for SON use cases </a:t>
            </a:r>
          </a:p>
          <a:p>
            <a:r>
              <a:rPr lang="en-US" dirty="0"/>
              <a:t>Improved flows for orchestrating and upgrading network functions Cloud Native (CNF)  Networking with CCVPN Use Case.</a:t>
            </a:r>
          </a:p>
          <a:p>
            <a:r>
              <a:rPr lang="en-US" dirty="0"/>
              <a:t>Compute powerful KPIs for use in intent-based E2E network slicing.</a:t>
            </a:r>
          </a:p>
          <a:p>
            <a:r>
              <a:rPr lang="en-US" dirty="0"/>
              <a:t>Continued policy framework modernization, including messaging and Native Kafka Service Grid integration.</a:t>
            </a:r>
          </a:p>
          <a:p>
            <a:r>
              <a:rPr lang="en-US" dirty="0"/>
              <a:t>Security enhancements including removing known vulnerabilities and adopting critical software supply chain artifacts.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030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F91C-BF8B-F949-B362-B25B3ACD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9" y="0"/>
            <a:ext cx="10515600" cy="1325563"/>
          </a:xfrm>
        </p:spPr>
        <p:txBody>
          <a:bodyPr/>
          <a:lstStyle/>
          <a:p>
            <a:pPr algn="ctr"/>
            <a:r>
              <a:rPr lang="de-DE" b="1" u="sng" dirty="0">
                <a:latin typeface="+mn-lt"/>
              </a:rPr>
              <a:t>Kohn Release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8192-2F59-6EB2-B90A-0E674118A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742" y="1502067"/>
            <a:ext cx="10515600" cy="4990807"/>
          </a:xfrm>
        </p:spPr>
        <p:txBody>
          <a:bodyPr>
            <a:normAutofit fontScale="92500" lnSpcReduction="10000"/>
          </a:bodyPr>
          <a:lstStyle/>
          <a:p>
            <a:r>
              <a:rPr lang="de-DE" sz="3000" b="1" dirty="0"/>
              <a:t>Create </a:t>
            </a:r>
            <a:r>
              <a:rPr lang="de-DE" sz="3000" b="1" dirty="0" err="1"/>
              <a:t>Configuration</a:t>
            </a:r>
            <a:r>
              <a:rPr lang="de-DE" sz="3000" b="1" dirty="0"/>
              <a:t> </a:t>
            </a:r>
            <a:r>
              <a:rPr lang="de-DE" sz="3000" b="1" dirty="0" err="1"/>
              <a:t>for</a:t>
            </a:r>
            <a:r>
              <a:rPr lang="de-DE" sz="3000" b="1" dirty="0"/>
              <a:t> A1 Policy Management Service.</a:t>
            </a:r>
            <a:r>
              <a:rPr lang="de-DE" dirty="0"/>
              <a:t>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/>
              <a:t>          </a:t>
            </a:r>
            <a:r>
              <a:rPr lang="de-DE" sz="2200" dirty="0" err="1"/>
              <a:t>Configure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A1 Policy Management Service.</a:t>
            </a:r>
          </a:p>
          <a:p>
            <a:pPr marL="0" indent="0">
              <a:buNone/>
            </a:pPr>
            <a:r>
              <a:rPr lang="de-DE" sz="2200" dirty="0"/>
              <a:t>                        - Sample </a:t>
            </a:r>
            <a:r>
              <a:rPr lang="de-DE" sz="2200" dirty="0" err="1"/>
              <a:t>application</a:t>
            </a:r>
            <a:r>
              <a:rPr lang="de-DE" sz="2200" dirty="0"/>
              <a:t> </a:t>
            </a:r>
            <a:r>
              <a:rPr lang="de-DE" sz="2200" dirty="0" err="1"/>
              <a:t>configuration</a:t>
            </a:r>
            <a:r>
              <a:rPr lang="de-DE" sz="2200" dirty="0"/>
              <a:t>.</a:t>
            </a:r>
          </a:p>
          <a:p>
            <a:pPr marL="0" indent="0">
              <a:buNone/>
            </a:pPr>
            <a:r>
              <a:rPr lang="de-DE" sz="2200" dirty="0"/>
              <a:t>                        - JSON Schema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application</a:t>
            </a:r>
            <a:r>
              <a:rPr lang="de-DE" sz="2200" dirty="0"/>
              <a:t> </a:t>
            </a:r>
            <a:r>
              <a:rPr lang="de-DE" sz="2200" dirty="0" err="1"/>
              <a:t>configuration</a:t>
            </a:r>
            <a:r>
              <a:rPr lang="de-DE" sz="2200" dirty="0"/>
              <a:t>.</a:t>
            </a:r>
          </a:p>
          <a:p>
            <a:pPr marL="0" indent="0">
              <a:buNone/>
            </a:pPr>
            <a:endParaRPr lang="de-DE" sz="2200" dirty="0"/>
          </a:p>
          <a:p>
            <a:r>
              <a:rPr lang="de-DE" sz="3000" b="1" dirty="0"/>
              <a:t>Running </a:t>
            </a:r>
            <a:r>
              <a:rPr lang="de-DE" sz="3000" b="1" dirty="0" err="1"/>
              <a:t>the</a:t>
            </a:r>
            <a:r>
              <a:rPr lang="de-DE" sz="3000" b="1" dirty="0"/>
              <a:t> </a:t>
            </a:r>
            <a:r>
              <a:rPr lang="de-DE" sz="3000" b="1" dirty="0" err="1"/>
              <a:t>functions</a:t>
            </a:r>
            <a:r>
              <a:rPr lang="de-DE" sz="3000" b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/>
              <a:t>         Run A1-enabled Controller.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/>
              <a:t>         Run OSC </a:t>
            </a:r>
            <a:r>
              <a:rPr lang="de-DE" sz="2200" dirty="0" err="1"/>
              <a:t>Near</a:t>
            </a:r>
            <a:r>
              <a:rPr lang="de-DE" sz="2200" dirty="0"/>
              <a:t>-RT-RIC/A1 Simulator Docker Containers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/>
              <a:t>         Run ONAP A1 Policy Management Service Docker Container.</a:t>
            </a:r>
          </a:p>
          <a:p>
            <a:pPr marL="0" indent="0">
              <a:buNone/>
            </a:pPr>
            <a:r>
              <a:rPr lang="de-DE" sz="2200" dirty="0"/>
              <a:t>                - A1 Policy Management Service Swagger API.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200" dirty="0"/>
              <a:t>         Run OSC Non-RT RIC Control Panel Docker Container.</a:t>
            </a:r>
          </a:p>
          <a:p>
            <a:pPr marL="0" indent="0">
              <a:buNone/>
            </a:pPr>
            <a:r>
              <a:rPr lang="de-DE" sz="2200" dirty="0"/>
              <a:t>                 - Open NONRTRIC / A1 Policy Control Panel UI.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0734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0409-796D-93ED-C626-BD3949FC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7641"/>
          </a:xfrm>
        </p:spPr>
        <p:txBody>
          <a:bodyPr>
            <a:normAutofit fontScale="90000"/>
          </a:bodyPr>
          <a:lstStyle/>
          <a:p>
            <a:pPr algn="ctr"/>
            <a:r>
              <a:rPr lang="de-DE" b="1" dirty="0"/>
              <a:t>Architecture </a:t>
            </a:r>
            <a:r>
              <a:rPr lang="de-DE" b="1" dirty="0" err="1"/>
              <a:t>for</a:t>
            </a:r>
            <a:r>
              <a:rPr lang="de-DE" b="1" dirty="0"/>
              <a:t> Kohn Release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B80579B-71C9-1753-6EB0-7FC4B3EF0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25" y="1345861"/>
            <a:ext cx="6945749" cy="5147014"/>
          </a:xfrm>
        </p:spPr>
      </p:pic>
    </p:spTree>
    <p:extLst>
      <p:ext uri="{BB962C8B-B14F-4D97-AF65-F5344CB8AC3E}">
        <p14:creationId xmlns:p14="http://schemas.microsoft.com/office/powerpoint/2010/main" val="2181753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23EB-5B82-7ADB-6C25-64DDA9B3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Project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A4171-BB66-DF70-7B1B-68ECD1146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11 (make sure that JAVA_HOME environment variable points to correct Java version)</a:t>
            </a:r>
          </a:p>
          <a:p>
            <a:endParaRPr lang="en-US" dirty="0"/>
          </a:p>
          <a:p>
            <a:r>
              <a:rPr lang="en-US" dirty="0"/>
              <a:t>Maven 3.6 (make sure you have </a:t>
            </a:r>
            <a:r>
              <a:rPr lang="en-US" dirty="0">
                <a:solidFill>
                  <a:srgbClr val="FF0000"/>
                </a:solidFill>
              </a:rPr>
              <a:t>configured maven to access the ONAP maven repositories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Docker and docker-compose (latest)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7467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1D99-AE21-E65F-570D-831A4E6DD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CC77-0BE2-8FEF-D9C9-6E5F4702F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98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imeline&#10;&#10;Description automatically generated">
            <a:extLst>
              <a:ext uri="{FF2B5EF4-FFF2-40B4-BE49-F238E27FC236}">
                <a16:creationId xmlns:a16="http://schemas.microsoft.com/office/drawing/2014/main" id="{437B6F23-4E08-8BF3-82FD-1950371F9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35" y="625686"/>
            <a:ext cx="9364493" cy="5606628"/>
          </a:xfrm>
        </p:spPr>
      </p:pic>
    </p:spTree>
    <p:extLst>
      <p:ext uri="{BB962C8B-B14F-4D97-AF65-F5344CB8AC3E}">
        <p14:creationId xmlns:p14="http://schemas.microsoft.com/office/powerpoint/2010/main" val="274991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0421B2-15D1-F73C-2FC9-2E4E77BFFAAB}"/>
              </a:ext>
            </a:extLst>
          </p:cNvPr>
          <p:cNvSpPr txBox="1">
            <a:spLocks/>
          </p:cNvSpPr>
          <p:nvPr/>
        </p:nvSpPr>
        <p:spPr>
          <a:xfrm>
            <a:off x="838203" y="365129"/>
            <a:ext cx="10515600" cy="893835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800" b="1" u="sng" dirty="0">
                <a:latin typeface="Times New Roman" pitchFamily="18"/>
                <a:cs typeface="Times New Roman" pitchFamily="18"/>
              </a:rPr>
              <a:t>Last Meeting Details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E369F75-0A5D-C4E8-8BF3-AA9C29FC949B}"/>
              </a:ext>
            </a:extLst>
          </p:cNvPr>
          <p:cNvSpPr txBox="1"/>
          <p:nvPr/>
        </p:nvSpPr>
        <p:spPr>
          <a:xfrm>
            <a:off x="2173705" y="2171182"/>
            <a:ext cx="7844589" cy="193899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i="0" u="none" strike="noStrike" kern="1200" cap="none" spc="0" baseline="0" dirty="0">
                <a:solidFill>
                  <a:srgbClr val="000000"/>
                </a:solidFill>
                <a:uFillTx/>
                <a:latin typeface="Arial" pitchFamily="34"/>
                <a:cs typeface="Arial" pitchFamily="34"/>
              </a:rPr>
              <a:t> Meeting (</a:t>
            </a:r>
            <a:r>
              <a:rPr lang="en-US" sz="2000" b="1" i="0" u="none" strike="noStrike" kern="0" cap="none" spc="0" baseline="0" dirty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05</a:t>
            </a:r>
            <a:r>
              <a:rPr lang="en-US" sz="2000" b="1" i="0" u="none" strike="noStrike" kern="1200" cap="none" spc="0" baseline="0" dirty="0">
                <a:solidFill>
                  <a:srgbClr val="FF0000"/>
                </a:solidFill>
                <a:uFillTx/>
                <a:latin typeface="Arial" pitchFamily="34"/>
                <a:cs typeface="Arial" pitchFamily="34"/>
              </a:rPr>
              <a:t>.04.2023)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 i="0" u="none" strike="noStrike" kern="120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Go through the A1 interface in detail.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Find the way to test near-RT RIC and non-RT RIC.</a:t>
            </a:r>
          </a:p>
          <a:p>
            <a:pPr marL="342900" marR="0" lvl="0" indent="-34290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b="1" kern="0" dirty="0">
                <a:solidFill>
                  <a:srgbClr val="000000"/>
                </a:solidFill>
                <a:latin typeface="Arial" pitchFamily="34"/>
                <a:cs typeface="Arial" pitchFamily="34"/>
              </a:rPr>
              <a:t>Follow the O-RAN Alliance’s specifications for the A1 interface.</a:t>
            </a:r>
            <a:endParaRPr lang="en-US" sz="2000" b="1" i="0" u="none" strike="noStrike" kern="0" cap="none" spc="0" baseline="0" dirty="0">
              <a:solidFill>
                <a:srgbClr val="000000"/>
              </a:solidFill>
              <a:uFillTx/>
              <a:latin typeface="Arial" pitchFamily="34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4777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D033-FD6B-6F5A-B17F-FB45A675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u="sng" dirty="0">
                <a:latin typeface="+mn-lt"/>
              </a:rPr>
              <a:t>Last </a:t>
            </a:r>
            <a:r>
              <a:rPr lang="de-DE" b="1" u="sng" dirty="0" err="1">
                <a:latin typeface="+mn-lt"/>
              </a:rPr>
              <a:t>two</a:t>
            </a:r>
            <a:r>
              <a:rPr lang="de-DE" b="1" u="sng" dirty="0">
                <a:latin typeface="+mn-lt"/>
              </a:rPr>
              <a:t> </a:t>
            </a:r>
            <a:r>
              <a:rPr lang="de-DE" b="1" u="sng" dirty="0" err="1">
                <a:latin typeface="+mn-lt"/>
              </a:rPr>
              <a:t>weeks</a:t>
            </a:r>
            <a:r>
              <a:rPr lang="de-DE" b="1" u="sng" dirty="0">
                <a:latin typeface="+mn-lt"/>
              </a:rPr>
              <a:t> </a:t>
            </a:r>
            <a:r>
              <a:rPr lang="de-DE" b="1" u="sng" dirty="0" err="1">
                <a:latin typeface="+mn-lt"/>
              </a:rPr>
              <a:t>work</a:t>
            </a:r>
            <a:endParaRPr lang="de-DE" b="1" u="sng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E474-9ECB-589D-4902-B531739AD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515" y="2216242"/>
            <a:ext cx="10515600" cy="259545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effectLst/>
              </a:rPr>
              <a:t>Followed O-RAN specifications for the A1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effectLst/>
              </a:rPr>
              <a:t>Focused on policy management service between near-RT RIC and non-RT RIC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effectLst/>
              </a:rPr>
              <a:t>Finding an open-source platform for testing both of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52525"/>
                </a:solidFill>
                <a:effectLst/>
              </a:rPr>
              <a:t>ONAP (Open Network Automation Platform) is introduced.</a:t>
            </a:r>
          </a:p>
        </p:txBody>
      </p:sp>
    </p:spTree>
    <p:extLst>
      <p:ext uri="{BB962C8B-B14F-4D97-AF65-F5344CB8AC3E}">
        <p14:creationId xmlns:p14="http://schemas.microsoft.com/office/powerpoint/2010/main" val="181879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DD2F-018A-25E8-D799-30F96484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39911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O-RAN architecture description includes  Non-RT RICs and  Near-RT RICs connected by the A1 interface as shown in the figure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sz="1600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626032-6DBF-AA51-107D-2F3900C92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6896" y="0"/>
            <a:ext cx="5633730" cy="456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6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58D5-30D7-FB7F-2707-6B5BA5ED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of A1 in the O-RAN architecture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B861-2FEF-9C9D-1539-A3C62BC70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H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andles the distribution, configuration, and collection of data from the RAN nodes.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S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upport the AI/ML workflow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ptimize the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A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llow the non-RT RIC  to provide rule-based guidance, ML model management, and  information to enhance the near-RT RIC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240702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161D-8B3D-36DF-3210-B176D710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17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 policy management service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02C85-2AB5-DD23-AE09-46044B4EA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6965"/>
            <a:ext cx="10515600" cy="3387398"/>
          </a:xfrm>
        </p:spPr>
        <p:txBody>
          <a:bodyPr/>
          <a:lstStyle/>
          <a:p>
            <a:r>
              <a:rPr lang="en-US" dirty="0"/>
              <a:t>Purpose of  A1 policies is to guide the RAN's performance toward the overall goal expressed in the RAN's purpose.</a:t>
            </a:r>
          </a:p>
          <a:p>
            <a:r>
              <a:rPr lang="en-US" dirty="0"/>
              <a:t>Non-RT RIC can manage  A1 policies based on the A1 policy response and  the network state provided on O1.</a:t>
            </a:r>
          </a:p>
          <a:p>
            <a:r>
              <a:rPr lang="en-US" dirty="0"/>
              <a:t> RIC Near-RT is working based on its internal functions or applications,  configuration received on O1 and transient policies received on A1. </a:t>
            </a:r>
          </a:p>
        </p:txBody>
      </p:sp>
    </p:spTree>
    <p:extLst>
      <p:ext uri="{BB962C8B-B14F-4D97-AF65-F5344CB8AC3E}">
        <p14:creationId xmlns:p14="http://schemas.microsoft.com/office/powerpoint/2010/main" val="243799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85D4-2E34-F601-169D-79137E77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 enrichment information service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4D0B-5DBF-A6AC-91B4-1E897BC88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041" y="2466648"/>
            <a:ext cx="10515600" cy="25578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improve the performance of that entity's tasks.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O-RAN external source of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SMO can collect information from information sources inside O-RAN  and outside of O-RAN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300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B0528-BA3E-F140-286D-670A2953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515" y="101174"/>
            <a:ext cx="10002625" cy="1325563"/>
          </a:xfrm>
        </p:spPr>
        <p:txBody>
          <a:bodyPr/>
          <a:lstStyle/>
          <a:p>
            <a:pPr algn="ctr"/>
            <a:r>
              <a:rPr lang="de-DE" b="1" dirty="0">
                <a:latin typeface="+mn-lt"/>
              </a:rPr>
              <a:t>A1 interface </a:t>
            </a:r>
            <a:r>
              <a:rPr lang="de-DE" b="1" dirty="0" err="1">
                <a:latin typeface="+mn-lt"/>
              </a:rPr>
              <a:t>general</a:t>
            </a:r>
            <a:r>
              <a:rPr lang="de-DE" b="1" dirty="0">
                <a:latin typeface="+mn-lt"/>
              </a:rPr>
              <a:t> </a:t>
            </a:r>
            <a:r>
              <a:rPr lang="de-DE" b="1" dirty="0" err="1">
                <a:latin typeface="+mn-lt"/>
              </a:rPr>
              <a:t>principles</a:t>
            </a:r>
            <a:endParaRPr lang="de-DE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0B4A5-8DE2-AB85-E258-56E2ED75E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63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logical interface in the O-RAN architecture between the Non-RT-RIC functionality and the Near-RT-RIC.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Vendor independent and  independent of specific implementations of  SMO, Non-RT RIC and Near-RT RIC.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400" dirty="0" err="1"/>
              <a:t>Enables</a:t>
            </a:r>
            <a:r>
              <a:rPr lang="de-DE" sz="2400" dirty="0"/>
              <a:t> </a:t>
            </a:r>
            <a:r>
              <a:rPr lang="de-DE" sz="2400" dirty="0" err="1"/>
              <a:t>policy-based</a:t>
            </a:r>
            <a:r>
              <a:rPr lang="de-DE" sz="2400" dirty="0"/>
              <a:t> </a:t>
            </a:r>
            <a:r>
              <a:rPr lang="de-DE" sz="2400" dirty="0" err="1"/>
              <a:t>targeting</a:t>
            </a:r>
            <a:r>
              <a:rPr lang="de-DE" sz="2400" dirty="0"/>
              <a:t> </a:t>
            </a:r>
            <a:r>
              <a:rPr lang="en-US" sz="2400" dirty="0"/>
              <a:t>of internal radio resource management  functions.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rovide basic feedback mechanism with near RT-RIC.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nables the transmission of A1 enhancement information from the non-RT RIC to the near-end RT RIC.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Near-RT to detect available enrichment information for which safe delivery can be guaranteed and to request which enrichment information to provide.</a:t>
            </a: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020674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Theme</vt:lpstr>
      <vt:lpstr> </vt:lpstr>
      <vt:lpstr>PowerPoint Presentation</vt:lpstr>
      <vt:lpstr>PowerPoint Presentation</vt:lpstr>
      <vt:lpstr>Last two weeks work</vt:lpstr>
      <vt:lpstr>The O-RAN architecture description includes  Non-RT RICs and  Near-RT RICs connected by the A1 interface as shown in the figure </vt:lpstr>
      <vt:lpstr>Role of A1 in the O-RAN architecture</vt:lpstr>
      <vt:lpstr>A1 policy management service </vt:lpstr>
      <vt:lpstr>A1 enrichment information service </vt:lpstr>
      <vt:lpstr>A1 interface general principles</vt:lpstr>
      <vt:lpstr>A1 interface specification objectives</vt:lpstr>
      <vt:lpstr>A1 interface Capabilities</vt:lpstr>
      <vt:lpstr>The policy management function</vt:lpstr>
      <vt:lpstr>Open Network Automation Platform (ONAP)</vt:lpstr>
      <vt:lpstr>ONAP Releases</vt:lpstr>
      <vt:lpstr>Features </vt:lpstr>
      <vt:lpstr>Kohn Release </vt:lpstr>
      <vt:lpstr>Architecture for Kohn Release</vt:lpstr>
      <vt:lpstr>Project 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Nur Mohammad</dc:creator>
  <cp:lastModifiedBy>Nur Mohammad</cp:lastModifiedBy>
  <cp:revision>41</cp:revision>
  <dcterms:created xsi:type="dcterms:W3CDTF">2023-03-07T09:15:32Z</dcterms:created>
  <dcterms:modified xsi:type="dcterms:W3CDTF">2023-04-19T20:37:12Z</dcterms:modified>
</cp:coreProperties>
</file>