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6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7C80"/>
    <a:srgbClr val="114C8D"/>
    <a:srgbClr val="FF99FF"/>
    <a:srgbClr val="B2B2B2"/>
    <a:srgbClr val="FFFFFF"/>
    <a:srgbClr val="99CC00"/>
    <a:srgbClr val="6FC2C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500B-E28C-4352-B5A0-2571C8D34BC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58020-0A05-42BC-99EC-B8DD07F5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70AB-12EC-4F5F-A3FE-851D1A335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96C4-4888-465A-85F2-1025424E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5CD1-0CFB-4276-9243-9B16EAE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233405-F98C-4EE6-90C3-79B3F3911922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2033-8527-4A22-8A47-19C9C78F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0C28-3E68-4885-A24C-6AFDC080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3DA-4E04-4AA5-93B5-0DA64C59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09EF4-55BF-47F4-A1EC-B6138430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3589-E982-4645-B1B4-A7F2159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667242-B838-4513-ADA2-DE7E5639BB4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6254-AECF-4794-B296-16F0A4F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308A-F9C9-4B52-91D5-BE53DE3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33FDB-FBEF-4071-BA01-25DE5BE7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21169-2251-4162-9CA8-5EB1F053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CC8B-AAA0-4CBB-9110-BA41D862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5CD23-1148-4243-B917-0205CF0F9C6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8DA0-FFB3-4B85-A5B2-6E7D2DA8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8861-9E6F-484E-A9EB-FE1541B2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1E18-D82A-4E35-8A7F-10CD7B87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B8B-62B1-417D-8955-A2C108CE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A29C-12D9-4E2A-A435-69D44DA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758FE-CCFD-4A74-87B8-300EA015815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3AB2-B9B9-4D7C-9C9C-C26D399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CA5E-5D19-436B-A98F-7BD498A7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4762-618C-43E1-8064-29321D7D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6945-6E84-423D-861F-12E39869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48FA-C4FB-4575-93FC-20BF31E8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EF2323-13BA-44B5-A86C-510FBE53956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C716-5A70-4AEC-B803-0A6DE459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489F-2A9E-4AD5-81A5-11112ABD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1646-89E4-46FA-86C3-2CB42739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D986-D674-4C2E-B2B5-55F58EFF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36B8-B356-4DA8-85B0-E1231AD8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93CD-72E0-4258-B222-314A1BDE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F72A0D-1B49-45BB-8434-54595EA6B886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89CE-8B41-4B5C-9EF1-A7486451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74BF-0F4F-4B6A-8365-23388601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8799-4BE3-45E8-8D25-27DB2F27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358C2-ED2F-4F6B-857A-CC5B6B8E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4CFB-C6A6-4213-8A85-9B75BADF7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F261F-F2AB-4D18-A982-2CA97A0D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7C10D-4BB8-4F43-9F6D-A47DFC26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21629-C73D-4968-9F58-D6DABD27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B32D78-759C-45E0-B4A8-7A2185B10F61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C010E-E74D-476D-BC31-10DF15DC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B6297-1069-4050-8FC9-50FE37E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DF6B-0B73-4467-AD2E-819EE0A7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C354-DF0B-45D4-9346-B8E17D07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78AE89-5F88-4319-B653-F3DFB169EF1B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11F76-F36E-4376-A635-8B3F12D7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0EAA-85E1-487B-A3E3-5C4C2F12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AB1A9-1D22-4FDE-8E77-7F5136F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6C323-7A0B-4BD0-96A1-F03C4F943088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013F9-7040-47DB-A98A-21C0422E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C642C-E3F7-4BF3-AAD3-5B6DB561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A970-81CF-48D5-99C4-C119FAB7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5BFA-FBCD-4044-933B-4359AC33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F183-5E49-4C18-A15F-C9C2F652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E9F5-E44E-4B57-ABA2-373CE8DC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9AC6-A147-49F5-BFE6-C89B594C885B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0071-A3AD-4C25-AB6F-B6AC4C08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EB58-E812-4F5B-90F8-2202894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E653-A409-4F30-924A-13F3987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822B9-964D-419D-8F28-6E932F9B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BCE6-C132-4E3D-AC5E-3A456593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2DFB-09FF-4BB0-9D3C-D24C1501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4CE25C-ABD0-4853-BA3B-545E2212C6C2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4E35B-7DC9-4CC5-B1AF-3430A622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2C8E-7A12-4246-9B33-513B30CF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E9A2E-390F-4EF6-A89A-7E777E5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6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VPN &amp;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D51E-17CD-4B91-B563-D46EAA80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6206"/>
            <a:ext cx="12192000" cy="568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927C-EE09-4CCC-B8B6-12BB895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" y="6356350"/>
            <a:ext cx="9849394" cy="4868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5097-412B-40E8-ABD4-06CA244B7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49396" y="6356350"/>
            <a:ext cx="2342604" cy="4868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7920-B892-4E69-B219-153C91B590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5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aveenKumar11/vlsi-routing" TargetMode="External"/><Relationship Id="rId2" Type="http://schemas.openxmlformats.org/officeDocument/2006/relationships/hyperlink" Target="https://www.vlsiguide.com/2018/07/rou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fte.de/books/eda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D7FAC-A920-4277-A861-46DB850B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CC298-B0EF-4E13-A5A6-1A4975156250}"/>
              </a:ext>
            </a:extLst>
          </p:cNvPr>
          <p:cNvSpPr/>
          <p:nvPr/>
        </p:nvSpPr>
        <p:spPr>
          <a:xfrm>
            <a:off x="0" y="1717151"/>
            <a:ext cx="11999742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10A75-1A69-4D5F-A03B-47DFA6AE9799}"/>
              </a:ext>
            </a:extLst>
          </p:cNvPr>
          <p:cNvSpPr txBox="1"/>
          <p:nvPr/>
        </p:nvSpPr>
        <p:spPr>
          <a:xfrm>
            <a:off x="0" y="1746179"/>
            <a:ext cx="1199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Routing In VLSI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D89CD-2CB9-482E-95E0-16E8BC08293B}"/>
              </a:ext>
            </a:extLst>
          </p:cNvPr>
          <p:cNvSpPr txBox="1"/>
          <p:nvPr/>
        </p:nvSpPr>
        <p:spPr>
          <a:xfrm>
            <a:off x="5813639" y="4113907"/>
            <a:ext cx="5207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 Black" panose="020B0A04020102020204" pitchFamily="34" charset="0"/>
              </a:rPr>
              <a:t>Presented By :</a:t>
            </a:r>
          </a:p>
          <a:p>
            <a:pPr algn="just"/>
            <a:r>
              <a:rPr lang="en-US" sz="2800" dirty="0">
                <a:latin typeface="Arial Black" panose="020B0A04020102020204" pitchFamily="34" charset="0"/>
              </a:rPr>
              <a:t>Md Moinul Islam</a:t>
            </a:r>
          </a:p>
          <a:p>
            <a:pPr algn="just"/>
            <a:r>
              <a:rPr lang="en-US" sz="2800" dirty="0">
                <a:latin typeface="Arial Black" panose="020B0A04020102020204" pitchFamily="34" charset="0"/>
              </a:rPr>
              <a:t>ID : 3-16120103</a:t>
            </a:r>
          </a:p>
          <a:p>
            <a:pPr algn="just"/>
            <a:r>
              <a:rPr lang="en-US" sz="2800" dirty="0">
                <a:latin typeface="Arial Black" panose="020B0A04020102020204" pitchFamily="34" charset="0"/>
              </a:rPr>
              <a:t>CSE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E4787-645C-44E6-88C8-F5F76915B438}"/>
              </a:ext>
            </a:extLst>
          </p:cNvPr>
          <p:cNvSpPr txBox="1"/>
          <p:nvPr/>
        </p:nvSpPr>
        <p:spPr>
          <a:xfrm>
            <a:off x="3823060" y="3437765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Notre Dame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377864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7DB4-54EF-4B85-A18A-C8498DC8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region in different design styles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23C2CE-083B-49A5-9C3A-2963EA004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19" y="1721003"/>
            <a:ext cx="7309369" cy="36106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DB88-6452-4F8F-8A41-0167D227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8B67-7332-4977-B67C-6BB83047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EB56F-67B0-4FD4-A6A9-14F4A41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CE3BC-D36C-44B8-BE11-A020C3E46F3E}"/>
              </a:ext>
            </a:extLst>
          </p:cNvPr>
          <p:cNvSpPr/>
          <p:nvPr/>
        </p:nvSpPr>
        <p:spPr>
          <a:xfrm>
            <a:off x="4862286" y="1088571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Routing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01C09-973B-424D-B6CA-965EAE27BA97}"/>
              </a:ext>
            </a:extLst>
          </p:cNvPr>
          <p:cNvSpPr/>
          <p:nvPr/>
        </p:nvSpPr>
        <p:spPr>
          <a:xfrm>
            <a:off x="1487714" y="2640420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7C239-26D8-4E11-B1DA-E7A973AD8256}"/>
              </a:ext>
            </a:extLst>
          </p:cNvPr>
          <p:cNvSpPr/>
          <p:nvPr/>
        </p:nvSpPr>
        <p:spPr>
          <a:xfrm>
            <a:off x="7532914" y="2640420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ACCB7-3456-41AF-A63A-D29541601DFD}"/>
              </a:ext>
            </a:extLst>
          </p:cNvPr>
          <p:cNvSpPr/>
          <p:nvPr/>
        </p:nvSpPr>
        <p:spPr>
          <a:xfrm>
            <a:off x="152400" y="4869542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798A8-1233-4D02-A739-DE186E02B88C}"/>
              </a:ext>
            </a:extLst>
          </p:cNvPr>
          <p:cNvSpPr/>
          <p:nvPr/>
        </p:nvSpPr>
        <p:spPr>
          <a:xfrm>
            <a:off x="2997201" y="4869542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04947-A852-4B13-B04E-984038D2A60B}"/>
              </a:ext>
            </a:extLst>
          </p:cNvPr>
          <p:cNvSpPr/>
          <p:nvPr/>
        </p:nvSpPr>
        <p:spPr>
          <a:xfrm>
            <a:off x="6524172" y="4869542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64875-0F64-414F-A5E6-6F3A1BBA9554}"/>
              </a:ext>
            </a:extLst>
          </p:cNvPr>
          <p:cNvSpPr/>
          <p:nvPr/>
        </p:nvSpPr>
        <p:spPr>
          <a:xfrm>
            <a:off x="9368972" y="4869542"/>
            <a:ext cx="2670628" cy="8708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DDB0B-EA49-4427-AC73-12A22845D856}"/>
              </a:ext>
            </a:extLst>
          </p:cNvPr>
          <p:cNvSpPr txBox="1"/>
          <p:nvPr/>
        </p:nvSpPr>
        <p:spPr>
          <a:xfrm>
            <a:off x="7532914" y="2898368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Detailed routing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5CD1-A6B5-4574-A9A9-DF74EC8EBBDF}"/>
              </a:ext>
            </a:extLst>
          </p:cNvPr>
          <p:cNvSpPr txBox="1"/>
          <p:nvPr/>
        </p:nvSpPr>
        <p:spPr>
          <a:xfrm>
            <a:off x="1487714" y="2848229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Global routing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FFC91-6D76-4D30-9B83-76972E802C54}"/>
              </a:ext>
            </a:extLst>
          </p:cNvPr>
          <p:cNvSpPr txBox="1"/>
          <p:nvPr/>
        </p:nvSpPr>
        <p:spPr>
          <a:xfrm>
            <a:off x="152399" y="5116160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Line 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95720-6B10-4238-94FD-3B5BB2897FEB}"/>
              </a:ext>
            </a:extLst>
          </p:cNvPr>
          <p:cNvSpPr txBox="1"/>
          <p:nvPr/>
        </p:nvSpPr>
        <p:spPr>
          <a:xfrm>
            <a:off x="3011716" y="5116160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Maze routing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CEAB6-CE10-4460-AF84-DBC95E206CDB}"/>
              </a:ext>
            </a:extLst>
          </p:cNvPr>
          <p:cNvSpPr txBox="1"/>
          <p:nvPr/>
        </p:nvSpPr>
        <p:spPr>
          <a:xfrm>
            <a:off x="6538687" y="5116160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Channel routing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09479-BAFC-4CFF-9BE8-0DDAA9973660}"/>
              </a:ext>
            </a:extLst>
          </p:cNvPr>
          <p:cNvSpPr txBox="1"/>
          <p:nvPr/>
        </p:nvSpPr>
        <p:spPr>
          <a:xfrm>
            <a:off x="9368972" y="5094388"/>
            <a:ext cx="267062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Switch Box </a:t>
            </a:r>
            <a:r>
              <a:rPr lang="en-US" dirty="0" err="1">
                <a:solidFill>
                  <a:schemeClr val="bg1"/>
                </a:solidFill>
              </a:rPr>
              <a:t>ruting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CCD698-5583-4B60-A56F-67D560EFE060}"/>
              </a:ext>
            </a:extLst>
          </p:cNvPr>
          <p:cNvCxnSpPr/>
          <p:nvPr/>
        </p:nvCxnSpPr>
        <p:spPr>
          <a:xfrm>
            <a:off x="2997200" y="2345645"/>
            <a:ext cx="600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9181A8-8603-4F7F-B935-CC31228384E1}"/>
              </a:ext>
            </a:extLst>
          </p:cNvPr>
          <p:cNvCxnSpPr>
            <a:cxnSpLocks/>
          </p:cNvCxnSpPr>
          <p:nvPr/>
        </p:nvCxnSpPr>
        <p:spPr>
          <a:xfrm>
            <a:off x="9013371" y="2345645"/>
            <a:ext cx="0" cy="29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A9840-B2AE-4174-A8E2-4292411DB292}"/>
              </a:ext>
            </a:extLst>
          </p:cNvPr>
          <p:cNvCxnSpPr>
            <a:cxnSpLocks/>
          </p:cNvCxnSpPr>
          <p:nvPr/>
        </p:nvCxnSpPr>
        <p:spPr>
          <a:xfrm>
            <a:off x="2997200" y="2345645"/>
            <a:ext cx="0" cy="29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EBC7E5-322C-42C6-8F9E-70906E9BDA1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23028" y="3511278"/>
            <a:ext cx="0" cy="55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CB6EF-1D1B-4DEF-89A4-E6B87C58E0F0}"/>
              </a:ext>
            </a:extLst>
          </p:cNvPr>
          <p:cNvCxnSpPr>
            <a:cxnSpLocks/>
          </p:cNvCxnSpPr>
          <p:nvPr/>
        </p:nvCxnSpPr>
        <p:spPr>
          <a:xfrm flipV="1">
            <a:off x="1494970" y="4064000"/>
            <a:ext cx="0" cy="81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BB603A-F59B-482D-A231-BB75903511AF}"/>
              </a:ext>
            </a:extLst>
          </p:cNvPr>
          <p:cNvCxnSpPr/>
          <p:nvPr/>
        </p:nvCxnSpPr>
        <p:spPr>
          <a:xfrm>
            <a:off x="1487714" y="4064000"/>
            <a:ext cx="284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1CB753-7400-4555-9B74-875735901FD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32515" y="4064000"/>
            <a:ext cx="14516" cy="8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84A21F-A4C5-46D3-9AE0-00DA1A1DE5E3}"/>
              </a:ext>
            </a:extLst>
          </p:cNvPr>
          <p:cNvCxnSpPr>
            <a:stCxn id="8" idx="2"/>
          </p:cNvCxnSpPr>
          <p:nvPr/>
        </p:nvCxnSpPr>
        <p:spPr>
          <a:xfrm>
            <a:off x="8868228" y="3511278"/>
            <a:ext cx="0" cy="55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7AE39F-60F1-4A08-AFF1-0C230B74133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859486" y="4064000"/>
            <a:ext cx="14515" cy="8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67D2C8-8434-4BDD-8478-B2DB90FF5424}"/>
              </a:ext>
            </a:extLst>
          </p:cNvPr>
          <p:cNvCxnSpPr/>
          <p:nvPr/>
        </p:nvCxnSpPr>
        <p:spPr>
          <a:xfrm>
            <a:off x="7859485" y="4064000"/>
            <a:ext cx="296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99CA17-28DA-420A-A4BD-47362EB4161E}"/>
              </a:ext>
            </a:extLst>
          </p:cNvPr>
          <p:cNvCxnSpPr/>
          <p:nvPr/>
        </p:nvCxnSpPr>
        <p:spPr>
          <a:xfrm>
            <a:off x="10827657" y="4064000"/>
            <a:ext cx="0" cy="80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A80E88-BB81-4FDE-B40F-E5774760611F}"/>
              </a:ext>
            </a:extLst>
          </p:cNvPr>
          <p:cNvCxnSpPr>
            <a:stCxn id="3" idx="2"/>
          </p:cNvCxnSpPr>
          <p:nvPr/>
        </p:nvCxnSpPr>
        <p:spPr>
          <a:xfrm>
            <a:off x="6197600" y="1959429"/>
            <a:ext cx="0" cy="38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ED9C67A6-B592-4340-8053-54832BB9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3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DE83-3455-4D28-8DFC-643833C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routing and Detail routing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F2D4-BCB5-4273-B738-694E8781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Placement</a:t>
            </a:r>
          </a:p>
          <a:p>
            <a:pPr marL="0" indent="0" algn="ctr">
              <a:buNone/>
            </a:pPr>
            <a:r>
              <a:rPr lang="en-US" dirty="0"/>
              <a:t>                                     Global routing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                                       Detailed routing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compaction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9AF5-20A3-4CBB-9C3B-F4284EA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D6791-5400-4BAC-9EE1-29DF21CBE9DC}"/>
              </a:ext>
            </a:extLst>
          </p:cNvPr>
          <p:cNvSpPr/>
          <p:nvPr/>
        </p:nvSpPr>
        <p:spPr>
          <a:xfrm>
            <a:off x="2447778" y="1805018"/>
            <a:ext cx="7638757" cy="117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a ‘loose’ route for reach every net assign a list of routing region to each net without specifying the actual layout of the wires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3B638-9817-4833-AFD8-8F3640AA530D}"/>
              </a:ext>
            </a:extLst>
          </p:cNvPr>
          <p:cNvSpPr/>
          <p:nvPr/>
        </p:nvSpPr>
        <p:spPr>
          <a:xfrm>
            <a:off x="2447778" y="3881345"/>
            <a:ext cx="7638757" cy="117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the actual geometry of each net with   in the assigned routing regions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BC5C39A-94A4-439D-9F47-31AA8307C9C2}"/>
              </a:ext>
            </a:extLst>
          </p:cNvPr>
          <p:cNvSpPr/>
          <p:nvPr/>
        </p:nvSpPr>
        <p:spPr>
          <a:xfrm>
            <a:off x="5545015" y="1177521"/>
            <a:ext cx="253219" cy="535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BA1985E-61A4-4B6D-8BA8-78C95BB232F2}"/>
              </a:ext>
            </a:extLst>
          </p:cNvPr>
          <p:cNvSpPr/>
          <p:nvPr/>
        </p:nvSpPr>
        <p:spPr>
          <a:xfrm>
            <a:off x="5526258" y="3161450"/>
            <a:ext cx="253219" cy="535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041-4CDD-4276-B2E6-744F3671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global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D527-534D-4EBB-A036-386ABF6D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Minimize total overflow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Minimize total wirelength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Minimize running time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EC05-4E53-4E31-9BC5-2704CA55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9C7-BCBC-42AB-8C84-DB5BF13D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5A8-D475-4DA3-8CF8-306C4A25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Assign routing regions to each net. Need to consider </a:t>
            </a:r>
            <a:r>
              <a:rPr lang="en-GB" dirty="0" err="1"/>
              <a:t>timingbudget</a:t>
            </a:r>
            <a:r>
              <a:rPr lang="en-GB" dirty="0"/>
              <a:t> of nets and routing congestion of the regions.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225E-A57D-42FA-9055-1878BDD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4226B-5370-4660-9C66-B049CF5A8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57" y="2338387"/>
            <a:ext cx="5238143" cy="35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C00-4327-497E-8740-54CF59AD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1FB4-0CCB-4A8D-948D-F138037A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Assign pins on routing region boundaries for each 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(prepare for the detailed routing stage for each region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6D31-7AEC-49B5-9FF9-759F116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40E0C-48EC-453F-96C7-19C28C19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67" y="2434664"/>
            <a:ext cx="4937686" cy="33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0714-93BA-4EA0-BED9-8CAA952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Global routing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22F5-E33A-405D-9054-0AFAA18C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Sequential approach: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Route the nets one at a time.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Order dependent on factors like criticality, estimated wire length, etc.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further routing is impossible because some nets are blocked by nets routed earlier, apply Rip-up and Reroute technique.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This approach is much more popular.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E800-51F3-4E30-8967-2EF44DA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D34-FA71-4994-93C6-C4818C5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Global routing (continued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54FA-74DD-47BF-86A7-BB37B1C6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Concurrent Approach: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major drawback of the sequential approach is that it suffers from the net ordering problem.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Consider all nets simultaneously.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Can be formulated as an integer program.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25E6-558F-4AB9-BD30-65724402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5EA1-FE38-48F5-9D6E-33ECF094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Routing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E01C-9053-40B7-8419-94B9CF24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Given: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 planar rectangular grid graph.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 points S and T on the graph.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Obstacles modelled as blocked vertices.</a:t>
            </a:r>
          </a:p>
          <a:p>
            <a:pPr>
              <a:lnSpc>
                <a:spcPct val="150000"/>
              </a:lnSpc>
            </a:pPr>
            <a:r>
              <a:rPr lang="en-GB" dirty="0"/>
              <a:t> Objective: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Find the shortest path connecting S and T.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This technique can be used in global or detailed routing (switchbox) problems.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0920C-4D80-43E1-AE60-F6C7A1EF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3BF3-5DFA-47A0-922D-B8883D15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C96E4-90F6-44C3-9EE0-16F7F276B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2174081"/>
            <a:ext cx="5610225" cy="2667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5FCD-7483-4FAE-A679-8A5E618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5F-BCE9-4CE0-A720-B1AE8EDC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F4D1-7B2D-4B3D-8DDC-2CCC3F5C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dirty="0"/>
              <a:t>Routing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Routing Regions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Routing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Global Routing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Detailed Routing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3B91B-0770-496A-AFC3-CB357F0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F0CC-A8EC-445C-B948-61F4810A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6B3EF8-F2AD-4AAC-BC62-6DB491BF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26" y="1452365"/>
            <a:ext cx="7980779" cy="46880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1D9FB-2772-47D3-A1E6-CA4713B1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BEB4-4DDE-4445-B2F4-0335DDC2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F506-1C21-47C2-9FA3-C1E1E080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Three types of detailed routing methods: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• Channel Routing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• 2-D Switchbox Routing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• 3-D Switchbox Routing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Channel routing → 2-D switchbox → 3-D switchbox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If the switchbox or channels are unrouteable without a large expansion, global routing needs to be done again.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D04B7-F56A-4A1E-AEB9-30F8275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812A-0C8F-4FE9-B8DF-DF5FDDA9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routing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DC3D-5C84-4CE7-A57E-CB7251B1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Channel routing: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channel may grow in one dimension to accommodate wires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pins generally on only two opposite sides. </a:t>
            </a:r>
          </a:p>
          <a:p>
            <a:pPr>
              <a:lnSpc>
                <a:spcPct val="150000"/>
              </a:lnSpc>
            </a:pPr>
            <a:r>
              <a:rPr lang="en-GB" dirty="0"/>
              <a:t>Switchbox routing: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Switch box routing is harder than channel routing because we can’t expand the switchbox to make room for more wires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pins are on all four sides, fixing dimensions of the box.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BC17-700B-44E8-84DB-146FD19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20CD-F07A-43C0-B7A2-B77973D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and switchboxes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9C7FC-BCDC-4AE4-8C32-1D412025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107406"/>
            <a:ext cx="4953000" cy="2800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83D17-837E-4763-AF18-E886E10E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778-36FF-48BC-A28B-BB549F9E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channel 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AAFF-C310-44DC-AD64-F6692A34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Three types of channel junctions may occur:</a:t>
            </a:r>
          </a:p>
          <a:p>
            <a:pPr>
              <a:lnSpc>
                <a:spcPct val="150000"/>
              </a:lnSpc>
            </a:pPr>
            <a:r>
              <a:rPr lang="en-GB" dirty="0"/>
              <a:t>L-type: Occurs at the corners of the layout surface. Can be routed using channel routers. </a:t>
            </a:r>
          </a:p>
          <a:p>
            <a:pPr>
              <a:lnSpc>
                <a:spcPct val="150000"/>
              </a:lnSpc>
            </a:pPr>
            <a:r>
              <a:rPr lang="en-GB" dirty="0"/>
              <a:t>T-type: The leg of the “T” must be routed before the shoulder. Can be routed using channel routers. </a:t>
            </a:r>
          </a:p>
          <a:p>
            <a:pPr>
              <a:lnSpc>
                <a:spcPct val="150000"/>
              </a:lnSpc>
            </a:pPr>
            <a:r>
              <a:rPr lang="en-GB" dirty="0"/>
              <a:t>+-type: More complex and requires switchbox routers. Advantageous to convert +-junctions to T-junctions.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FEB0E-2EF8-4F5A-9A00-59D8A17D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1104-54D1-4564-BB51-CB46E5F7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(continued)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A9B26-1C81-4D96-A17A-A6068CB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5078" r="7736" b="9887"/>
          <a:stretch/>
        </p:blipFill>
        <p:spPr>
          <a:xfrm>
            <a:off x="2588454" y="1812341"/>
            <a:ext cx="6358598" cy="33978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28C2-DAC9-4BB8-BD91-A0A7542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C253-C7F0-4EF8-A4DE-EC81B5DC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9BC6-B773-4FC3-B14D-9EE9045D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Channel routing is a special case of routing problems in which wires are connected within the routing channels</a:t>
            </a:r>
          </a:p>
          <a:p>
            <a:pPr>
              <a:lnSpc>
                <a:spcPct val="150000"/>
              </a:lnSpc>
            </a:pPr>
            <a:r>
              <a:rPr lang="en-US" dirty="0"/>
              <a:t>To apply channel routing , a routing region is usually decomposed into routing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4B0A9-F951-45F3-A2BC-E3D5B82A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B9300-E9F9-40F8-B98C-86D513382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4" y="3043465"/>
            <a:ext cx="4166970" cy="35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4AE-A860-488A-AF37-615CA034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191C-5277-4FA5-B553-A1351CAC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a)Channels have no conflicts</a:t>
            </a:r>
          </a:p>
          <a:p>
            <a:r>
              <a:rPr lang="en-GB" dirty="0"/>
              <a:t>b) Conflicting channels</a:t>
            </a:r>
          </a:p>
          <a:p>
            <a:r>
              <a:rPr lang="en-GB" dirty="0"/>
              <a:t>c) Conflict resolved using L-shaped channels </a:t>
            </a:r>
          </a:p>
          <a:p>
            <a:pPr marL="457200" lvl="1" indent="0">
              <a:buNone/>
            </a:pPr>
            <a:r>
              <a:rPr lang="en-GB" dirty="0"/>
              <a:t>• Order matters</a:t>
            </a:r>
          </a:p>
          <a:p>
            <a:pPr marL="0" indent="0">
              <a:buNone/>
            </a:pPr>
            <a:r>
              <a:rPr lang="en-GB" dirty="0"/>
              <a:t>d) Switchbox used to resolve the conflict </a:t>
            </a:r>
          </a:p>
          <a:p>
            <a:pPr marL="457200" lvl="1" indent="0">
              <a:buNone/>
            </a:pPr>
            <a:r>
              <a:rPr lang="en-GB" dirty="0"/>
              <a:t>• Order matters </a:t>
            </a:r>
          </a:p>
          <a:p>
            <a:pPr marL="457200" lvl="1" indent="0">
              <a:buNone/>
            </a:pPr>
            <a:r>
              <a:rPr lang="en-GB" dirty="0"/>
              <a:t>• Harder problem (compared to channel routing)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0DB8-C2CA-4830-B414-3E05150B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873B2-2C5F-45DE-9344-7643B1E76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4159" r="1505" b="4677"/>
          <a:stretch/>
        </p:blipFill>
        <p:spPr>
          <a:xfrm>
            <a:off x="1969477" y="4133228"/>
            <a:ext cx="7484012" cy="2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43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7D22-9545-45D6-8D0E-CAFDED06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and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E577-6F0E-4151-AC95-B03C28FD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After global routing and detailed routing , information of the nets can be extracted and delays can be analyzed .</a:t>
            </a:r>
          </a:p>
          <a:p>
            <a:pPr>
              <a:lnSpc>
                <a:spcPct val="150000"/>
              </a:lnSpc>
            </a:pPr>
            <a:r>
              <a:rPr lang="en-US" dirty="0"/>
              <a:t>If some nets fail to meet their timing budget , detailed routing or global routing needs to be repeated 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9273D-4D69-4068-91EF-EB857EEE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896-16CE-44A5-9E27-7C22986F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7331-3F93-4693-840A-11367855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NTHU- Route </a:t>
            </a:r>
          </a:p>
          <a:p>
            <a:pPr>
              <a:lnSpc>
                <a:spcPct val="150000"/>
              </a:lnSpc>
            </a:pPr>
            <a:r>
              <a:rPr lang="en-US" dirty="0"/>
              <a:t>Maize router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BoxRouter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Archer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FastRoute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882C-165E-4F58-A47D-2C4A4B4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FCC-3324-4338-9D9C-7989B4F8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5504-D230-4C67-919E-B63ABFD7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The Routing is to locate a set of wires in </a:t>
            </a:r>
            <a:r>
              <a:rPr lang="en-GB" dirty="0"/>
              <a:t>the routing space that connect all the nets in the net list. The capacities of channels, width of wires, and wire crossings often need to be taken into consideration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4ED1-A27C-40EE-B67C-9BC3038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07C-B108-4257-8378-146F4D17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64EAA-DE1E-4632-A2E0-831860536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35" y="898477"/>
            <a:ext cx="8067961" cy="5681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727F-28D8-43FE-BBAE-8B2934DF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57AB3-6449-4C18-BB0E-EE63AED59ADC}"/>
              </a:ext>
            </a:extLst>
          </p:cNvPr>
          <p:cNvSpPr/>
          <p:nvPr/>
        </p:nvSpPr>
        <p:spPr>
          <a:xfrm>
            <a:off x="2222695" y="970671"/>
            <a:ext cx="1448973" cy="108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E1218-C325-41DA-AC74-2E45650D444D}"/>
              </a:ext>
            </a:extLst>
          </p:cNvPr>
          <p:cNvSpPr/>
          <p:nvPr/>
        </p:nvSpPr>
        <p:spPr>
          <a:xfrm>
            <a:off x="3573194" y="1674055"/>
            <a:ext cx="5880295" cy="379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806D-AFCF-4713-AE84-61FE5F54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7AA3A-2763-40BD-9873-B824B927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1"/>
          <a:stretch/>
        </p:blipFill>
        <p:spPr>
          <a:xfrm>
            <a:off x="2095162" y="1659988"/>
            <a:ext cx="8001675" cy="4688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6CD5-B71C-4FE8-9442-6E33AA2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2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D6D2-7C5C-4C7D-A00C-5CA74E1A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896D0-BAF0-4DBD-B3ED-1D5E85923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683419"/>
            <a:ext cx="7972425" cy="5648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80F9-04E5-4FC6-9094-E9DA54A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8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8566-A615-493C-87EF-FE31E03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8EA14-049D-4B06-9C8F-5B1DEF1A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669131"/>
            <a:ext cx="8048625" cy="5676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DB21-FA56-4B9F-80A5-2E8A9E0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3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DFFB-47CE-49D2-8B31-2A9CB9CC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0B00D-2D14-4A2C-A757-6EE47256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33" y="666750"/>
            <a:ext cx="8013333" cy="5681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9036-98C1-45EB-A124-E6A88999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A19-E891-4F10-AE57-229CA8E1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8A59F-CEBC-41CD-AFAC-6324E3067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78656"/>
            <a:ext cx="8001000" cy="56578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27E3C-6B6D-4DFC-AB3A-8932E72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4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EE3D-B3B4-4C9E-B41E-E3BC767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CC1804-D8FE-4FBE-A9B1-8733CEC8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75" y="666750"/>
            <a:ext cx="8022850" cy="5681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AE6EF-6B55-4710-932A-5DE6CA3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8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D445-FF9B-4772-B8C0-59BAC06B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3014B-2CA0-4CF1-9038-1C568A89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721519"/>
            <a:ext cx="7981950" cy="5572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054F-330F-401F-BF9D-C06AA1D1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8A16-0D96-474E-BB91-81587211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5DE19-2EF7-4260-91F1-77E0BF13E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688181"/>
            <a:ext cx="7915275" cy="5638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9ACB-B990-469D-9229-5DB27F62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9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D04A-A45A-4850-A060-6ABAC6BA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B3D57D-8C58-4C38-AFE8-C28ED730A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73894"/>
            <a:ext cx="8001000" cy="566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5B1A5-B202-4E2C-8BD3-3B3CC17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5872-DFFF-468A-8CFD-CFF31607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632A-C7CB-4865-A99B-F8C11AD5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Apply after placement</a:t>
            </a:r>
          </a:p>
          <a:p>
            <a:pPr>
              <a:lnSpc>
                <a:spcPct val="150000"/>
              </a:lnSpc>
            </a:pPr>
            <a:r>
              <a:rPr lang="en-US" dirty="0"/>
              <a:t>Input: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Timing budget for, typically critical nets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Locations of blocks and locations of pins</a:t>
            </a:r>
          </a:p>
          <a:p>
            <a:pPr>
              <a:lnSpc>
                <a:spcPct val="150000"/>
              </a:lnSpc>
            </a:pPr>
            <a:r>
              <a:rPr lang="en-US" dirty="0"/>
              <a:t>Output: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Geometric layout of all nets</a:t>
            </a:r>
          </a:p>
          <a:p>
            <a:pPr>
              <a:lnSpc>
                <a:spcPct val="150000"/>
              </a:lnSpc>
            </a:pPr>
            <a:r>
              <a:rPr lang="en-GB" dirty="0"/>
              <a:t>Objective: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Minimize the total wire length, the number of vias, or just completing all connections without increasing the chip area.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Each net meets its timing budget.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5894-E322-439E-9490-44BCCB16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6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1A89-7948-446D-AFAE-133ACA80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9125A3-CB48-4BAA-AB2B-43FA318A5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692944"/>
            <a:ext cx="7934325" cy="5629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9B8A9-659A-4B14-B4AF-B338D40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1590-E682-4B80-94E4-17B68A7E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BF4F-A376-4D64-9317-0D7FD5B6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Routing is one of the most fundamental </a:t>
            </a:r>
            <a:r>
              <a:rPr lang="en-GB" dirty="0"/>
              <a:t>steps in the physical design flow and is typically a very complex optimization problem.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Effective and efficient routing algorithms are essential to handle the challenges arising from the fast growing scaling of IC integration.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We have discussed Global and Detailed routing techniques.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Routers will keep evolving with emerging design challenges such as nano-meter effects, signal integrity, reliability 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05376-58EC-460A-9C7B-CA006002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6B38-C7ED-4AA3-9E39-4F4234B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68B5-53AA-41F8-82A0-FA52CF2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https://www.vlsiguide.com/2018/07/routing.html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https://www.slideshare.net/NaveenKumar11/vlsi-routing</a:t>
            </a:r>
            <a:endParaRPr lang="en-US" dirty="0"/>
          </a:p>
          <a:p>
            <a:r>
              <a:rPr lang="en-US" dirty="0">
                <a:hlinkClick r:id="rId4"/>
              </a:rPr>
              <a:t>https://www.ifte.de/books/eda/index.html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483B-D2F6-4A29-8FB9-C31952A1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15F0-5AEE-4282-9228-189014C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5A47-4C11-460A-98C9-48E773AE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multi-terminal net, </a:t>
            </a:r>
            <a:r>
              <a:rPr lang="en-GB" dirty="0"/>
              <a:t>we can construct a spanning tree to connect all the terminals together.</a:t>
            </a:r>
          </a:p>
          <a:p>
            <a:pPr algn="r"/>
            <a:endParaRPr lang="en-GB" dirty="0"/>
          </a:p>
          <a:p>
            <a:r>
              <a:rPr lang="en-GB" dirty="0"/>
              <a:t> But the wire length will be large.</a:t>
            </a:r>
          </a:p>
          <a:p>
            <a:endParaRPr lang="en-GB" dirty="0"/>
          </a:p>
          <a:p>
            <a:r>
              <a:rPr lang="en-GB" dirty="0"/>
              <a:t> Better use Steiner Tree:</a:t>
            </a:r>
          </a:p>
          <a:p>
            <a:pPr marL="457200" lvl="1" indent="0">
              <a:buNone/>
            </a:pPr>
            <a:r>
              <a:rPr lang="en-GB" dirty="0"/>
              <a:t> A tree connecting all terminals and some Node additional nodes (Steiner nodes).</a:t>
            </a:r>
          </a:p>
          <a:p>
            <a:endParaRPr lang="en-GB" dirty="0"/>
          </a:p>
          <a:p>
            <a:r>
              <a:rPr lang="en-GB" dirty="0"/>
              <a:t>Rectilinear Steiner Tree:</a:t>
            </a:r>
          </a:p>
          <a:p>
            <a:pPr marL="457200" lvl="1" indent="0">
              <a:buNone/>
            </a:pPr>
            <a:r>
              <a:rPr lang="en-GB" dirty="0"/>
              <a:t> Steiner tree in which all the edges run horizontally and vertically.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8DA5-B49C-4C61-8C02-226DF6B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17B82-F586-4B38-ACF4-DF5D5860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73" y="2681287"/>
            <a:ext cx="1123950" cy="1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C27208-EFDC-44A4-933C-0FB00B54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46" y="4752250"/>
            <a:ext cx="1181100" cy="10668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57EC723-6FD6-4F32-9A16-5F005811915E}"/>
              </a:ext>
            </a:extLst>
          </p:cNvPr>
          <p:cNvSpPr/>
          <p:nvPr/>
        </p:nvSpPr>
        <p:spPr>
          <a:xfrm>
            <a:off x="9397218" y="1227513"/>
            <a:ext cx="211016" cy="2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44DE7D-ABAB-4675-9D6C-73E0FB59CEB6}"/>
              </a:ext>
            </a:extLst>
          </p:cNvPr>
          <p:cNvSpPr/>
          <p:nvPr/>
        </p:nvSpPr>
        <p:spPr>
          <a:xfrm>
            <a:off x="9807528" y="1917392"/>
            <a:ext cx="211016" cy="2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8DB51-16CE-4DB9-AFF7-E4A6873FB72A}"/>
              </a:ext>
            </a:extLst>
          </p:cNvPr>
          <p:cNvSpPr/>
          <p:nvPr/>
        </p:nvSpPr>
        <p:spPr>
          <a:xfrm>
            <a:off x="8657493" y="1593978"/>
            <a:ext cx="211016" cy="2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1C7DC1-9D5B-4931-BDD4-51E2DAA255CB}"/>
              </a:ext>
            </a:extLst>
          </p:cNvPr>
          <p:cNvCxnSpPr>
            <a:cxnSpLocks/>
          </p:cNvCxnSpPr>
          <p:nvPr/>
        </p:nvCxnSpPr>
        <p:spPr>
          <a:xfrm flipV="1">
            <a:off x="8826893" y="1311919"/>
            <a:ext cx="739725" cy="36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EA46EE-B3E1-4510-AD96-9961BFE963F2}"/>
              </a:ext>
            </a:extLst>
          </p:cNvPr>
          <p:cNvCxnSpPr>
            <a:cxnSpLocks/>
          </p:cNvCxnSpPr>
          <p:nvPr/>
        </p:nvCxnSpPr>
        <p:spPr>
          <a:xfrm>
            <a:off x="8703051" y="1666071"/>
            <a:ext cx="1224640" cy="3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5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A31-00C5-4378-B60F-62A41D3F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034-1C13-463D-A86E-CCEE3026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Minimum Steiner tree problem 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net , find the Steiner tree with the minimum length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NP-complete</a:t>
            </a:r>
          </a:p>
          <a:p>
            <a:pPr>
              <a:lnSpc>
                <a:spcPct val="150000"/>
              </a:lnSpc>
            </a:pPr>
            <a:r>
              <a:rPr lang="en-US" dirty="0"/>
              <a:t>May need to route tens of thousands of nets simultaneously without overlapping.</a:t>
            </a:r>
          </a:p>
          <a:p>
            <a:pPr>
              <a:lnSpc>
                <a:spcPct val="150000"/>
              </a:lnSpc>
            </a:pPr>
            <a:r>
              <a:rPr lang="en-US" dirty="0"/>
              <a:t>Obstacles may exist in the routing region.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F0143-C741-4AB4-9F02-E4BD430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2B65-15E8-43C6-9AC2-22A8A41D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Routing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AB1A-746E-48AC-B174-1E2393CA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phases: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E36E-218B-402A-92A7-742C2455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32315-3610-4148-B18A-84D59F57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"/>
          <a:stretch/>
        </p:blipFill>
        <p:spPr>
          <a:xfrm>
            <a:off x="2481556" y="1774800"/>
            <a:ext cx="7367840" cy="36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8391-8C29-4669-B87F-ADCEE5F3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2914-8AF6-4EEE-9C22-58808A1F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Divide the routing area into routing regions of simple shape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(rectangular):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Channel: pins on 2 opposite side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2D switchbox: pins on 4 sides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3D switchbox pins on all 6 sides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8F5D-AD3F-4395-A060-D124F02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D9E13-15AE-487E-9E8A-41A12BB76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"/>
          <a:stretch/>
        </p:blipFill>
        <p:spPr>
          <a:xfrm>
            <a:off x="2345399" y="1969477"/>
            <a:ext cx="6376569" cy="20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DDC9-0BEA-476C-B146-0856117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Region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1B6B-7632-4AA3-9BDA-436DF99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7920-B892-4E69-B219-153C91B5905A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57050-F43F-444F-9DD9-5266429B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B55B9-67AF-43D5-BF4D-E81F41D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2"/>
          <a:stretch/>
        </p:blipFill>
        <p:spPr>
          <a:xfrm>
            <a:off x="2136304" y="1758462"/>
            <a:ext cx="7713092" cy="45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1278</TotalTime>
  <Words>1049</Words>
  <Application>Microsoft Office PowerPoint</Application>
  <PresentationFormat>Widescreen</PresentationFormat>
  <Paragraphs>207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Arial Rounded MT Bold</vt:lpstr>
      <vt:lpstr>Calibri</vt:lpstr>
      <vt:lpstr>Wingdings</vt:lpstr>
      <vt:lpstr>Office Theme</vt:lpstr>
      <vt:lpstr>PowerPoint Presentation</vt:lpstr>
      <vt:lpstr>Outline</vt:lpstr>
      <vt:lpstr>Routing</vt:lpstr>
      <vt:lpstr>The Routing problem</vt:lpstr>
      <vt:lpstr>Tree</vt:lpstr>
      <vt:lpstr>Routing is hard</vt:lpstr>
      <vt:lpstr>General Routing Problem</vt:lpstr>
      <vt:lpstr>Region Definition</vt:lpstr>
      <vt:lpstr>Routing Region </vt:lpstr>
      <vt:lpstr>Routing region in different design styles</vt:lpstr>
      <vt:lpstr>Type of routing</vt:lpstr>
      <vt:lpstr>Global routing and Detail routing </vt:lpstr>
      <vt:lpstr>Objective of global routing</vt:lpstr>
      <vt:lpstr>Region assignment</vt:lpstr>
      <vt:lpstr>Pin Assignment </vt:lpstr>
      <vt:lpstr>Approaches for Global routing </vt:lpstr>
      <vt:lpstr>Approaches for Global routing (continued )</vt:lpstr>
      <vt:lpstr>Maze Routing problem</vt:lpstr>
      <vt:lpstr>Grid graph</vt:lpstr>
      <vt:lpstr>Maze routing</vt:lpstr>
      <vt:lpstr>Detailed routing</vt:lpstr>
      <vt:lpstr>Detailed routing continued </vt:lpstr>
      <vt:lpstr>Channel and switchboxes</vt:lpstr>
      <vt:lpstr>Types of channel junction</vt:lpstr>
      <vt:lpstr>Types (continued)</vt:lpstr>
      <vt:lpstr>Channel routing</vt:lpstr>
      <vt:lpstr>switchbox</vt:lpstr>
      <vt:lpstr>Extraction and timing analysis</vt:lpstr>
      <vt:lpstr>Routers available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</dc:creator>
  <cp:lastModifiedBy>Moinul Islam ohi</cp:lastModifiedBy>
  <cp:revision>155</cp:revision>
  <dcterms:created xsi:type="dcterms:W3CDTF">2020-01-20T09:56:16Z</dcterms:created>
  <dcterms:modified xsi:type="dcterms:W3CDTF">2020-04-26T04:52:39Z</dcterms:modified>
</cp:coreProperties>
</file>