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7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0D3C58-F727-4886-A063-4875F9E500A9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Mollinari" initials="MM" lastIdx="1" clrIdx="0">
    <p:extLst>
      <p:ext uri="{19B8F6BF-5375-455C-9EA6-DF929625EA0E}">
        <p15:presenceInfo xmlns:p15="http://schemas.microsoft.com/office/powerpoint/2012/main" userId="S::mmollin@ncsu.edu::2f41f88c-cf04-4e4e-a6fa-f112f6d358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00"/>
    <a:srgbClr val="002E66"/>
    <a:srgbClr val="E82143"/>
    <a:srgbClr val="0059CD"/>
    <a:srgbClr val="ED7D31"/>
    <a:srgbClr val="F6F9FB"/>
    <a:srgbClr val="AA4D9E"/>
    <a:srgbClr val="1FAAE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2"/>
    <p:restoredTop sz="96868" autoAdjust="0"/>
  </p:normalViewPr>
  <p:slideViewPr>
    <p:cSldViewPr snapToGrid="0" snapToObjects="1">
      <p:cViewPr varScale="1">
        <p:scale>
          <a:sx n="180" d="100"/>
          <a:sy n="180" d="100"/>
        </p:scale>
        <p:origin x="3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C60C-6433-41F8-BD62-D9F44876220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C86D-7128-419E-B54B-66CED22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2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0A359-2FB3-4847-9D97-3491754AA7F9}" type="datetimeFigureOut">
              <a:rPr lang="en-US" smtClean="0"/>
              <a:pPr>
                <a:defRPr/>
              </a:pPr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BC5DAC-1A13-D34F-9418-D6257772B49C}" type="datetimeFigureOut">
              <a:rPr lang="en-US" smtClean="0"/>
              <a:pPr>
                <a:defRPr/>
              </a:pPr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610A8-B29A-B34A-A0B5-3DF26A2EB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C0D93-568E-6D41-8E6D-0963A71A503C}" type="datetimeFigureOut">
              <a:rPr lang="en-US" smtClean="0"/>
              <a:pPr>
                <a:defRPr/>
              </a:pPr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D0221-73D0-6245-9CCD-73A1D8FCB5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28603A-2399-D64A-8203-C8F297F981E8}" type="datetimeFigureOut">
              <a:rPr lang="en-US" smtClean="0"/>
              <a:pPr>
                <a:defRPr/>
              </a:pPr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71F39-3D09-F149-B1A1-DC2A7DB4A435}" type="datetimeFigureOut">
              <a:rPr lang="en-US" smtClean="0"/>
              <a:pPr>
                <a:defRPr/>
              </a:pPr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9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E7E973-E761-9943-801C-DE1E51E28431}" type="datetimeFigureOut">
              <a:rPr lang="en-US" smtClean="0"/>
              <a:pPr>
                <a:defRPr/>
              </a:pPr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ACE534-2B3A-FA4B-B87A-8AC244117610}" type="datetimeFigureOut">
              <a:rPr lang="en-US" smtClean="0"/>
              <a:pPr>
                <a:defRPr/>
              </a:pPr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B94E0-5E06-6D42-A41D-50D581B409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DFFB5-C0BC-DE4D-9A38-E0EE75FC9E15}" type="datetimeFigureOut">
              <a:rPr lang="en-US" smtClean="0"/>
              <a:pPr>
                <a:defRPr/>
              </a:pPr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B7D4D-4E81-5B40-91F6-CF14C25F86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2570F-F7E3-1F40-B6F3-59FE945D5A70}" type="datetimeFigureOut">
              <a:rPr lang="en-US" smtClean="0"/>
              <a:pPr>
                <a:defRPr/>
              </a:pPr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71E9B0-C3DF-544F-BB14-A487ECCC7F43}" type="datetimeFigureOut">
              <a:rPr lang="en-US" smtClean="0"/>
              <a:pPr>
                <a:defRPr/>
              </a:pPr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D8B14-AE1E-054C-8668-93D0F0400A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C4B1CF-5E0C-5D41-A3E2-D78942339385}" type="datetimeFigureOut">
              <a:rPr lang="en-US" smtClean="0"/>
              <a:pPr>
                <a:defRPr/>
              </a:pPr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F0004-A563-C64B-9FAD-6198662E1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mollina/MAPpol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mollina/MAPpol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mollina/MAPpol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mollina/MAPpoly" TargetMode="External"/><Relationship Id="rId7" Type="http://schemas.openxmlformats.org/officeDocument/2006/relationships/hyperlink" Target="https://cran.r-project.org/package=polymapR" TargetMode="External"/><Relationship Id="rId2" Type="http://schemas.openxmlformats.org/officeDocument/2006/relationships/hyperlink" Target="https://cran.r-project.org/package=fitPo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package=polyRAD" TargetMode="External"/><Relationship Id="rId5" Type="http://schemas.openxmlformats.org/officeDocument/2006/relationships/hyperlink" Target="https://cran.r-project.org/package=updog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mollina/MAPpo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mollina/MAPpol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mollina/MAPpol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mollina/MAPpol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mollina/MAPpol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82319" y="779652"/>
            <a:ext cx="8979362" cy="1881250"/>
          </a:xfrm>
        </p:spPr>
        <p:txBody>
          <a:bodyPr>
            <a:noAutofit/>
          </a:bodyPr>
          <a:lstStyle/>
          <a:p>
            <a:r>
              <a:rPr lang="en-US" sz="3600" dirty="0"/>
              <a:t>MAPpoly training section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487" y="2980313"/>
            <a:ext cx="7641021" cy="952623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Marcelo Mollinari 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mmollin@ncsu.edu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4" descr="http://www.gavi.org/uploadedImages/About_the_Alliance/Partners_in_the_Alliance/Logos/gates-foundation_34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691" y="5318902"/>
            <a:ext cx="2382464" cy="95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8" t="16468" r="25761" b="22229"/>
          <a:stretch/>
        </p:blipFill>
        <p:spPr bwMode="auto">
          <a:xfrm>
            <a:off x="-4" y="4548199"/>
            <a:ext cx="1327487" cy="20649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841A5A-58E3-5342-83B4-E430AB1CD552}"/>
              </a:ext>
            </a:extLst>
          </p:cNvPr>
          <p:cNvSpPr txBox="1"/>
          <p:nvPr/>
        </p:nvSpPr>
        <p:spPr>
          <a:xfrm>
            <a:off x="2529559" y="6488668"/>
            <a:ext cx="42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CGDG Seminar Series – November 10, 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BD2136-498D-5940-AE98-AE2CC26BC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16" y="4785624"/>
            <a:ext cx="2419764" cy="159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85EB-6A52-5C4B-B6B5-63674B7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Reading/importing datasets</a:t>
            </a:r>
          </a:p>
        </p:txBody>
      </p:sp>
      <p:pic>
        <p:nvPicPr>
          <p:cNvPr id="12" name="Picture 11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8B315B4-86E4-0E4A-B1C8-44DDBEA4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21" y="44547"/>
            <a:ext cx="971019" cy="111535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76CF14A-1329-B146-AF32-2683F2521C1C}"/>
              </a:ext>
            </a:extLst>
          </p:cNvPr>
          <p:cNvSpPr txBox="1">
            <a:spLocks/>
          </p:cNvSpPr>
          <p:nvPr/>
        </p:nvSpPr>
        <p:spPr>
          <a:xfrm>
            <a:off x="944479" y="1420162"/>
            <a:ext cx="7886700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reading VCF files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70DBCB6-9786-7941-8204-4181B324E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663" y="6362841"/>
            <a:ext cx="523032" cy="450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9CBC0C-B8C5-E947-BBA4-67DBF9A3B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069" y="2408310"/>
            <a:ext cx="5282992" cy="3864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88E8D2-7730-4640-A9ED-87A940EB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20" y="2011268"/>
            <a:ext cx="2190184" cy="43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0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85EB-6A52-5C4B-B6B5-63674B7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1607-0D73-7840-B6D7-E88FCD9F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Installation</a:t>
            </a:r>
          </a:p>
          <a:p>
            <a:r>
              <a:rPr lang="en-US" dirty="0"/>
              <a:t>Reading/import datasets</a:t>
            </a:r>
          </a:p>
          <a:p>
            <a:r>
              <a:rPr lang="en-US" dirty="0"/>
              <a:t>Filtering</a:t>
            </a:r>
          </a:p>
          <a:p>
            <a:r>
              <a:rPr lang="en-US" dirty="0"/>
              <a:t>Two-point analysis</a:t>
            </a:r>
          </a:p>
          <a:p>
            <a:r>
              <a:rPr lang="en-US" dirty="0"/>
              <a:t>Grouping</a:t>
            </a:r>
          </a:p>
          <a:p>
            <a:r>
              <a:rPr lang="en-US" dirty="0"/>
              <a:t>Ordering</a:t>
            </a:r>
          </a:p>
          <a:p>
            <a:r>
              <a:rPr lang="en-US" dirty="0"/>
              <a:t>Phasing</a:t>
            </a:r>
          </a:p>
          <a:p>
            <a:r>
              <a:rPr lang="en-US" dirty="0"/>
              <a:t>Modeling errors/genotype probabilities</a:t>
            </a:r>
          </a:p>
          <a:p>
            <a:r>
              <a:rPr lang="en-US" dirty="0"/>
              <a:t>Final checking</a:t>
            </a:r>
          </a:p>
          <a:p>
            <a:r>
              <a:rPr lang="en-US" dirty="0"/>
              <a:t>Map summary/results</a:t>
            </a:r>
          </a:p>
          <a:p>
            <a:r>
              <a:rPr lang="en-US" dirty="0"/>
              <a:t>Genotype probabilities</a:t>
            </a:r>
          </a:p>
          <a:p>
            <a:r>
              <a:rPr lang="en-US" dirty="0"/>
              <a:t>Preferential pairing/haplotype probabilities</a:t>
            </a:r>
          </a:p>
          <a:p>
            <a:r>
              <a:rPr lang="en-US" dirty="0"/>
              <a:t>Appendix: meiotic analysis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DC7AC-1296-0B47-950F-A02BE685D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69" r="-73"/>
          <a:stretch/>
        </p:blipFill>
        <p:spPr>
          <a:xfrm rot="16200000">
            <a:off x="4080728" y="1794727"/>
            <a:ext cx="6087983" cy="4038560"/>
          </a:xfrm>
          <a:prstGeom prst="rect">
            <a:avLst/>
          </a:prstGeom>
          <a:effectLst>
            <a:softEdge rad="787400"/>
          </a:effectLst>
        </p:spPr>
      </p:pic>
      <p:pic>
        <p:nvPicPr>
          <p:cNvPr id="12" name="Picture 11" descr="A picture containing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18B315B4-86E4-0E4A-B1C8-44DDBEA40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221" y="44547"/>
            <a:ext cx="971019" cy="11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5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85EB-6A52-5C4B-B6B5-63674B7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1607-0D73-7840-B6D7-E88FCD9F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31975"/>
          </a:xfrm>
        </p:spPr>
        <p:txBody>
          <a:bodyPr>
            <a:normAutofit/>
          </a:bodyPr>
          <a:lstStyle/>
          <a:p>
            <a:r>
              <a:rPr lang="en-US" dirty="0"/>
              <a:t>From CRAN (stable version)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8B315B4-86E4-0E4A-B1C8-44DDBEA4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21" y="44547"/>
            <a:ext cx="971019" cy="11153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DEFAF3-B93C-8A41-808B-E77D7E8A792A}"/>
              </a:ext>
            </a:extLst>
          </p:cNvPr>
          <p:cNvSpPr/>
          <p:nvPr/>
        </p:nvSpPr>
        <p:spPr>
          <a:xfrm>
            <a:off x="782053" y="2466474"/>
            <a:ext cx="7579894" cy="962526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mappoly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0D27C6-2D10-9D46-924C-015D6AD74608}"/>
              </a:ext>
            </a:extLst>
          </p:cNvPr>
          <p:cNvSpPr txBox="1">
            <a:spLocks/>
          </p:cNvSpPr>
          <p:nvPr/>
        </p:nvSpPr>
        <p:spPr>
          <a:xfrm>
            <a:off x="640682" y="3975267"/>
            <a:ext cx="7886700" cy="183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GitHub (development version)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C322DF-463B-F542-B8B4-D60E7CE3AC2C}"/>
              </a:ext>
            </a:extLst>
          </p:cNvPr>
          <p:cNvSpPr/>
          <p:nvPr/>
        </p:nvSpPr>
        <p:spPr>
          <a:xfrm>
            <a:off x="794085" y="4616116"/>
            <a:ext cx="7579894" cy="962526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"devtools"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devtools::install_github(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"mmollina/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mappoly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dependencies=TRUE)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A35EA3-2ED8-EA47-B0B4-4D7667FA3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818" y="2237874"/>
            <a:ext cx="430129" cy="522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D7226-7512-1247-8B97-D47B7FDD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90" y="4368482"/>
            <a:ext cx="430129" cy="5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85EB-6A52-5C4B-B6B5-63674B7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Reading/importing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1607-0D73-7840-B6D7-E88FCD9F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80478"/>
            <a:ext cx="3609053" cy="4111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Supported datasets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MAPpoly files</a:t>
            </a:r>
          </a:p>
          <a:p>
            <a:pPr lvl="1"/>
            <a:r>
              <a:rPr lang="en-US" sz="2800" dirty="0"/>
              <a:t>Discrete dosage</a:t>
            </a:r>
          </a:p>
          <a:p>
            <a:pPr lvl="1"/>
            <a:r>
              <a:rPr lang="en-US" sz="2800" dirty="0"/>
              <a:t>Dosage Probability</a:t>
            </a:r>
          </a:p>
          <a:p>
            <a:r>
              <a:rPr lang="en-US" sz="2800" dirty="0"/>
              <a:t>CSV files</a:t>
            </a:r>
          </a:p>
          <a:p>
            <a:r>
              <a:rPr lang="en-US" sz="2800" dirty="0">
                <a:hlinkClick r:id="rId2"/>
              </a:rPr>
              <a:t>fitPoly</a:t>
            </a:r>
            <a:r>
              <a:rPr lang="en-US" sz="2800" dirty="0"/>
              <a:t> files</a:t>
            </a:r>
          </a:p>
          <a:p>
            <a:r>
              <a:rPr lang="en-US" sz="2800" dirty="0"/>
              <a:t>VCF files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2" name="Picture 11" descr="A picture containing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18B315B4-86E4-0E4A-B1C8-44DDBEA40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221" y="44547"/>
            <a:ext cx="971019" cy="11153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A2BAAE-3656-514F-900D-72ECCD754FC3}"/>
              </a:ext>
            </a:extLst>
          </p:cNvPr>
          <p:cNvSpPr txBox="1">
            <a:spLocks/>
          </p:cNvSpPr>
          <p:nvPr/>
        </p:nvSpPr>
        <p:spPr>
          <a:xfrm>
            <a:off x="4906299" y="2086350"/>
            <a:ext cx="3404935" cy="3256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Supported R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  <a:p>
            <a:r>
              <a:rPr lang="en-US" sz="2800" dirty="0">
                <a:hlinkClick r:id="rId5"/>
              </a:rPr>
              <a:t>updog</a:t>
            </a:r>
            <a:r>
              <a:rPr lang="en-US" sz="2800" dirty="0"/>
              <a:t> objects</a:t>
            </a:r>
          </a:p>
          <a:p>
            <a:r>
              <a:rPr lang="en-US" sz="2800" dirty="0">
                <a:hlinkClick r:id="rId6"/>
              </a:rPr>
              <a:t>polyRAD</a:t>
            </a:r>
            <a:r>
              <a:rPr lang="en-US" sz="2800" dirty="0"/>
              <a:t> objects</a:t>
            </a:r>
          </a:p>
          <a:p>
            <a:r>
              <a:rPr lang="en-US" sz="2800" dirty="0">
                <a:hlinkClick r:id="rId7"/>
              </a:rPr>
              <a:t>polymapR</a:t>
            </a:r>
            <a:endParaRPr lang="en-US" sz="2800" dirty="0"/>
          </a:p>
          <a:p>
            <a:pPr lvl="1"/>
            <a:r>
              <a:rPr lang="en-US" sz="2800" dirty="0"/>
              <a:t>datasets</a:t>
            </a:r>
          </a:p>
          <a:p>
            <a:pPr lvl="1"/>
            <a:r>
              <a:rPr lang="en-US" sz="2800" dirty="0"/>
              <a:t>maps </a:t>
            </a:r>
          </a:p>
        </p:txBody>
      </p:sp>
    </p:spTree>
    <p:extLst>
      <p:ext uri="{BB962C8B-B14F-4D97-AF65-F5344CB8AC3E}">
        <p14:creationId xmlns:p14="http://schemas.microsoft.com/office/powerpoint/2010/main" val="25529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85EB-6A52-5C4B-B6B5-63674B7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Reading/importing datasets</a:t>
            </a:r>
          </a:p>
        </p:txBody>
      </p:sp>
      <p:pic>
        <p:nvPicPr>
          <p:cNvPr id="12" name="Picture 11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8B315B4-86E4-0E4A-B1C8-44DDBEA4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21" y="44547"/>
            <a:ext cx="971019" cy="111535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0D27C6-2D10-9D46-924C-015D6AD74608}"/>
              </a:ext>
            </a:extLst>
          </p:cNvPr>
          <p:cNvSpPr txBox="1">
            <a:spLocks/>
          </p:cNvSpPr>
          <p:nvPr/>
        </p:nvSpPr>
        <p:spPr>
          <a:xfrm>
            <a:off x="626805" y="1415590"/>
            <a:ext cx="7886700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MAPpoly data reading functions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ADB8A3-5EEC-E548-9687-0F4E24101B54}"/>
              </a:ext>
            </a:extLst>
          </p:cNvPr>
          <p:cNvSpPr txBox="1">
            <a:spLocks/>
          </p:cNvSpPr>
          <p:nvPr/>
        </p:nvSpPr>
        <p:spPr>
          <a:xfrm>
            <a:off x="626805" y="1916335"/>
            <a:ext cx="1633287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1. MAPpoly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8153D-E498-3449-9E38-F244278F0F2D}"/>
              </a:ext>
            </a:extLst>
          </p:cNvPr>
          <p:cNvSpPr/>
          <p:nvPr/>
        </p:nvSpPr>
        <p:spPr>
          <a:xfrm>
            <a:off x="688277" y="2223600"/>
            <a:ext cx="8202529" cy="309127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dat.mappoly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read_geno(file.in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path_to_input_file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9523BB-6DD0-EB4F-93DE-2E57366DC16C}"/>
              </a:ext>
            </a:extLst>
          </p:cNvPr>
          <p:cNvSpPr txBox="1">
            <a:spLocks/>
          </p:cNvSpPr>
          <p:nvPr/>
        </p:nvSpPr>
        <p:spPr>
          <a:xfrm>
            <a:off x="626805" y="2739213"/>
            <a:ext cx="5635682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MAPpoly with genotype probabilities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E9A79-170A-F94A-BDAA-DFC735BB00E3}"/>
              </a:ext>
            </a:extLst>
          </p:cNvPr>
          <p:cNvSpPr/>
          <p:nvPr/>
        </p:nvSpPr>
        <p:spPr>
          <a:xfrm>
            <a:off x="688277" y="3020198"/>
            <a:ext cx="8202529" cy="340835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dat.mappoly.prob &lt;-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read_geno_prob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(file.in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path_to_input_file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US" sz="1200" dirty="0">
              <a:solidFill>
                <a:srgbClr val="10101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42AADE1-0A76-3445-8441-165122F76258}"/>
              </a:ext>
            </a:extLst>
          </p:cNvPr>
          <p:cNvSpPr txBox="1">
            <a:spLocks/>
          </p:cNvSpPr>
          <p:nvPr/>
        </p:nvSpPr>
        <p:spPr>
          <a:xfrm>
            <a:off x="639117" y="3456366"/>
            <a:ext cx="1071697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3. CSV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DCE91-794F-244D-874B-1CE69226E35F}"/>
              </a:ext>
            </a:extLst>
          </p:cNvPr>
          <p:cNvSpPr/>
          <p:nvPr/>
        </p:nvSpPr>
        <p:spPr>
          <a:xfrm>
            <a:off x="688862" y="3719050"/>
            <a:ext cx="8202529" cy="340835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dat.csv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read_geno_csv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(file.in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path_to_input_file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ploidy = 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2034E0-329C-9143-9829-AFE91458B8AD}"/>
              </a:ext>
            </a:extLst>
          </p:cNvPr>
          <p:cNvSpPr txBox="1">
            <a:spLocks/>
          </p:cNvSpPr>
          <p:nvPr/>
        </p:nvSpPr>
        <p:spPr>
          <a:xfrm>
            <a:off x="626805" y="4223055"/>
            <a:ext cx="5635682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4. fitPoly, supports genotype probabilities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60B7AF-4ED2-9F40-8FD5-F185B12663B3}"/>
              </a:ext>
            </a:extLst>
          </p:cNvPr>
          <p:cNvSpPr/>
          <p:nvPr/>
        </p:nvSpPr>
        <p:spPr>
          <a:xfrm>
            <a:off x="688276" y="4535307"/>
            <a:ext cx="8202529" cy="686879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dat.fitpoly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read_fitpoly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(file.in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path_to_input_file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ploidy = 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parent1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'P1'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parent1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'P2'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5FCEE93-F733-C045-9F57-DD606CD79F47}"/>
              </a:ext>
            </a:extLst>
          </p:cNvPr>
          <p:cNvSpPr txBox="1">
            <a:spLocks/>
          </p:cNvSpPr>
          <p:nvPr/>
        </p:nvSpPr>
        <p:spPr>
          <a:xfrm>
            <a:off x="626805" y="5335917"/>
            <a:ext cx="5635682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5. VCF files, supports genotype probabilities (PL field)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C6F0D-5D05-A640-B268-0BE7F027F05F}"/>
              </a:ext>
            </a:extLst>
          </p:cNvPr>
          <p:cNvSpPr/>
          <p:nvPr/>
        </p:nvSpPr>
        <p:spPr>
          <a:xfrm>
            <a:off x="688276" y="5610834"/>
            <a:ext cx="8202529" cy="1094765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dat.vcf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read_vcf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(file.in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path_to_input_file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ploidy = 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        parent1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'P1'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parent1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'P2'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min.gt.depth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min.av.depth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317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85EB-6A52-5C4B-B6B5-63674B7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Reading/importing datasets</a:t>
            </a:r>
          </a:p>
        </p:txBody>
      </p:sp>
      <p:pic>
        <p:nvPicPr>
          <p:cNvPr id="12" name="Picture 11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8B315B4-86E4-0E4A-B1C8-44DDBEA4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21" y="44547"/>
            <a:ext cx="971019" cy="11153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ADB8A3-5EEC-E548-9687-0F4E24101B54}"/>
              </a:ext>
            </a:extLst>
          </p:cNvPr>
          <p:cNvSpPr txBox="1">
            <a:spLocks/>
          </p:cNvSpPr>
          <p:nvPr/>
        </p:nvSpPr>
        <p:spPr>
          <a:xfrm>
            <a:off x="626805" y="1916335"/>
            <a:ext cx="1633287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1. updog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8153D-E498-3449-9E38-F244278F0F2D}"/>
              </a:ext>
            </a:extLst>
          </p:cNvPr>
          <p:cNvSpPr/>
          <p:nvPr/>
        </p:nvSpPr>
        <p:spPr>
          <a:xfrm>
            <a:off x="688277" y="2223600"/>
            <a:ext cx="8202529" cy="309127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dat.updog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import_from_updog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input_multidog_object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9523BB-6DD0-EB4F-93DE-2E57366DC16C}"/>
              </a:ext>
            </a:extLst>
          </p:cNvPr>
          <p:cNvSpPr txBox="1">
            <a:spLocks/>
          </p:cNvSpPr>
          <p:nvPr/>
        </p:nvSpPr>
        <p:spPr>
          <a:xfrm>
            <a:off x="626805" y="2739213"/>
            <a:ext cx="5635682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polyRAD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E9A79-170A-F94A-BDAA-DFC735BB00E3}"/>
              </a:ext>
            </a:extLst>
          </p:cNvPr>
          <p:cNvSpPr/>
          <p:nvPr/>
        </p:nvSpPr>
        <p:spPr>
          <a:xfrm>
            <a:off x="688277" y="3020198"/>
            <a:ext cx="8202529" cy="340835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dat.polyRAD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polyRAD::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Export_MAPpoly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polyrad_object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42AADE1-0A76-3445-8441-165122F76258}"/>
              </a:ext>
            </a:extLst>
          </p:cNvPr>
          <p:cNvSpPr txBox="1">
            <a:spLocks/>
          </p:cNvSpPr>
          <p:nvPr/>
        </p:nvSpPr>
        <p:spPr>
          <a:xfrm>
            <a:off x="626805" y="3544563"/>
            <a:ext cx="8251687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3. polymapR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60B7AF-4ED2-9F40-8FD5-F185B12663B3}"/>
              </a:ext>
            </a:extLst>
          </p:cNvPr>
          <p:cNvSpPr/>
          <p:nvPr/>
        </p:nvSpPr>
        <p:spPr>
          <a:xfrm>
            <a:off x="732964" y="4214925"/>
            <a:ext cx="8202529" cy="979451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dat.polymapr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import_data_from_polymapR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polymapR_screened_data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  ploidy = 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parent1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'P1'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  parent1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'P2'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C6F0D-5D05-A640-B268-0BE7F027F05F}"/>
              </a:ext>
            </a:extLst>
          </p:cNvPr>
          <p:cNvSpPr/>
          <p:nvPr/>
        </p:nvSpPr>
        <p:spPr>
          <a:xfrm>
            <a:off x="732965" y="5688621"/>
            <a:ext cx="8202529" cy="584764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map.polymapr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import_phased_maplist_from_polymapR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maplist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phased_maplist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mappoly.data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mappoly.data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4F57B-6235-8440-9ACD-CDC2B24E14E8}"/>
              </a:ext>
            </a:extLst>
          </p:cNvPr>
          <p:cNvSpPr txBox="1"/>
          <p:nvPr/>
        </p:nvSpPr>
        <p:spPr>
          <a:xfrm>
            <a:off x="732964" y="3908988"/>
            <a:ext cx="142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Importing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DA1DB3-61EB-C240-8E44-1D599311D112}"/>
              </a:ext>
            </a:extLst>
          </p:cNvPr>
          <p:cNvSpPr txBox="1"/>
          <p:nvPr/>
        </p:nvSpPr>
        <p:spPr>
          <a:xfrm>
            <a:off x="732965" y="5350067"/>
            <a:ext cx="1501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Importing maps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F279B4F-5C99-B849-868D-28E3ECC14B2E}"/>
              </a:ext>
            </a:extLst>
          </p:cNvPr>
          <p:cNvSpPr txBox="1">
            <a:spLocks/>
          </p:cNvSpPr>
          <p:nvPr/>
        </p:nvSpPr>
        <p:spPr>
          <a:xfrm>
            <a:off x="468890" y="1427528"/>
            <a:ext cx="4103110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MAPpoly data importing functions</a:t>
            </a:r>
          </a:p>
        </p:txBody>
      </p:sp>
    </p:spTree>
    <p:extLst>
      <p:ext uri="{BB962C8B-B14F-4D97-AF65-F5344CB8AC3E}">
        <p14:creationId xmlns:p14="http://schemas.microsoft.com/office/powerpoint/2010/main" val="183987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85EB-6A52-5C4B-B6B5-63674B7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Reading/importing datasets</a:t>
            </a:r>
          </a:p>
        </p:txBody>
      </p:sp>
      <p:pic>
        <p:nvPicPr>
          <p:cNvPr id="12" name="Picture 11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8B315B4-86E4-0E4A-B1C8-44DDBEA4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21" y="44547"/>
            <a:ext cx="971019" cy="11153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C67A82-1A94-8E44-97BB-422FCC34CC78}"/>
              </a:ext>
            </a:extLst>
          </p:cNvPr>
          <p:cNvSpPr/>
          <p:nvPr/>
        </p:nvSpPr>
        <p:spPr>
          <a:xfrm>
            <a:off x="628650" y="3078788"/>
            <a:ext cx="8202529" cy="2142434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require(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mappoly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&lt;-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/mmollina/B2721_map/raw/master/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cluster_call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/B2721_CC.csv"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tempfl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tempfile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"B2721_CC_"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fileext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".csv"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download.file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address,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destfile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tempfl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B2721 &lt;-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read_geno_csv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(file.in  =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tempfl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ploidy = 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elim.redundant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FALSE)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plot(B2721)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print(B2721, detailed = TRUE)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0101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76CF14A-1329-B146-AF32-2683F2521C1C}"/>
              </a:ext>
            </a:extLst>
          </p:cNvPr>
          <p:cNvSpPr txBox="1">
            <a:spLocks/>
          </p:cNvSpPr>
          <p:nvPr/>
        </p:nvSpPr>
        <p:spPr>
          <a:xfrm>
            <a:off x="944479" y="1420162"/>
            <a:ext cx="7886700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reading 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88A38-994B-A248-B8D9-51A51013D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113" y="2872240"/>
            <a:ext cx="430129" cy="52277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916B5F9-37C0-2746-9657-87983B899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786" y="6363899"/>
            <a:ext cx="523033" cy="4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4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85EB-6A52-5C4B-B6B5-63674B7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Reading/importing datasets</a:t>
            </a:r>
          </a:p>
        </p:txBody>
      </p:sp>
      <p:pic>
        <p:nvPicPr>
          <p:cNvPr id="12" name="Picture 11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8B315B4-86E4-0E4A-B1C8-44DDBEA4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21" y="44547"/>
            <a:ext cx="971019" cy="111535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76CF14A-1329-B146-AF32-2683F2521C1C}"/>
              </a:ext>
            </a:extLst>
          </p:cNvPr>
          <p:cNvSpPr txBox="1">
            <a:spLocks/>
          </p:cNvSpPr>
          <p:nvPr/>
        </p:nvSpPr>
        <p:spPr>
          <a:xfrm>
            <a:off x="944479" y="1420162"/>
            <a:ext cx="7886700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reading CSV files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916B5F9-37C0-2746-9657-87983B899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786" y="6363899"/>
            <a:ext cx="523033" cy="450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B79784-226D-1543-948F-B43D93235F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6"/>
          <a:stretch/>
        </p:blipFill>
        <p:spPr>
          <a:xfrm>
            <a:off x="3494567" y="2361088"/>
            <a:ext cx="5333735" cy="4002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B59FDB-82D0-5A4B-BB34-BBD8FF16E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73" y="1975828"/>
            <a:ext cx="2576358" cy="46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2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85EB-6A52-5C4B-B6B5-63674B7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Reading/importing datasets</a:t>
            </a:r>
          </a:p>
        </p:txBody>
      </p:sp>
      <p:pic>
        <p:nvPicPr>
          <p:cNvPr id="12" name="Picture 11" descr="A picture containing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8B315B4-86E4-0E4A-B1C8-44DDBEA4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21" y="44547"/>
            <a:ext cx="971019" cy="11153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C67A82-1A94-8E44-97BB-422FCC34CC78}"/>
              </a:ext>
            </a:extLst>
          </p:cNvPr>
          <p:cNvSpPr/>
          <p:nvPr/>
        </p:nvSpPr>
        <p:spPr>
          <a:xfrm>
            <a:off x="628650" y="2252357"/>
            <a:ext cx="8202529" cy="4183885"/>
          </a:xfrm>
          <a:prstGeom prst="rect">
            <a:avLst/>
          </a:prstGeom>
          <a:solidFill>
            <a:srgbClr val="F6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NULL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 in c(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cat(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"Loading chromosome"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i,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"..."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200" dirty="0">
              <a:solidFill>
                <a:srgbClr val="AD005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tempfl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tempfile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 = paste0(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i),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fileext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vcf.gz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x &lt;-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/mmollina/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MAPpoly_vignettes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/raw/master/data/BT/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sweetpotato_chr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address &lt;- paste0(x, i,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sz="1200" dirty="0" err="1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vcf.gz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download.file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address,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destfile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tempfl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quiet = TRUE)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dattemp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read_vcf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=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tempfl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parent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"PARENT1"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parent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"PARENT2"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ploidy = </a:t>
            </a:r>
            <a:r>
              <a:rPr lang="en-US" sz="1200" dirty="0">
                <a:solidFill>
                  <a:srgbClr val="AB4C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verbose = FALSE)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merge_datasets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dattemp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cat(</a:t>
            </a:r>
            <a:r>
              <a:rPr lang="en-US" sz="1200" dirty="0">
                <a:solidFill>
                  <a:srgbClr val="AD00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unlink(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tempfl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200" dirty="0" err="1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lang="en-US" sz="1200" dirty="0">
                <a:solidFill>
                  <a:srgbClr val="101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detailed = TRUE)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76CF14A-1329-B146-AF32-2683F2521C1C}"/>
              </a:ext>
            </a:extLst>
          </p:cNvPr>
          <p:cNvSpPr txBox="1">
            <a:spLocks/>
          </p:cNvSpPr>
          <p:nvPr/>
        </p:nvSpPr>
        <p:spPr>
          <a:xfrm>
            <a:off x="944479" y="1420162"/>
            <a:ext cx="7886700" cy="39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reading VCF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88A38-994B-A248-B8D9-51A51013D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113" y="2045810"/>
            <a:ext cx="430129" cy="522772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70DBCB6-9786-7941-8204-4181B324E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663" y="6362841"/>
            <a:ext cx="523032" cy="450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6D5040-D966-0540-9036-FA33ECEC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217" y="6349066"/>
            <a:ext cx="552007" cy="4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16793</TotalTime>
  <Words>922</Words>
  <Application>Microsoft Macintosh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MAPpoly training section </vt:lpstr>
      <vt:lpstr>Outline</vt:lpstr>
      <vt:lpstr>Installation</vt:lpstr>
      <vt:lpstr>Reading/importing datasets</vt:lpstr>
      <vt:lpstr>Reading/importing datasets</vt:lpstr>
      <vt:lpstr>Reading/importing datasets</vt:lpstr>
      <vt:lpstr>Reading/importing datasets</vt:lpstr>
      <vt:lpstr>Reading/importing datasets</vt:lpstr>
      <vt:lpstr>Reading/importing datasets</vt:lpstr>
      <vt:lpstr>Reading/importing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the hexaploid sweetpotato inheritance using ultra-dense multilocus mapping   </dc:title>
  <dc:creator>Marcelo Mollinari</dc:creator>
  <cp:lastModifiedBy>Marcelo Mollinari</cp:lastModifiedBy>
  <cp:revision>135</cp:revision>
  <dcterms:created xsi:type="dcterms:W3CDTF">2019-10-28T21:32:32Z</dcterms:created>
  <dcterms:modified xsi:type="dcterms:W3CDTF">2020-11-25T16:34:09Z</dcterms:modified>
</cp:coreProperties>
</file>