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3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5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5" autoAdjust="0"/>
    <p:restoredTop sz="94674"/>
  </p:normalViewPr>
  <p:slideViewPr>
    <p:cSldViewPr snapToGrid="0">
      <p:cViewPr varScale="1">
        <p:scale>
          <a:sx n="108" d="100"/>
          <a:sy n="108" d="100"/>
        </p:scale>
        <p:origin x="7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82865-E74B-774A-8EAD-DEAA894501F5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5501B-FA09-0C49-A0FF-12943B34E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87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Extreme points included in both upper/lower hulls, and redundancies eliminated during combination at the end</a:t>
            </a:r>
          </a:p>
          <a:p>
            <a:r>
              <a:rPr lang="en-US" dirty="0"/>
              <a:t>One of the more time consuming portions of the algorithm</a:t>
            </a:r>
          </a:p>
          <a:p>
            <a:r>
              <a:rPr lang="en-US" dirty="0"/>
              <a:t>Could be parallelized in order to save more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5501B-FA09-0C49-A0FF-12943B34E8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6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Extreme points included in both upper/lower hulls, and redundancies eliminated during combination at the end</a:t>
            </a:r>
          </a:p>
          <a:p>
            <a:r>
              <a:rPr lang="en-US" dirty="0"/>
              <a:t>One of the more time consuming portions of the algorithm</a:t>
            </a:r>
          </a:p>
          <a:p>
            <a:r>
              <a:rPr lang="en-US" dirty="0"/>
              <a:t>Could be parallelized in order to save more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5501B-FA09-0C49-A0FF-12943B34E8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81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overlap of points in this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5501B-FA09-0C49-A0FF-12943B34E8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19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 of convexity, line is convex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5501B-FA09-0C49-A0FF-12943B34E8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11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 of convexity, line is convex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5501B-FA09-0C49-A0FF-12943B34E8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07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2751-2CB9-461C-8B68-E5F3BF874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6041B-95DB-4B7E-8D89-D2F985523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DD649-6EC5-42BF-9014-24984470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888D-211B-4572-ACAF-4ED60C828A0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9EADB-39BA-4AC0-A7F9-BCEE2F584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3E8C8-7609-4893-B3A5-8BD3DA67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E55A-5D8A-4B5E-B18A-BA658A4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3926-41CB-4A29-9F19-49C4BA578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956BB-CF6E-4800-9872-95F313A6C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8E038-DE87-406F-BE9A-A468D4DD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888D-211B-4572-ACAF-4ED60C828A0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EBE08-DEF8-4667-8A8C-546B2D02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15594-C29C-4A0F-BE2C-C8D4C87F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E55A-5D8A-4B5E-B18A-BA658A4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6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D06299-939F-4B72-8995-368AA72CB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5ABF6-1A60-4DA1-82BD-526D5E955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6BE8E-7B77-416B-8ED0-01C47E91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888D-211B-4572-ACAF-4ED60C828A0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6B99D-D7CD-421F-B05B-77F563AF8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30E60-CB38-4A33-97FF-EEBCCE1A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E55A-5D8A-4B5E-B18A-BA658A4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8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9FE0-20BD-47A0-B4E3-9CE56FBD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A2952-4E5F-4358-9AB5-EEC0AEF8D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770F7-D13A-4772-8C87-ABA6D9BA9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888D-211B-4572-ACAF-4ED60C828A0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3977A-0857-4462-85D9-0B300A821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2D670-E86A-4FDF-95D5-41AD76C7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E55A-5D8A-4B5E-B18A-BA658A4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4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5F5F-73BB-45B7-B7DC-336D388C0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E0953-B51D-41FB-AB21-FBBD60FC1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CACB3-FC5C-4B6A-9B16-CE67DF41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888D-211B-4572-ACAF-4ED60C828A0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0A828-6A31-4C2B-98BF-9C2E1EBB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20656-35F0-429C-9FD9-D7B2A7E51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E55A-5D8A-4B5E-B18A-BA658A4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8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94B9-7A5B-4F29-B15E-9A585007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E870C-F7D5-4EA2-9516-B80E8436E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3C9C5-1831-426F-B50D-4C374B184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4619B-5F6C-4C17-8996-BC6D4D87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888D-211B-4572-ACAF-4ED60C828A0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EAAAD-868E-4C6D-9AE5-1903C632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60F86-CFFB-4AE8-BD83-F608E411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E55A-5D8A-4B5E-B18A-BA658A4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9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F3B59-4EF3-48D3-B7AF-C52CA4160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73D17-8EEC-4175-A84D-6750CD6D8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5F9C0-BF4A-4BB1-AEF6-9CF1DC62F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7F9993-7431-4FB8-AAA4-26B21687D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3A9FF-6998-415D-A6B0-22A63722C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20547C-2C27-4B84-A2DE-F3CE1B935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888D-211B-4572-ACAF-4ED60C828A0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9CD94-D7A0-4ADC-BD7E-560D3C1A9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81B0C-17BD-4475-AEF1-AC3F891E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E55A-5D8A-4B5E-B18A-BA658A4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7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7EEB-FAE7-4F76-ADE1-A5C3A6E4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2188D-EA3D-4F33-B258-07A5AB0B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888D-211B-4572-ACAF-4ED60C828A0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8B111-652C-4B48-A676-3205CE9BF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A03D9-85C0-409A-9DFE-B41E6990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E55A-5D8A-4B5E-B18A-BA658A4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5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1D1248-9524-42EB-AD37-B0937FA6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888D-211B-4572-ACAF-4ED60C828A0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474497-E557-4798-9766-31C3086ED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E22DC-426D-4140-9AAD-7B453B644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E55A-5D8A-4B5E-B18A-BA658A4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5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01C4-5496-4B16-8F65-E2E38558D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59022-9FD1-499E-8359-FC04D61A1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F7DEE-262D-4E39-BFAC-1201D5483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E9B56-BF94-4689-862E-28CD9C1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888D-211B-4572-ACAF-4ED60C828A0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36132-BA12-4C9C-B893-3F5CB02A9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02E17-6697-48A7-BBE3-F94BEF8A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E55A-5D8A-4B5E-B18A-BA658A4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2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CAC0-78BA-4EB7-9E0B-78428DEE6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60C9B-1F6D-40F4-AC35-F6D98C8E2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E6C62-E157-4D84-83C2-F23F1D5EB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EFF43-7198-4D8E-95BA-695BF0127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888D-211B-4572-ACAF-4ED60C828A0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CF406-E921-429B-A301-EA214D6B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3BC82-171F-4AF0-9BC6-55266757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E55A-5D8A-4B5E-B18A-BA658A4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9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4D93D9-6959-4B88-AE56-75FEBE21C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8F033-73BA-4E7E-96B1-D47C2455A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4D1B8-D32B-4731-9766-34152AD40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E888D-211B-4572-ACAF-4ED60C828A0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58DB4-306B-4D3D-B625-3EAE5B057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A1DA0-FF99-4E55-872A-7DFBB777A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8E55A-5D8A-4B5E-B18A-BA658A4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3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01BA-B269-4DD2-B9B3-7AF930CC06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Multicore Convex Hull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D4F70-A6DF-41E3-B2A6-569D66499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Project Multicore Computing</a:t>
            </a:r>
            <a:br>
              <a:rPr lang="en-US" dirty="0"/>
            </a:br>
            <a:r>
              <a:rPr lang="en-US" dirty="0"/>
              <a:t>Matthew </a:t>
            </a:r>
            <a:r>
              <a:rPr lang="en-US" dirty="0" err="1"/>
              <a:t>Molter</a:t>
            </a:r>
            <a:r>
              <a:rPr lang="en-US" dirty="0"/>
              <a:t> and Joaquin Garrido</a:t>
            </a:r>
          </a:p>
        </p:txBody>
      </p:sp>
    </p:spTree>
    <p:extLst>
      <p:ext uri="{BB962C8B-B14F-4D97-AF65-F5344CB8AC3E}">
        <p14:creationId xmlns:p14="http://schemas.microsoft.com/office/powerpoint/2010/main" val="410159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4789-D0E7-4FDE-9DCB-40EA47A8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Divide-and-Conquer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0BB56-7B07-4064-A369-29C0E318F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370214" cy="466725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After each individual hull has been found, algorithm combines them among upper/lower sets</a:t>
            </a:r>
          </a:p>
          <a:p>
            <a:r>
              <a:rPr lang="en-US" dirty="0"/>
              <a:t>Hulls are combined along common tangent line</a:t>
            </a:r>
          </a:p>
          <a:p>
            <a:r>
              <a:rPr lang="en-US" dirty="0"/>
              <a:t>Tangent line is found through modified binary search</a:t>
            </a:r>
          </a:p>
          <a:p>
            <a:r>
              <a:rPr lang="en-US" dirty="0"/>
              <a:t>Starting in middle of each side, line is determined to be tangent via the same method as convexity (above/below line connecting neighbor points)</a:t>
            </a:r>
          </a:p>
          <a:p>
            <a:r>
              <a:rPr lang="en-US" dirty="0"/>
              <a:t>Point moves by increasingly smaller steps in direction of common tangent</a:t>
            </a:r>
          </a:p>
          <a:p>
            <a:r>
              <a:rPr lang="en-US" dirty="0"/>
              <a:t>Done in O(</a:t>
            </a:r>
            <a:r>
              <a:rPr lang="en-US" dirty="0" err="1"/>
              <a:t>logn</a:t>
            </a:r>
            <a:r>
              <a:rPr lang="en-US" dirty="0"/>
              <a:t>) time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25073F5-554C-2F43-8FF2-60CE78572563}"/>
              </a:ext>
            </a:extLst>
          </p:cNvPr>
          <p:cNvSpPr/>
          <p:nvPr/>
        </p:nvSpPr>
        <p:spPr>
          <a:xfrm>
            <a:off x="6193605" y="3060748"/>
            <a:ext cx="195209" cy="1952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2559306-4856-B741-85EB-BF604445B0DE}"/>
              </a:ext>
            </a:extLst>
          </p:cNvPr>
          <p:cNvSpPr/>
          <p:nvPr/>
        </p:nvSpPr>
        <p:spPr>
          <a:xfrm>
            <a:off x="6565769" y="2731378"/>
            <a:ext cx="195209" cy="1952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C4E3BE-42BD-B844-955F-36A552AD6959}"/>
              </a:ext>
            </a:extLst>
          </p:cNvPr>
          <p:cNvSpPr/>
          <p:nvPr/>
        </p:nvSpPr>
        <p:spPr>
          <a:xfrm>
            <a:off x="7691599" y="2266499"/>
            <a:ext cx="195209" cy="1952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910B66-0C40-B64E-8F65-05A21DEA072A}"/>
              </a:ext>
            </a:extLst>
          </p:cNvPr>
          <p:cNvSpPr/>
          <p:nvPr/>
        </p:nvSpPr>
        <p:spPr>
          <a:xfrm>
            <a:off x="8111591" y="2996749"/>
            <a:ext cx="195209" cy="1952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49215F-E2C9-E645-A8E7-0084E212B298}"/>
              </a:ext>
            </a:extLst>
          </p:cNvPr>
          <p:cNvCxnSpPr>
            <a:cxnSpLocks/>
          </p:cNvCxnSpPr>
          <p:nvPr/>
        </p:nvCxnSpPr>
        <p:spPr>
          <a:xfrm flipH="1">
            <a:off x="6291210" y="2792427"/>
            <a:ext cx="365778" cy="3659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3B370C-7DAA-9F4A-8C6F-1BE00461CA08}"/>
              </a:ext>
            </a:extLst>
          </p:cNvPr>
          <p:cNvCxnSpPr>
            <a:cxnSpLocks/>
          </p:cNvCxnSpPr>
          <p:nvPr/>
        </p:nvCxnSpPr>
        <p:spPr>
          <a:xfrm flipH="1">
            <a:off x="6685731" y="2364104"/>
            <a:ext cx="1141608" cy="4283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38EB1C-1F24-BF45-A456-9731B1EEEC69}"/>
              </a:ext>
            </a:extLst>
          </p:cNvPr>
          <p:cNvCxnSpPr>
            <a:cxnSpLocks/>
          </p:cNvCxnSpPr>
          <p:nvPr/>
        </p:nvCxnSpPr>
        <p:spPr>
          <a:xfrm>
            <a:off x="7767870" y="2296942"/>
            <a:ext cx="462659" cy="7974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BFDA88F-1C7B-754D-8190-FF8DDE67AC9B}"/>
              </a:ext>
            </a:extLst>
          </p:cNvPr>
          <p:cNvSpPr/>
          <p:nvPr/>
        </p:nvSpPr>
        <p:spPr>
          <a:xfrm>
            <a:off x="8955329" y="3060748"/>
            <a:ext cx="195209" cy="1952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D16729B-73A1-6E45-B5D6-38D94FF233BB}"/>
              </a:ext>
            </a:extLst>
          </p:cNvPr>
          <p:cNvSpPr/>
          <p:nvPr/>
        </p:nvSpPr>
        <p:spPr>
          <a:xfrm>
            <a:off x="9454316" y="2106073"/>
            <a:ext cx="195209" cy="1952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7F78335-971C-AD4A-A8E6-A94923454F96}"/>
              </a:ext>
            </a:extLst>
          </p:cNvPr>
          <p:cNvSpPr/>
          <p:nvPr/>
        </p:nvSpPr>
        <p:spPr>
          <a:xfrm>
            <a:off x="10453323" y="2266499"/>
            <a:ext cx="195209" cy="1952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E02F82-875F-3F4A-9583-C2ED6B26873D}"/>
              </a:ext>
            </a:extLst>
          </p:cNvPr>
          <p:cNvSpPr/>
          <p:nvPr/>
        </p:nvSpPr>
        <p:spPr>
          <a:xfrm>
            <a:off x="10873315" y="2996749"/>
            <a:ext cx="195209" cy="1952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32F7C2-9BAC-6047-B5FB-6D5A3B142D1E}"/>
              </a:ext>
            </a:extLst>
          </p:cNvPr>
          <p:cNvCxnSpPr>
            <a:cxnSpLocks/>
          </p:cNvCxnSpPr>
          <p:nvPr/>
        </p:nvCxnSpPr>
        <p:spPr>
          <a:xfrm flipH="1">
            <a:off x="9012992" y="2151509"/>
            <a:ext cx="538929" cy="1029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E11B8F1-310C-C640-90F8-F0AE862BC61E}"/>
              </a:ext>
            </a:extLst>
          </p:cNvPr>
          <p:cNvCxnSpPr>
            <a:cxnSpLocks/>
          </p:cNvCxnSpPr>
          <p:nvPr/>
        </p:nvCxnSpPr>
        <p:spPr>
          <a:xfrm flipH="1" flipV="1">
            <a:off x="9541255" y="2151509"/>
            <a:ext cx="1009673" cy="212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5F510F-22F1-CE46-A3ED-396FEC4330C6}"/>
              </a:ext>
            </a:extLst>
          </p:cNvPr>
          <p:cNvCxnSpPr>
            <a:cxnSpLocks/>
          </p:cNvCxnSpPr>
          <p:nvPr/>
        </p:nvCxnSpPr>
        <p:spPr>
          <a:xfrm>
            <a:off x="10529594" y="2296942"/>
            <a:ext cx="462659" cy="7974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7169CE-E9D4-B040-BFA6-8EB6CA392BAC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678868" y="2203678"/>
            <a:ext cx="2775448" cy="588750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48AE59-8309-2F42-8799-39E15258F9C6}"/>
              </a:ext>
            </a:extLst>
          </p:cNvPr>
          <p:cNvCxnSpPr>
            <a:cxnSpLocks/>
            <a:endCxn id="22" idx="6"/>
          </p:cNvCxnSpPr>
          <p:nvPr/>
        </p:nvCxnSpPr>
        <p:spPr>
          <a:xfrm flipV="1">
            <a:off x="7789203" y="2203678"/>
            <a:ext cx="1860322" cy="16149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66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4789-D0E7-4FDE-9DCB-40EA47A8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Divide-and-Conquer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0BB56-7B07-4064-A369-29C0E318F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370214" cy="4667251"/>
          </a:xfrm>
        </p:spPr>
        <p:txBody>
          <a:bodyPr>
            <a:normAutofit/>
          </a:bodyPr>
          <a:lstStyle/>
          <a:p>
            <a:r>
              <a:rPr lang="en-US" dirty="0"/>
              <a:t>Last step is to merge the upper/lower hulls</a:t>
            </a:r>
          </a:p>
          <a:p>
            <a:r>
              <a:rPr lang="en-US" dirty="0"/>
              <a:t>Done by copying lower hull elements to the upper hull</a:t>
            </a:r>
          </a:p>
          <a:p>
            <a:r>
              <a:rPr lang="en-US" dirty="0"/>
              <a:t>Done in O(n) time, but number of points in hull is presumably very small in proportion to those in set</a:t>
            </a:r>
          </a:p>
          <a:p>
            <a:pPr lvl="1"/>
            <a:r>
              <a:rPr lang="en-US" dirty="0"/>
              <a:t>Ex: ~500 point hull on 1,000,000 set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4DF60A4-9176-ED46-B991-4FB22E107D4E}"/>
              </a:ext>
            </a:extLst>
          </p:cNvPr>
          <p:cNvSpPr/>
          <p:nvPr/>
        </p:nvSpPr>
        <p:spPr>
          <a:xfrm>
            <a:off x="7744648" y="2140253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C1375B7-CEC3-5647-9DC2-F8BFA78A9C59}"/>
              </a:ext>
            </a:extLst>
          </p:cNvPr>
          <p:cNvSpPr/>
          <p:nvPr/>
        </p:nvSpPr>
        <p:spPr>
          <a:xfrm>
            <a:off x="9125773" y="2549829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F1A8AC0-B6A2-3A4C-B1B1-87E8BEC6DA5C}"/>
              </a:ext>
            </a:extLst>
          </p:cNvPr>
          <p:cNvSpPr/>
          <p:nvPr/>
        </p:nvSpPr>
        <p:spPr>
          <a:xfrm>
            <a:off x="7897568" y="2535405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D7F351A-FBE0-A741-8DFE-D436EE6A4684}"/>
              </a:ext>
            </a:extLst>
          </p:cNvPr>
          <p:cNvSpPr/>
          <p:nvPr/>
        </p:nvSpPr>
        <p:spPr>
          <a:xfrm>
            <a:off x="8455185" y="2925120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5FA022E-7E68-3C4C-A4E4-DC18D7E8CEE1}"/>
              </a:ext>
            </a:extLst>
          </p:cNvPr>
          <p:cNvSpPr/>
          <p:nvPr/>
        </p:nvSpPr>
        <p:spPr>
          <a:xfrm>
            <a:off x="9472118" y="368428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9ED43BC-8E61-2047-A5C2-F05F083F3DEF}"/>
              </a:ext>
            </a:extLst>
          </p:cNvPr>
          <p:cNvSpPr/>
          <p:nvPr/>
        </p:nvSpPr>
        <p:spPr>
          <a:xfrm>
            <a:off x="7130286" y="2564115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F094DB5-14BF-8F42-8177-FF58349CF252}"/>
              </a:ext>
            </a:extLst>
          </p:cNvPr>
          <p:cNvSpPr/>
          <p:nvPr/>
        </p:nvSpPr>
        <p:spPr>
          <a:xfrm>
            <a:off x="9325595" y="3146255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EA7450-566B-D540-97D2-398F43D465F0}"/>
              </a:ext>
            </a:extLst>
          </p:cNvPr>
          <p:cNvCxnSpPr>
            <a:cxnSpLocks/>
          </p:cNvCxnSpPr>
          <p:nvPr/>
        </p:nvCxnSpPr>
        <p:spPr>
          <a:xfrm>
            <a:off x="6206247" y="2140253"/>
            <a:ext cx="4727642" cy="226205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CD5F248-603E-6645-821A-D7E422645932}"/>
              </a:ext>
            </a:extLst>
          </p:cNvPr>
          <p:cNvSpPr/>
          <p:nvPr/>
        </p:nvSpPr>
        <p:spPr>
          <a:xfrm>
            <a:off x="8674894" y="2652515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022AEC-2790-BE46-8839-988095E7413E}"/>
              </a:ext>
            </a:extLst>
          </p:cNvPr>
          <p:cNvCxnSpPr>
            <a:stCxn id="55" idx="6"/>
            <a:endCxn id="45" idx="3"/>
          </p:cNvCxnSpPr>
          <p:nvPr/>
        </p:nvCxnSpPr>
        <p:spPr>
          <a:xfrm flipV="1">
            <a:off x="7187436" y="2205294"/>
            <a:ext cx="565581" cy="3969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9228EF3-5C68-D84F-B9E6-E3E1F674CA17}"/>
              </a:ext>
            </a:extLst>
          </p:cNvPr>
          <p:cNvCxnSpPr>
            <a:cxnSpLocks/>
            <a:endCxn id="47" idx="6"/>
          </p:cNvCxnSpPr>
          <p:nvPr/>
        </p:nvCxnSpPr>
        <p:spPr>
          <a:xfrm>
            <a:off x="7767683" y="2200241"/>
            <a:ext cx="1415240" cy="387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C163B87-DAA0-D145-A07C-D12E32E6C62C}"/>
              </a:ext>
            </a:extLst>
          </p:cNvPr>
          <p:cNvCxnSpPr>
            <a:cxnSpLocks/>
            <a:endCxn id="56" idx="5"/>
          </p:cNvCxnSpPr>
          <p:nvPr/>
        </p:nvCxnSpPr>
        <p:spPr>
          <a:xfrm>
            <a:off x="9154348" y="2586857"/>
            <a:ext cx="220028" cy="6244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01950AE-7102-2A46-B336-498A3FB0091F}"/>
              </a:ext>
            </a:extLst>
          </p:cNvPr>
          <p:cNvCxnSpPr>
            <a:cxnSpLocks/>
            <a:endCxn id="53" idx="5"/>
          </p:cNvCxnSpPr>
          <p:nvPr/>
        </p:nvCxnSpPr>
        <p:spPr>
          <a:xfrm>
            <a:off x="9357243" y="3176782"/>
            <a:ext cx="163656" cy="5725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8AFD8E-16B2-DC4D-9F46-3927C61DF9D8}"/>
              </a:ext>
            </a:extLst>
          </p:cNvPr>
          <p:cNvGrpSpPr/>
          <p:nvPr/>
        </p:nvGrpSpPr>
        <p:grpSpPr>
          <a:xfrm>
            <a:off x="7146124" y="2590806"/>
            <a:ext cx="2383144" cy="1476335"/>
            <a:chOff x="7146124" y="2590806"/>
            <a:chExt cx="2383144" cy="1476335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423F443-1AB7-2540-9C63-06F04C962248}"/>
                </a:ext>
              </a:extLst>
            </p:cNvPr>
            <p:cNvSpPr/>
            <p:nvPr/>
          </p:nvSpPr>
          <p:spPr>
            <a:xfrm>
              <a:off x="7439848" y="2940353"/>
              <a:ext cx="57150" cy="76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D1E8DDC-9740-624E-A89D-6B6664F840E0}"/>
                </a:ext>
              </a:extLst>
            </p:cNvPr>
            <p:cNvSpPr/>
            <p:nvPr/>
          </p:nvSpPr>
          <p:spPr>
            <a:xfrm>
              <a:off x="8021899" y="3349117"/>
              <a:ext cx="57150" cy="76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36B2FF5-945B-8F43-A697-90D216DA191B}"/>
                </a:ext>
              </a:extLst>
            </p:cNvPr>
            <p:cNvSpPr/>
            <p:nvPr/>
          </p:nvSpPr>
          <p:spPr>
            <a:xfrm>
              <a:off x="8593614" y="3760482"/>
              <a:ext cx="57150" cy="76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509DF59-D01B-F741-9C06-974345489425}"/>
                </a:ext>
              </a:extLst>
            </p:cNvPr>
            <p:cNvSpPr/>
            <p:nvPr/>
          </p:nvSpPr>
          <p:spPr>
            <a:xfrm>
              <a:off x="7382698" y="3473753"/>
              <a:ext cx="57150" cy="76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A3EBAF5-09DB-EF4D-A121-31014662BADC}"/>
                </a:ext>
              </a:extLst>
            </p:cNvPr>
            <p:cNvSpPr/>
            <p:nvPr/>
          </p:nvSpPr>
          <p:spPr>
            <a:xfrm>
              <a:off x="8063254" y="3990941"/>
              <a:ext cx="57150" cy="76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00F6D59-C615-0844-9045-BBB8AACE940D}"/>
                </a:ext>
              </a:extLst>
            </p:cNvPr>
            <p:cNvSpPr/>
            <p:nvPr/>
          </p:nvSpPr>
          <p:spPr>
            <a:xfrm>
              <a:off x="7744648" y="3646182"/>
              <a:ext cx="57150" cy="76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E153362-D569-9747-893E-F8D4F12E7532}"/>
                </a:ext>
              </a:extLst>
            </p:cNvPr>
            <p:cNvCxnSpPr>
              <a:cxnSpLocks/>
              <a:stCxn id="54" idx="2"/>
              <a:endCxn id="53" idx="6"/>
            </p:cNvCxnSpPr>
            <p:nvPr/>
          </p:nvCxnSpPr>
          <p:spPr>
            <a:xfrm flipV="1">
              <a:off x="8063254" y="3722382"/>
              <a:ext cx="1466014" cy="3066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2B46F68-7488-CD42-AA5A-9A62BA2038DB}"/>
                </a:ext>
              </a:extLst>
            </p:cNvPr>
            <p:cNvCxnSpPr>
              <a:cxnSpLocks/>
              <a:endCxn id="54" idx="5"/>
            </p:cNvCxnSpPr>
            <p:nvPr/>
          </p:nvCxnSpPr>
          <p:spPr>
            <a:xfrm>
              <a:off x="7387397" y="3520699"/>
              <a:ext cx="724638" cy="5352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508027-A4D4-9A4A-B0A5-73B3BF7E89F2}"/>
                </a:ext>
              </a:extLst>
            </p:cNvPr>
            <p:cNvCxnSpPr>
              <a:cxnSpLocks/>
              <a:endCxn id="50" idx="4"/>
            </p:cNvCxnSpPr>
            <p:nvPr/>
          </p:nvCxnSpPr>
          <p:spPr>
            <a:xfrm>
              <a:off x="7146124" y="2590806"/>
              <a:ext cx="265149" cy="9591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804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E44E-1449-4F69-B295-8D1A16A6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– Divide-and-Conquer</a:t>
            </a:r>
            <a:br>
              <a:rPr lang="en-US" dirty="0"/>
            </a:br>
            <a:r>
              <a:rPr lang="en-US" dirty="0"/>
              <a:t>Time vs Number of Threads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018D9E-7367-9847-BBAB-1B80BD7F8B66}"/>
              </a:ext>
            </a:extLst>
          </p:cNvPr>
          <p:cNvGrpSpPr/>
          <p:nvPr/>
        </p:nvGrpSpPr>
        <p:grpSpPr>
          <a:xfrm>
            <a:off x="1" y="2244635"/>
            <a:ext cx="12192000" cy="2920675"/>
            <a:chOff x="-1060450" y="1987865"/>
            <a:chExt cx="14897100" cy="35687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69C045A-D601-C646-BCD0-708EF6444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60450" y="1987865"/>
              <a:ext cx="4965700" cy="3568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5ABF3B-F475-684B-BADB-E6FC7796E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5250" y="1987865"/>
              <a:ext cx="4965700" cy="35687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C555F46-EECA-D044-8759-E7E8B4AAE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950" y="1987865"/>
              <a:ext cx="4965700" cy="3568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575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E44E-1449-4F69-B295-8D1A16A6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– Quarter Hull</a:t>
            </a:r>
            <a:br>
              <a:rPr lang="en-US" dirty="0"/>
            </a:br>
            <a:r>
              <a:rPr lang="en-US" dirty="0"/>
              <a:t>Time vs Number of Threads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DD522-BF49-4879-9261-0D78931A9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97" y="2170546"/>
            <a:ext cx="3991798" cy="30302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4F7AD9-F89F-4C11-9CE1-978E7CF26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295" y="2170546"/>
            <a:ext cx="3925409" cy="3030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F902C0-0BDA-4A55-A6C5-3C8057D7C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582" y="2170545"/>
            <a:ext cx="3909555" cy="303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2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09757D-5ACC-42C6-AC46-6BB3E24EE911}"/>
              </a:ext>
            </a:extLst>
          </p:cNvPr>
          <p:cNvSpPr txBox="1"/>
          <p:nvPr/>
        </p:nvSpPr>
        <p:spPr>
          <a:xfrm>
            <a:off x="2336800" y="2143195"/>
            <a:ext cx="74906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 Black" panose="020B0A04020102020204" pitchFamily="34" charset="0"/>
              </a:rPr>
              <a:t>Thank you!</a:t>
            </a:r>
            <a:br>
              <a:rPr lang="en-US" sz="4400" dirty="0">
                <a:latin typeface="Arial Black" panose="020B0A04020102020204" pitchFamily="34" charset="0"/>
              </a:rPr>
            </a:br>
            <a:br>
              <a:rPr lang="en-US" sz="4400" dirty="0">
                <a:latin typeface="Arial Black" panose="020B0A04020102020204" pitchFamily="34" charset="0"/>
              </a:rPr>
            </a:br>
            <a:r>
              <a:rPr lang="en-US" sz="4400" dirty="0">
                <a:latin typeface="Arial Black" panose="020B0A04020102020204" pitchFamily="34" charset="0"/>
              </a:rPr>
              <a:t>Questions?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494F5D-F765-4FFD-B685-7AD5E85A500E}"/>
              </a:ext>
            </a:extLst>
          </p:cNvPr>
          <p:cNvSpPr/>
          <p:nvPr/>
        </p:nvSpPr>
        <p:spPr>
          <a:xfrm>
            <a:off x="2336799" y="701336"/>
            <a:ext cx="7490691" cy="1100831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BE0F9-072A-437F-BDF7-22981A8A583E}"/>
              </a:ext>
            </a:extLst>
          </p:cNvPr>
          <p:cNvSpPr/>
          <p:nvPr/>
        </p:nvSpPr>
        <p:spPr>
          <a:xfrm>
            <a:off x="2350654" y="4607881"/>
            <a:ext cx="7490691" cy="1100831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1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, rectangle, polygon&#10;&#10;Description automatically generated">
            <a:extLst>
              <a:ext uri="{FF2B5EF4-FFF2-40B4-BE49-F238E27FC236}">
                <a16:creationId xmlns:a16="http://schemas.microsoft.com/office/drawing/2014/main" id="{A553430D-C25D-4586-A998-799AB3A03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80" y="3297380"/>
            <a:ext cx="3912468" cy="31238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5D6343-020C-4481-B955-839B485546BE}"/>
              </a:ext>
            </a:extLst>
          </p:cNvPr>
          <p:cNvSpPr txBox="1"/>
          <p:nvPr/>
        </p:nvSpPr>
        <p:spPr>
          <a:xfrm>
            <a:off x="748146" y="859415"/>
            <a:ext cx="76107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Convex hull </a:t>
            </a:r>
            <a:r>
              <a:rPr lang="en-US" sz="3600" dirty="0"/>
              <a:t>of a shape is the smallest convex set that contains it.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Convex Envelope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Convex Closure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E652B692-3AAF-4E7B-89B3-1DF2FA4B9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953" y="1201161"/>
            <a:ext cx="2422567" cy="51534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527B01-0887-48A3-9BCA-1EAA7D6621A8}"/>
              </a:ext>
            </a:extLst>
          </p:cNvPr>
          <p:cNvSpPr txBox="1"/>
          <p:nvPr/>
        </p:nvSpPr>
        <p:spPr>
          <a:xfrm>
            <a:off x="5458692" y="6236575"/>
            <a:ext cx="290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Images from Wikipedia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86CF89-4A75-4A4E-A39C-D4CF89A868DA}"/>
              </a:ext>
            </a:extLst>
          </p:cNvPr>
          <p:cNvSpPr txBox="1"/>
          <p:nvPr/>
        </p:nvSpPr>
        <p:spPr>
          <a:xfrm>
            <a:off x="5559427" y="3297380"/>
            <a:ext cx="2799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 limited to 2D</a:t>
            </a:r>
          </a:p>
        </p:txBody>
      </p:sp>
    </p:spTree>
    <p:extLst>
      <p:ext uri="{BB962C8B-B14F-4D97-AF65-F5344CB8AC3E}">
        <p14:creationId xmlns:p14="http://schemas.microsoft.com/office/powerpoint/2010/main" val="345071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D5ABF-6947-4E10-A1C3-F9DE21CAD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Applications of Convex Hull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B3E2A-A037-4245-8551-D338755F0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Statistics &amp; Math in General</a:t>
            </a:r>
          </a:p>
          <a:p>
            <a:pPr lvl="1"/>
            <a:r>
              <a:rPr lang="en-US" dirty="0"/>
              <a:t>Visualization (Bagplot)</a:t>
            </a:r>
          </a:p>
          <a:p>
            <a:pPr lvl="1"/>
            <a:r>
              <a:rPr lang="en-US" dirty="0"/>
              <a:t>Decision Theory</a:t>
            </a:r>
          </a:p>
          <a:p>
            <a:pPr lvl="1"/>
            <a:r>
              <a:rPr lang="en-US" dirty="0"/>
              <a:t>Combinatorial Optimization</a:t>
            </a:r>
          </a:p>
          <a:p>
            <a:r>
              <a:rPr lang="en-US" dirty="0"/>
              <a:t>Economics</a:t>
            </a:r>
          </a:p>
          <a:p>
            <a:pPr lvl="1"/>
            <a:r>
              <a:rPr lang="en-US" dirty="0"/>
              <a:t>Equilibrium Models</a:t>
            </a:r>
          </a:p>
          <a:p>
            <a:r>
              <a:rPr lang="en-US" dirty="0"/>
              <a:t>Quantum Physics</a:t>
            </a:r>
          </a:p>
          <a:p>
            <a:pPr lvl="1"/>
            <a:r>
              <a:rPr lang="en-US" dirty="0"/>
              <a:t>Schrödinger-SJW Theorem</a:t>
            </a:r>
          </a:p>
          <a:p>
            <a:r>
              <a:rPr lang="en-US" dirty="0"/>
              <a:t>Animal Behavior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FAC4EF0-D266-4215-AFCD-8F9D0947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5800725" cy="3629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C036A4-802C-482A-80DA-8D628960EEA3}"/>
              </a:ext>
            </a:extLst>
          </p:cNvPr>
          <p:cNvSpPr txBox="1"/>
          <p:nvPr/>
        </p:nvSpPr>
        <p:spPr>
          <a:xfrm>
            <a:off x="7679377" y="6042210"/>
            <a:ext cx="290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Image from Wikipedia</a:t>
            </a:r>
          </a:p>
        </p:txBody>
      </p:sp>
    </p:spTree>
    <p:extLst>
      <p:ext uri="{BB962C8B-B14F-4D97-AF65-F5344CB8AC3E}">
        <p14:creationId xmlns:p14="http://schemas.microsoft.com/office/powerpoint/2010/main" val="321489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484272C-6466-4FEC-991D-860871CE80B0}"/>
              </a:ext>
            </a:extLst>
          </p:cNvPr>
          <p:cNvCxnSpPr>
            <a:cxnSpLocks/>
            <a:stCxn id="10" idx="5"/>
            <a:endCxn id="16" idx="1"/>
          </p:cNvCxnSpPr>
          <p:nvPr/>
        </p:nvCxnSpPr>
        <p:spPr>
          <a:xfrm flipH="1">
            <a:off x="8543924" y="5448253"/>
            <a:ext cx="650012" cy="527143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C466020-BA8A-499B-91C8-53CF7F2579BC}"/>
              </a:ext>
            </a:extLst>
          </p:cNvPr>
          <p:cNvCxnSpPr>
            <a:cxnSpLocks/>
            <a:stCxn id="8" idx="5"/>
            <a:endCxn id="16" idx="1"/>
          </p:cNvCxnSpPr>
          <p:nvPr/>
        </p:nvCxnSpPr>
        <p:spPr>
          <a:xfrm>
            <a:off x="8231911" y="5410153"/>
            <a:ext cx="312013" cy="565243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DC7AF67-AA9D-496B-A8D9-78FDA4E1F86B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>
          <a:xfrm>
            <a:off x="7906905" y="5164137"/>
            <a:ext cx="284594" cy="246016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84F8AED-0A27-484E-8D41-C6B40BA2CC96}"/>
              </a:ext>
            </a:extLst>
          </p:cNvPr>
          <p:cNvCxnSpPr>
            <a:cxnSpLocks/>
            <a:stCxn id="23" idx="6"/>
            <a:endCxn id="31" idx="5"/>
          </p:cNvCxnSpPr>
          <p:nvPr/>
        </p:nvCxnSpPr>
        <p:spPr>
          <a:xfrm>
            <a:off x="2065770" y="5459412"/>
            <a:ext cx="344056" cy="646066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5532138-216F-4E33-9C30-AABFE31A619D}"/>
              </a:ext>
            </a:extLst>
          </p:cNvPr>
          <p:cNvCxnSpPr>
            <a:cxnSpLocks/>
            <a:stCxn id="26" idx="3"/>
            <a:endCxn id="31" idx="3"/>
          </p:cNvCxnSpPr>
          <p:nvPr/>
        </p:nvCxnSpPr>
        <p:spPr>
          <a:xfrm>
            <a:off x="1683614" y="5267278"/>
            <a:ext cx="685800" cy="83820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7718264-F099-4C7E-8795-AAE847AECCB4}"/>
              </a:ext>
            </a:extLst>
          </p:cNvPr>
          <p:cNvCxnSpPr>
            <a:cxnSpLocks/>
            <a:stCxn id="26" idx="5"/>
            <a:endCxn id="23" idx="6"/>
          </p:cNvCxnSpPr>
          <p:nvPr/>
        </p:nvCxnSpPr>
        <p:spPr>
          <a:xfrm>
            <a:off x="1724026" y="5267278"/>
            <a:ext cx="341744" cy="192134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6C6CC45-CC97-4C59-9F5F-60CC38543879}"/>
              </a:ext>
            </a:extLst>
          </p:cNvPr>
          <p:cNvCxnSpPr>
            <a:cxnSpLocks/>
            <a:stCxn id="6" idx="4"/>
            <a:endCxn id="11" idx="5"/>
          </p:cNvCxnSpPr>
          <p:nvPr/>
        </p:nvCxnSpPr>
        <p:spPr>
          <a:xfrm flipH="1">
            <a:off x="7898536" y="4668837"/>
            <a:ext cx="36944" cy="5222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BB02DBB-678C-495A-8209-B39BA21FF458}"/>
              </a:ext>
            </a:extLst>
          </p:cNvPr>
          <p:cNvCxnSpPr>
            <a:cxnSpLocks/>
            <a:stCxn id="17" idx="4"/>
            <a:endCxn id="6" idx="4"/>
          </p:cNvCxnSpPr>
          <p:nvPr/>
        </p:nvCxnSpPr>
        <p:spPr>
          <a:xfrm>
            <a:off x="7625918" y="4292599"/>
            <a:ext cx="309562" cy="3762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43494B9-BAD2-48C7-90B5-494B08D6E907}"/>
              </a:ext>
            </a:extLst>
          </p:cNvPr>
          <p:cNvCxnSpPr>
            <a:cxnSpLocks/>
            <a:stCxn id="7" idx="6"/>
            <a:endCxn id="17" idx="6"/>
          </p:cNvCxnSpPr>
          <p:nvPr/>
        </p:nvCxnSpPr>
        <p:spPr>
          <a:xfrm flipH="1">
            <a:off x="7654493" y="3830637"/>
            <a:ext cx="614362" cy="4238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F7B8132-56E8-4750-9FED-17F35A6CF72C}"/>
              </a:ext>
            </a:extLst>
          </p:cNvPr>
          <p:cNvCxnSpPr>
            <a:cxnSpLocks/>
            <a:stCxn id="22" idx="5"/>
            <a:endCxn id="21" idx="6"/>
          </p:cNvCxnSpPr>
          <p:nvPr/>
        </p:nvCxnSpPr>
        <p:spPr>
          <a:xfrm flipH="1">
            <a:off x="1789545" y="3933778"/>
            <a:ext cx="296431" cy="7731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166EA32-9969-4856-BF97-FB9F855DA2E9}"/>
              </a:ext>
            </a:extLst>
          </p:cNvPr>
          <p:cNvCxnSpPr>
            <a:cxnSpLocks/>
            <a:stCxn id="32" idx="6"/>
            <a:endCxn id="22" idx="6"/>
          </p:cNvCxnSpPr>
          <p:nvPr/>
        </p:nvCxnSpPr>
        <p:spPr>
          <a:xfrm flipV="1">
            <a:off x="1479983" y="3906837"/>
            <a:ext cx="614362" cy="4238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34E6CA5-02F7-4A73-863E-34C159A5AA63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8302332" y="3754437"/>
            <a:ext cx="842823" cy="7620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40CC37F-B190-436C-9C09-799C2257B122}"/>
              </a:ext>
            </a:extLst>
          </p:cNvPr>
          <p:cNvCxnSpPr>
            <a:cxnSpLocks/>
          </p:cNvCxnSpPr>
          <p:nvPr/>
        </p:nvCxnSpPr>
        <p:spPr>
          <a:xfrm>
            <a:off x="9153524" y="3732119"/>
            <a:ext cx="435838" cy="46999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34FEBC7-D1C8-4E7A-B862-1B044C879314}"/>
              </a:ext>
            </a:extLst>
          </p:cNvPr>
          <p:cNvCxnSpPr>
            <a:cxnSpLocks/>
            <a:stCxn id="9" idx="5"/>
            <a:endCxn id="18" idx="5"/>
          </p:cNvCxnSpPr>
          <p:nvPr/>
        </p:nvCxnSpPr>
        <p:spPr>
          <a:xfrm>
            <a:off x="9641611" y="4267154"/>
            <a:ext cx="209550" cy="771524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51AB909-B0F0-46B4-A606-959AFEF95396}"/>
              </a:ext>
            </a:extLst>
          </p:cNvPr>
          <p:cNvCxnSpPr>
            <a:cxnSpLocks/>
            <a:stCxn id="18" idx="1"/>
            <a:endCxn id="14" idx="6"/>
          </p:cNvCxnSpPr>
          <p:nvPr/>
        </p:nvCxnSpPr>
        <p:spPr>
          <a:xfrm>
            <a:off x="9810749" y="4984796"/>
            <a:ext cx="20206" cy="62701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49517D6-2960-4B38-BF0A-822812C0948C}"/>
              </a:ext>
            </a:extLst>
          </p:cNvPr>
          <p:cNvCxnSpPr>
            <a:cxnSpLocks/>
            <a:stCxn id="10" idx="1"/>
            <a:endCxn id="14" idx="6"/>
          </p:cNvCxnSpPr>
          <p:nvPr/>
        </p:nvCxnSpPr>
        <p:spPr>
          <a:xfrm>
            <a:off x="9153524" y="5394371"/>
            <a:ext cx="677431" cy="21744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0728910-99C0-4E13-962B-17A41100F1F3}"/>
              </a:ext>
            </a:extLst>
          </p:cNvPr>
          <p:cNvCxnSpPr>
            <a:cxnSpLocks/>
            <a:stCxn id="29" idx="4"/>
            <a:endCxn id="33" idx="4"/>
          </p:cNvCxnSpPr>
          <p:nvPr/>
        </p:nvCxnSpPr>
        <p:spPr>
          <a:xfrm flipV="1">
            <a:off x="3627870" y="5126037"/>
            <a:ext cx="28575" cy="60007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F3FF8B0-45C7-4810-86F1-B25E047DCC94}"/>
              </a:ext>
            </a:extLst>
          </p:cNvPr>
          <p:cNvCxnSpPr>
            <a:cxnSpLocks/>
            <a:stCxn id="25" idx="2"/>
            <a:endCxn id="29" idx="2"/>
          </p:cNvCxnSpPr>
          <p:nvPr/>
        </p:nvCxnSpPr>
        <p:spPr>
          <a:xfrm>
            <a:off x="2970645" y="5497512"/>
            <a:ext cx="628650" cy="1905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37AE5D2-7352-4439-B72D-533553ABC932}"/>
              </a:ext>
            </a:extLst>
          </p:cNvPr>
          <p:cNvCxnSpPr>
            <a:cxnSpLocks/>
            <a:stCxn id="27" idx="5"/>
            <a:endCxn id="25" idx="1"/>
          </p:cNvCxnSpPr>
          <p:nvPr/>
        </p:nvCxnSpPr>
        <p:spPr>
          <a:xfrm>
            <a:off x="2781301" y="5038678"/>
            <a:ext cx="197713" cy="43189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E91C0BA-B156-4D8B-82E8-1D1AB4DFBB1F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>
            <a:off x="2789670" y="5011737"/>
            <a:ext cx="838200" cy="762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F3AF235-F111-4BD7-A892-F17AE43BF87A}"/>
              </a:ext>
            </a:extLst>
          </p:cNvPr>
          <p:cNvCxnSpPr>
            <a:cxnSpLocks/>
            <a:stCxn id="28" idx="5"/>
            <a:endCxn id="24" idx="5"/>
          </p:cNvCxnSpPr>
          <p:nvPr/>
        </p:nvCxnSpPr>
        <p:spPr>
          <a:xfrm flipV="1">
            <a:off x="2724151" y="4343354"/>
            <a:ext cx="742950" cy="7620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729669-E41B-4D67-849F-F18563004672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>
          <a:xfrm flipV="1">
            <a:off x="2732520" y="3819478"/>
            <a:ext cx="217919" cy="57313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03CBF25-6197-4D9C-B834-9DA111426494}"/>
              </a:ext>
            </a:extLst>
          </p:cNvPr>
          <p:cNvCxnSpPr>
            <a:cxnSpLocks/>
            <a:stCxn id="30" idx="5"/>
            <a:endCxn id="24" idx="1"/>
          </p:cNvCxnSpPr>
          <p:nvPr/>
        </p:nvCxnSpPr>
        <p:spPr>
          <a:xfrm>
            <a:off x="2990851" y="3819478"/>
            <a:ext cx="435838" cy="46999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E44789-D0E7-4FDE-9DCB-40EA47A8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 Main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0BB56-7B07-4064-A369-29C0E318F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71900" cy="1117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000" dirty="0"/>
              <a:t>Divide-and-Conquer</a:t>
            </a:r>
          </a:p>
          <a:p>
            <a:r>
              <a:rPr lang="en-US" dirty="0"/>
              <a:t>Split in subgroups</a:t>
            </a:r>
          </a:p>
          <a:p>
            <a:r>
              <a:rPr lang="en-US" dirty="0"/>
              <a:t>Merge hulls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305A5-58AF-455A-99CC-254488F34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7462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600" dirty="0"/>
              <a:t>Parallelization of Iterative sequential algorithms</a:t>
            </a:r>
          </a:p>
          <a:p>
            <a:r>
              <a:rPr lang="en-US" dirty="0"/>
              <a:t>Divide sequential, but independent tasks among threads</a:t>
            </a:r>
          </a:p>
          <a:p>
            <a:r>
              <a:rPr lang="en-US" dirty="0"/>
              <a:t>Merge segments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D4A4FB-8CDA-452F-B76C-20E379D12BA8}"/>
              </a:ext>
            </a:extLst>
          </p:cNvPr>
          <p:cNvSpPr/>
          <p:nvPr/>
        </p:nvSpPr>
        <p:spPr>
          <a:xfrm>
            <a:off x="7906905" y="4592637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742FFA-4519-4CA8-9DD0-AED02CCFEF56}"/>
              </a:ext>
            </a:extLst>
          </p:cNvPr>
          <p:cNvSpPr/>
          <p:nvPr/>
        </p:nvSpPr>
        <p:spPr>
          <a:xfrm>
            <a:off x="8211705" y="3792537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155925-1830-422F-A96A-9092F29A63E9}"/>
              </a:ext>
            </a:extLst>
          </p:cNvPr>
          <p:cNvSpPr/>
          <p:nvPr/>
        </p:nvSpPr>
        <p:spPr>
          <a:xfrm>
            <a:off x="8183130" y="534511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A4EF-D092-4F09-98FB-54D9D1EA7132}"/>
              </a:ext>
            </a:extLst>
          </p:cNvPr>
          <p:cNvSpPr/>
          <p:nvPr/>
        </p:nvSpPr>
        <p:spPr>
          <a:xfrm>
            <a:off x="9592830" y="4202113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412B59-55EC-4B22-9CC5-B4B23CD29ACC}"/>
              </a:ext>
            </a:extLst>
          </p:cNvPr>
          <p:cNvSpPr/>
          <p:nvPr/>
        </p:nvSpPr>
        <p:spPr>
          <a:xfrm>
            <a:off x="9145155" y="538321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56CFA1-E6AF-4B5C-A3D7-4DEB473BEC2F}"/>
              </a:ext>
            </a:extLst>
          </p:cNvPr>
          <p:cNvSpPr/>
          <p:nvPr/>
        </p:nvSpPr>
        <p:spPr>
          <a:xfrm>
            <a:off x="7849755" y="5126037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61C93A-5C60-4330-AFCC-83917B3CABAD}"/>
              </a:ext>
            </a:extLst>
          </p:cNvPr>
          <p:cNvSpPr/>
          <p:nvPr/>
        </p:nvSpPr>
        <p:spPr>
          <a:xfrm>
            <a:off x="8907030" y="4897437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21C6F3-0844-403F-A380-C6829EF9F03A}"/>
              </a:ext>
            </a:extLst>
          </p:cNvPr>
          <p:cNvSpPr/>
          <p:nvPr/>
        </p:nvSpPr>
        <p:spPr>
          <a:xfrm>
            <a:off x="8849880" y="4278313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B2F0DA-B8D4-44EB-A1D3-B785B234B014}"/>
              </a:ext>
            </a:extLst>
          </p:cNvPr>
          <p:cNvSpPr/>
          <p:nvPr/>
        </p:nvSpPr>
        <p:spPr>
          <a:xfrm>
            <a:off x="9773805" y="557371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53C7F0-96C2-43D5-ABDF-E43622EA6731}"/>
              </a:ext>
            </a:extLst>
          </p:cNvPr>
          <p:cNvSpPr/>
          <p:nvPr/>
        </p:nvSpPr>
        <p:spPr>
          <a:xfrm>
            <a:off x="9116580" y="3678237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63D2F5-BD42-4472-BCEA-3A6BFF7424A9}"/>
              </a:ext>
            </a:extLst>
          </p:cNvPr>
          <p:cNvSpPr/>
          <p:nvPr/>
        </p:nvSpPr>
        <p:spPr>
          <a:xfrm>
            <a:off x="8535555" y="5964237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4B87A1-E334-4F9B-A0CA-9303696B39B2}"/>
              </a:ext>
            </a:extLst>
          </p:cNvPr>
          <p:cNvSpPr/>
          <p:nvPr/>
        </p:nvSpPr>
        <p:spPr>
          <a:xfrm>
            <a:off x="7597343" y="4216399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B2AF3DF-B75F-4DB3-9281-776EF66A2D87}"/>
              </a:ext>
            </a:extLst>
          </p:cNvPr>
          <p:cNvSpPr/>
          <p:nvPr/>
        </p:nvSpPr>
        <p:spPr>
          <a:xfrm>
            <a:off x="9802380" y="4973637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53E9D2-FA4D-48DE-ACE0-0DF48ABA9C61}"/>
              </a:ext>
            </a:extLst>
          </p:cNvPr>
          <p:cNvSpPr/>
          <p:nvPr/>
        </p:nvSpPr>
        <p:spPr>
          <a:xfrm>
            <a:off x="1732395" y="4668837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2369FE4-D411-46D0-8F83-C6B827AB4EEF}"/>
              </a:ext>
            </a:extLst>
          </p:cNvPr>
          <p:cNvSpPr/>
          <p:nvPr/>
        </p:nvSpPr>
        <p:spPr>
          <a:xfrm>
            <a:off x="2037195" y="3868737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70110A1-C964-48C3-9DBC-FAEE78687136}"/>
              </a:ext>
            </a:extLst>
          </p:cNvPr>
          <p:cNvSpPr/>
          <p:nvPr/>
        </p:nvSpPr>
        <p:spPr>
          <a:xfrm>
            <a:off x="2008620" y="542131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8CBAB5D-3357-4476-A10C-DEAC577373DE}"/>
              </a:ext>
            </a:extLst>
          </p:cNvPr>
          <p:cNvSpPr/>
          <p:nvPr/>
        </p:nvSpPr>
        <p:spPr>
          <a:xfrm>
            <a:off x="3418320" y="4278313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593AB16-08C5-4BE5-8145-88964715199B}"/>
              </a:ext>
            </a:extLst>
          </p:cNvPr>
          <p:cNvSpPr/>
          <p:nvPr/>
        </p:nvSpPr>
        <p:spPr>
          <a:xfrm>
            <a:off x="2970645" y="545941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42A943E-71BC-42C1-8B93-F6187F222931}"/>
              </a:ext>
            </a:extLst>
          </p:cNvPr>
          <p:cNvSpPr/>
          <p:nvPr/>
        </p:nvSpPr>
        <p:spPr>
          <a:xfrm>
            <a:off x="1675245" y="5202237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23CEE1B-7732-44B8-9D8A-4E9A24D10A3F}"/>
              </a:ext>
            </a:extLst>
          </p:cNvPr>
          <p:cNvSpPr/>
          <p:nvPr/>
        </p:nvSpPr>
        <p:spPr>
          <a:xfrm>
            <a:off x="2732520" y="4973637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8FA93C-4DE1-46B3-8B90-B63D23CED802}"/>
              </a:ext>
            </a:extLst>
          </p:cNvPr>
          <p:cNvSpPr/>
          <p:nvPr/>
        </p:nvSpPr>
        <p:spPr>
          <a:xfrm>
            <a:off x="2675370" y="4354513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CEA801-F785-4005-AB5C-B8B0FA1A706B}"/>
              </a:ext>
            </a:extLst>
          </p:cNvPr>
          <p:cNvSpPr/>
          <p:nvPr/>
        </p:nvSpPr>
        <p:spPr>
          <a:xfrm>
            <a:off x="3599295" y="564991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E33ABD-619D-49E0-9A4E-DC7198613327}"/>
              </a:ext>
            </a:extLst>
          </p:cNvPr>
          <p:cNvSpPr/>
          <p:nvPr/>
        </p:nvSpPr>
        <p:spPr>
          <a:xfrm>
            <a:off x="2942070" y="3754437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76DDED3-ED71-4857-AC49-4DBA21E1A5C9}"/>
              </a:ext>
            </a:extLst>
          </p:cNvPr>
          <p:cNvSpPr/>
          <p:nvPr/>
        </p:nvSpPr>
        <p:spPr>
          <a:xfrm>
            <a:off x="2361045" y="6040437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DDF38E1-43C0-4BD1-94EE-C5770E34C7E9}"/>
              </a:ext>
            </a:extLst>
          </p:cNvPr>
          <p:cNvSpPr/>
          <p:nvPr/>
        </p:nvSpPr>
        <p:spPr>
          <a:xfrm>
            <a:off x="1422833" y="4292599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AAAC636-0A58-4626-8A8F-2C18051D6313}"/>
              </a:ext>
            </a:extLst>
          </p:cNvPr>
          <p:cNvSpPr/>
          <p:nvPr/>
        </p:nvSpPr>
        <p:spPr>
          <a:xfrm>
            <a:off x="3627870" y="5049837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5684562-B480-463B-8BE2-AA5C7F1D4A5C}"/>
              </a:ext>
            </a:extLst>
          </p:cNvPr>
          <p:cNvCxnSpPr>
            <a:cxnSpLocks/>
            <a:stCxn id="32" idx="5"/>
            <a:endCxn id="21" idx="5"/>
          </p:cNvCxnSpPr>
          <p:nvPr/>
        </p:nvCxnSpPr>
        <p:spPr>
          <a:xfrm>
            <a:off x="1471614" y="4357640"/>
            <a:ext cx="309562" cy="3762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06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1B32E55-B453-442C-BE93-37FDAA6182BA}"/>
              </a:ext>
            </a:extLst>
          </p:cNvPr>
          <p:cNvCxnSpPr>
            <a:cxnSpLocks/>
          </p:cNvCxnSpPr>
          <p:nvPr/>
        </p:nvCxnSpPr>
        <p:spPr>
          <a:xfrm>
            <a:off x="7740798" y="3367989"/>
            <a:ext cx="15079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6B4BA8A-C092-4B72-93C8-1AE9153EB66F}"/>
              </a:ext>
            </a:extLst>
          </p:cNvPr>
          <p:cNvSpPr/>
          <p:nvPr/>
        </p:nvSpPr>
        <p:spPr>
          <a:xfrm>
            <a:off x="7921675" y="2144798"/>
            <a:ext cx="247650" cy="2665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FEEAC8A-2B65-43B0-B7F9-42898732DD66}"/>
              </a:ext>
            </a:extLst>
          </p:cNvPr>
          <p:cNvSpPr/>
          <p:nvPr/>
        </p:nvSpPr>
        <p:spPr>
          <a:xfrm>
            <a:off x="6402732" y="2682960"/>
            <a:ext cx="247650" cy="2665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C7FF93-08B5-42BA-9EFB-A8F11C11D1C4}"/>
              </a:ext>
            </a:extLst>
          </p:cNvPr>
          <p:cNvSpPr/>
          <p:nvPr/>
        </p:nvSpPr>
        <p:spPr>
          <a:xfrm>
            <a:off x="8598342" y="3440198"/>
            <a:ext cx="247650" cy="2665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76FA54-0F0C-45F0-9CCC-82460819FBA3}"/>
              </a:ext>
            </a:extLst>
          </p:cNvPr>
          <p:cNvSpPr/>
          <p:nvPr/>
        </p:nvSpPr>
        <p:spPr>
          <a:xfrm>
            <a:off x="7334152" y="4430666"/>
            <a:ext cx="247650" cy="2665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4165D-2C8D-4F50-9E1C-FB456BD2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Quarter Hull, by </a:t>
            </a:r>
            <a:r>
              <a:rPr lang="en-US" dirty="0" err="1"/>
              <a:t>Jigang</a:t>
            </a:r>
            <a:r>
              <a:rPr lang="en-US" dirty="0"/>
              <a:t> Liu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A13F6-2823-42DC-A488-2D80F6B66B87}"/>
              </a:ext>
            </a:extLst>
          </p:cNvPr>
          <p:cNvSpPr txBox="1"/>
          <p:nvPr/>
        </p:nvSpPr>
        <p:spPr>
          <a:xfrm>
            <a:off x="5040754" y="5857609"/>
            <a:ext cx="7115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Liu, </a:t>
            </a:r>
            <a:r>
              <a:rPr lang="en-US" dirty="0" err="1"/>
              <a:t>Jigang</a:t>
            </a:r>
            <a:r>
              <a:rPr lang="en-US" dirty="0"/>
              <a:t>, "Parallel Algorithms for Constructing Convex Hulls." (1995). LSU Historical Dissertations and Theses. 6029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9A9A067-EF78-4C2E-A83B-C108B6E90F5F}"/>
              </a:ext>
            </a:extLst>
          </p:cNvPr>
          <p:cNvSpPr/>
          <p:nvPr/>
        </p:nvSpPr>
        <p:spPr>
          <a:xfrm>
            <a:off x="6797823" y="315436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83715DD-2CF1-474E-8C59-5B8A5916DAB3}"/>
              </a:ext>
            </a:extLst>
          </p:cNvPr>
          <p:cNvSpPr/>
          <p:nvPr/>
        </p:nvSpPr>
        <p:spPr>
          <a:xfrm>
            <a:off x="7102623" y="235426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26D7BC-C353-4C0B-A90A-B50085CE52FD}"/>
              </a:ext>
            </a:extLst>
          </p:cNvPr>
          <p:cNvSpPr/>
          <p:nvPr/>
        </p:nvSpPr>
        <p:spPr>
          <a:xfrm>
            <a:off x="7074048" y="3906837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B51E05D-E314-4F8E-8312-E4FC2EDF33CC}"/>
              </a:ext>
            </a:extLst>
          </p:cNvPr>
          <p:cNvSpPr/>
          <p:nvPr/>
        </p:nvSpPr>
        <p:spPr>
          <a:xfrm>
            <a:off x="8483748" y="2763838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848BF10-FAE5-4B37-B9F6-96DDB41FCE20}"/>
              </a:ext>
            </a:extLst>
          </p:cNvPr>
          <p:cNvSpPr/>
          <p:nvPr/>
        </p:nvSpPr>
        <p:spPr>
          <a:xfrm>
            <a:off x="8036073" y="3944937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231DC68-B85F-40DC-8AF2-742595E42943}"/>
              </a:ext>
            </a:extLst>
          </p:cNvPr>
          <p:cNvSpPr/>
          <p:nvPr/>
        </p:nvSpPr>
        <p:spPr>
          <a:xfrm>
            <a:off x="6740673" y="368776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346C5BB-849B-4302-BD30-A22B531891F6}"/>
              </a:ext>
            </a:extLst>
          </p:cNvPr>
          <p:cNvSpPr/>
          <p:nvPr/>
        </p:nvSpPr>
        <p:spPr>
          <a:xfrm>
            <a:off x="7797948" y="345916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3300754-7215-4C0B-9FEB-49EAFF3FF3FD}"/>
              </a:ext>
            </a:extLst>
          </p:cNvPr>
          <p:cNvSpPr/>
          <p:nvPr/>
        </p:nvSpPr>
        <p:spPr>
          <a:xfrm>
            <a:off x="7740798" y="2840038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7869DBA-142D-461A-A4FE-B47E80C17C45}"/>
              </a:ext>
            </a:extLst>
          </p:cNvPr>
          <p:cNvSpPr/>
          <p:nvPr/>
        </p:nvSpPr>
        <p:spPr>
          <a:xfrm>
            <a:off x="8664723" y="4135437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60468AC-4267-4A51-8FA5-BEE51EF92EFC}"/>
              </a:ext>
            </a:extLst>
          </p:cNvPr>
          <p:cNvSpPr/>
          <p:nvPr/>
        </p:nvSpPr>
        <p:spPr>
          <a:xfrm>
            <a:off x="8007498" y="223996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020A938-C2DC-4901-83F8-121246339A7D}"/>
              </a:ext>
            </a:extLst>
          </p:cNvPr>
          <p:cNvSpPr/>
          <p:nvPr/>
        </p:nvSpPr>
        <p:spPr>
          <a:xfrm>
            <a:off x="7426473" y="452596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5E1D8AA-3FA4-48BC-8555-80612B962181}"/>
              </a:ext>
            </a:extLst>
          </p:cNvPr>
          <p:cNvSpPr/>
          <p:nvPr/>
        </p:nvSpPr>
        <p:spPr>
          <a:xfrm>
            <a:off x="6488261" y="2778124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13E8127-127B-4D38-AEB0-23F38C538F32}"/>
              </a:ext>
            </a:extLst>
          </p:cNvPr>
          <p:cNvSpPr/>
          <p:nvPr/>
        </p:nvSpPr>
        <p:spPr>
          <a:xfrm>
            <a:off x="8693298" y="353536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5EA63F-914E-4AAE-9A3A-D5FAB3163FC6}"/>
              </a:ext>
            </a:extLst>
          </p:cNvPr>
          <p:cNvSpPr/>
          <p:nvPr/>
        </p:nvSpPr>
        <p:spPr>
          <a:xfrm>
            <a:off x="650729" y="1731986"/>
            <a:ext cx="3476625" cy="742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angle for each point around center of points (360°)</a:t>
            </a:r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1B29B7A3-A1AA-4BDD-8F21-9C1863DD8E9D}"/>
              </a:ext>
            </a:extLst>
          </p:cNvPr>
          <p:cNvSpPr/>
          <p:nvPr/>
        </p:nvSpPr>
        <p:spPr>
          <a:xfrm>
            <a:off x="7640786" y="3257767"/>
            <a:ext cx="200025" cy="20139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C814C72-B45C-4062-A2FD-F561EF363DE5}"/>
              </a:ext>
            </a:extLst>
          </p:cNvPr>
          <p:cNvCxnSpPr>
            <a:cxnSpLocks/>
            <a:stCxn id="29" idx="4"/>
            <a:endCxn id="18" idx="4"/>
          </p:cNvCxnSpPr>
          <p:nvPr/>
        </p:nvCxnSpPr>
        <p:spPr>
          <a:xfrm flipV="1">
            <a:off x="7840811" y="2840038"/>
            <a:ext cx="671512" cy="494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79932D-96EC-4101-9843-BAC634427785}"/>
              </a:ext>
            </a:extLst>
          </p:cNvPr>
          <p:cNvCxnSpPr>
            <a:cxnSpLocks/>
            <a:stCxn id="29" idx="0"/>
            <a:endCxn id="22" idx="6"/>
          </p:cNvCxnSpPr>
          <p:nvPr/>
        </p:nvCxnSpPr>
        <p:spPr>
          <a:xfrm flipV="1">
            <a:off x="7740799" y="2878138"/>
            <a:ext cx="57149" cy="37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F55C568-D663-4C80-83AE-8B0976509BAE}"/>
              </a:ext>
            </a:extLst>
          </p:cNvPr>
          <p:cNvSpPr/>
          <p:nvPr/>
        </p:nvSpPr>
        <p:spPr>
          <a:xfrm>
            <a:off x="675630" y="2736873"/>
            <a:ext cx="3476625" cy="742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 points by angle. Implemented Quick Sort, can be parallelized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F316C22-3305-4C45-94A7-ABEAB42FEAEA}"/>
              </a:ext>
            </a:extLst>
          </p:cNvPr>
          <p:cNvSpPr/>
          <p:nvPr/>
        </p:nvSpPr>
        <p:spPr>
          <a:xfrm>
            <a:off x="675630" y="3736734"/>
            <a:ext cx="3476625" cy="742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min, and max in x and 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3726263-C6B9-4C8A-A38D-14DAD297209C}"/>
              </a:ext>
            </a:extLst>
          </p:cNvPr>
          <p:cNvSpPr/>
          <p:nvPr/>
        </p:nvSpPr>
        <p:spPr>
          <a:xfrm>
            <a:off x="675629" y="4736595"/>
            <a:ext cx="3476625" cy="742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 set of points in 4 “quadrants” defined by extreme points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605ADC3-3720-4CC0-A956-EA22591E67F4}"/>
              </a:ext>
            </a:extLst>
          </p:cNvPr>
          <p:cNvSpPr/>
          <p:nvPr/>
        </p:nvSpPr>
        <p:spPr>
          <a:xfrm>
            <a:off x="675628" y="5736456"/>
            <a:ext cx="3476625" cy="742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each edge to keep points in final hull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8F4E203-DF79-497A-9E81-7E1B640CCAF4}"/>
              </a:ext>
            </a:extLst>
          </p:cNvPr>
          <p:cNvCxnSpPr>
            <a:cxnSpLocks/>
            <a:stCxn id="16" idx="3"/>
            <a:endCxn id="26" idx="5"/>
          </p:cNvCxnSpPr>
          <p:nvPr/>
        </p:nvCxnSpPr>
        <p:spPr>
          <a:xfrm flipH="1">
            <a:off x="6537042" y="2419303"/>
            <a:ext cx="573950" cy="423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F18578D-49EE-40B3-B961-4AD263CB1F5A}"/>
              </a:ext>
            </a:extLst>
          </p:cNvPr>
          <p:cNvCxnSpPr>
            <a:cxnSpLocks/>
            <a:stCxn id="16" idx="5"/>
            <a:endCxn id="22" idx="6"/>
          </p:cNvCxnSpPr>
          <p:nvPr/>
        </p:nvCxnSpPr>
        <p:spPr>
          <a:xfrm>
            <a:off x="7151404" y="2419303"/>
            <a:ext cx="646544" cy="458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D06B5BA-8032-458A-8B77-0BC780585DB2}"/>
              </a:ext>
            </a:extLst>
          </p:cNvPr>
          <p:cNvCxnSpPr>
            <a:cxnSpLocks/>
            <a:stCxn id="24" idx="7"/>
            <a:endCxn id="22" idx="3"/>
          </p:cNvCxnSpPr>
          <p:nvPr/>
        </p:nvCxnSpPr>
        <p:spPr>
          <a:xfrm flipH="1">
            <a:off x="7749167" y="2251121"/>
            <a:ext cx="307112" cy="653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1FAB101-EB89-4526-9439-9DC73C164CBF}"/>
              </a:ext>
            </a:extLst>
          </p:cNvPr>
          <p:cNvCxnSpPr>
            <a:cxnSpLocks/>
            <a:stCxn id="16" idx="7"/>
            <a:endCxn id="41" idx="1"/>
          </p:cNvCxnSpPr>
          <p:nvPr/>
        </p:nvCxnSpPr>
        <p:spPr>
          <a:xfrm flipV="1">
            <a:off x="7151404" y="2278062"/>
            <a:ext cx="770271" cy="87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rrow: Down 79">
            <a:extLst>
              <a:ext uri="{FF2B5EF4-FFF2-40B4-BE49-F238E27FC236}">
                <a16:creationId xmlns:a16="http://schemas.microsoft.com/office/drawing/2014/main" id="{36315E02-C2C5-4C67-A62F-343281B7F53D}"/>
              </a:ext>
            </a:extLst>
          </p:cNvPr>
          <p:cNvSpPr/>
          <p:nvPr/>
        </p:nvSpPr>
        <p:spPr>
          <a:xfrm>
            <a:off x="2265214" y="2479916"/>
            <a:ext cx="247650" cy="256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10B4F9C6-A735-478A-A3DC-D188F1513F06}"/>
              </a:ext>
            </a:extLst>
          </p:cNvPr>
          <p:cNvSpPr/>
          <p:nvPr/>
        </p:nvSpPr>
        <p:spPr>
          <a:xfrm>
            <a:off x="2265214" y="3479777"/>
            <a:ext cx="247650" cy="256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FEC214C0-F88B-480E-8625-E517BD1C4845}"/>
              </a:ext>
            </a:extLst>
          </p:cNvPr>
          <p:cNvSpPr/>
          <p:nvPr/>
        </p:nvSpPr>
        <p:spPr>
          <a:xfrm>
            <a:off x="2265214" y="4479638"/>
            <a:ext cx="247650" cy="256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Down 82">
            <a:extLst>
              <a:ext uri="{FF2B5EF4-FFF2-40B4-BE49-F238E27FC236}">
                <a16:creationId xmlns:a16="http://schemas.microsoft.com/office/drawing/2014/main" id="{9A1BD61A-7B3C-4397-BB54-C5E5234CCF11}"/>
              </a:ext>
            </a:extLst>
          </p:cNvPr>
          <p:cNvSpPr/>
          <p:nvPr/>
        </p:nvSpPr>
        <p:spPr>
          <a:xfrm>
            <a:off x="2265214" y="5479499"/>
            <a:ext cx="247650" cy="256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4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39" grpId="0" animBg="1"/>
      <p:bldP spid="38" grpId="0" animBg="1"/>
      <p:bldP spid="28" grpId="0" animBg="1"/>
      <p:bldP spid="29" grpId="0" animBg="1"/>
      <p:bldP spid="36" grpId="0" animBg="1"/>
      <p:bldP spid="37" grpId="0" animBg="1"/>
      <p:bldP spid="53" grpId="0" animBg="1"/>
      <p:bldP spid="54" grpId="0" animBg="1"/>
      <p:bldP spid="80" grpId="0" animBg="1"/>
      <p:bldP spid="81" grpId="0" animBg="1"/>
      <p:bldP spid="82" grpId="0" animBg="1"/>
      <p:bldP spid="8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D06B-4D6A-4C1E-9F27-ADB575A03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Notes in Quadrant Hull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A301-6C41-4AEE-A0D3-140CBB2B2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We do not expect improvements with every extra thread used</a:t>
            </a:r>
          </a:p>
          <a:p>
            <a:r>
              <a:rPr lang="en-US" dirty="0"/>
              <a:t>We study the cases with the following number of threads:</a:t>
            </a:r>
          </a:p>
          <a:p>
            <a:pPr lvl="1"/>
            <a:r>
              <a:rPr lang="en-US" dirty="0"/>
              <a:t>1</a:t>
            </a:r>
          </a:p>
          <a:p>
            <a:pPr lvl="1"/>
            <a:r>
              <a:rPr lang="en-US" dirty="0"/>
              <a:t>2</a:t>
            </a:r>
          </a:p>
          <a:p>
            <a:pPr lvl="1"/>
            <a:r>
              <a:rPr lang="en-US" dirty="0"/>
              <a:t>4</a:t>
            </a:r>
          </a:p>
          <a:p>
            <a:pPr lvl="1"/>
            <a:r>
              <a:rPr lang="en-US" dirty="0"/>
              <a:t>8, needs extra merger step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93EE24-E4F0-4771-9C27-6B71EB7C5835}"/>
              </a:ext>
            </a:extLst>
          </p:cNvPr>
          <p:cNvSpPr/>
          <p:nvPr/>
        </p:nvSpPr>
        <p:spPr>
          <a:xfrm>
            <a:off x="7921675" y="2144798"/>
            <a:ext cx="247650" cy="2665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3829DC-943F-4092-8922-FB37C5DE90AE}"/>
              </a:ext>
            </a:extLst>
          </p:cNvPr>
          <p:cNvSpPr/>
          <p:nvPr/>
        </p:nvSpPr>
        <p:spPr>
          <a:xfrm>
            <a:off x="6402732" y="2682960"/>
            <a:ext cx="247650" cy="2665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E48BC5-EEE0-42E1-8801-7B35CF707E2D}"/>
              </a:ext>
            </a:extLst>
          </p:cNvPr>
          <p:cNvSpPr/>
          <p:nvPr/>
        </p:nvSpPr>
        <p:spPr>
          <a:xfrm>
            <a:off x="8598342" y="3440198"/>
            <a:ext cx="247650" cy="2665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ABCF70-D4D5-4250-90C4-00A976DAAC2C}"/>
              </a:ext>
            </a:extLst>
          </p:cNvPr>
          <p:cNvSpPr/>
          <p:nvPr/>
        </p:nvSpPr>
        <p:spPr>
          <a:xfrm>
            <a:off x="7334152" y="4430666"/>
            <a:ext cx="247650" cy="2665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6F53D1-FBBD-4935-BDF8-3A0671C6E983}"/>
              </a:ext>
            </a:extLst>
          </p:cNvPr>
          <p:cNvSpPr/>
          <p:nvPr/>
        </p:nvSpPr>
        <p:spPr>
          <a:xfrm>
            <a:off x="6797823" y="315436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F89A78-B811-422E-942F-CBE9E8A457ED}"/>
              </a:ext>
            </a:extLst>
          </p:cNvPr>
          <p:cNvSpPr/>
          <p:nvPr/>
        </p:nvSpPr>
        <p:spPr>
          <a:xfrm>
            <a:off x="7102623" y="235426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2A6640-B021-45DF-B7B4-B308C52DE001}"/>
              </a:ext>
            </a:extLst>
          </p:cNvPr>
          <p:cNvSpPr/>
          <p:nvPr/>
        </p:nvSpPr>
        <p:spPr>
          <a:xfrm>
            <a:off x="7074048" y="3906837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B6F2B3-FAB1-4433-BE71-238689ACA569}"/>
              </a:ext>
            </a:extLst>
          </p:cNvPr>
          <p:cNvSpPr/>
          <p:nvPr/>
        </p:nvSpPr>
        <p:spPr>
          <a:xfrm>
            <a:off x="8483748" y="2763838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E57FA3-BA7B-47B4-859B-BC8BE54713B9}"/>
              </a:ext>
            </a:extLst>
          </p:cNvPr>
          <p:cNvSpPr/>
          <p:nvPr/>
        </p:nvSpPr>
        <p:spPr>
          <a:xfrm>
            <a:off x="8036073" y="3944937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1FBED5-ED69-4733-B86D-44B74132CF9A}"/>
              </a:ext>
            </a:extLst>
          </p:cNvPr>
          <p:cNvSpPr/>
          <p:nvPr/>
        </p:nvSpPr>
        <p:spPr>
          <a:xfrm>
            <a:off x="6740673" y="368776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44B5E2-3EF9-40E2-98A9-024298EFCB8F}"/>
              </a:ext>
            </a:extLst>
          </p:cNvPr>
          <p:cNvSpPr/>
          <p:nvPr/>
        </p:nvSpPr>
        <p:spPr>
          <a:xfrm>
            <a:off x="7797948" y="345916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E93A6D7-628A-4EAF-8A5A-DF3D0871703A}"/>
              </a:ext>
            </a:extLst>
          </p:cNvPr>
          <p:cNvSpPr/>
          <p:nvPr/>
        </p:nvSpPr>
        <p:spPr>
          <a:xfrm>
            <a:off x="7740798" y="2840038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8E2375-BBBC-430C-9DBF-504162229D83}"/>
              </a:ext>
            </a:extLst>
          </p:cNvPr>
          <p:cNvSpPr/>
          <p:nvPr/>
        </p:nvSpPr>
        <p:spPr>
          <a:xfrm>
            <a:off x="8664723" y="4135437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37A3F7A-BCCF-4008-B08D-3CC81A5536CB}"/>
              </a:ext>
            </a:extLst>
          </p:cNvPr>
          <p:cNvSpPr/>
          <p:nvPr/>
        </p:nvSpPr>
        <p:spPr>
          <a:xfrm>
            <a:off x="8007498" y="223996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28E35ED-653B-4BC4-8645-EAFC06726C00}"/>
              </a:ext>
            </a:extLst>
          </p:cNvPr>
          <p:cNvSpPr/>
          <p:nvPr/>
        </p:nvSpPr>
        <p:spPr>
          <a:xfrm>
            <a:off x="7426473" y="452596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F16763-28DE-4143-9E58-D75D44740E79}"/>
              </a:ext>
            </a:extLst>
          </p:cNvPr>
          <p:cNvSpPr/>
          <p:nvPr/>
        </p:nvSpPr>
        <p:spPr>
          <a:xfrm>
            <a:off x="6488261" y="2778124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F5BA9ED-5D5C-4281-AC5B-3B36C37244E0}"/>
              </a:ext>
            </a:extLst>
          </p:cNvPr>
          <p:cNvSpPr/>
          <p:nvPr/>
        </p:nvSpPr>
        <p:spPr>
          <a:xfrm>
            <a:off x="8693298" y="353536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2A03C7D7-AA79-4658-9DA4-80EC37E82BB4}"/>
              </a:ext>
            </a:extLst>
          </p:cNvPr>
          <p:cNvSpPr/>
          <p:nvPr/>
        </p:nvSpPr>
        <p:spPr>
          <a:xfrm>
            <a:off x="7640786" y="3257767"/>
            <a:ext cx="200025" cy="20139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0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15069A18-21CA-0A4E-90FD-9CBE717A3EEE}"/>
              </a:ext>
            </a:extLst>
          </p:cNvPr>
          <p:cNvGrpSpPr/>
          <p:nvPr/>
        </p:nvGrpSpPr>
        <p:grpSpPr>
          <a:xfrm>
            <a:off x="6967959" y="2407534"/>
            <a:ext cx="2740238" cy="1521008"/>
            <a:chOff x="6967959" y="2407534"/>
            <a:chExt cx="2740238" cy="1521008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6EA084B-83B0-0947-84F2-1A7B657E1BD4}"/>
                </a:ext>
              </a:extLst>
            </p:cNvPr>
            <p:cNvSpPr/>
            <p:nvPr/>
          </p:nvSpPr>
          <p:spPr>
            <a:xfrm>
              <a:off x="9293458" y="3511853"/>
              <a:ext cx="414739" cy="416689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F6117E3-8C5F-B949-99FA-561C412E3F1A}"/>
                </a:ext>
              </a:extLst>
            </p:cNvPr>
            <p:cNvSpPr/>
            <p:nvPr/>
          </p:nvSpPr>
          <p:spPr>
            <a:xfrm>
              <a:off x="6967959" y="2407534"/>
              <a:ext cx="414739" cy="416689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E44789-D0E7-4FDE-9DCB-40EA47A8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Divide-and-Conquer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0BB56-7B07-4064-A369-29C0E318F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3771900" cy="38845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Initial split is vertical, into upper and lower hulls</a:t>
            </a:r>
          </a:p>
          <a:p>
            <a:r>
              <a:rPr lang="en-US" dirty="0"/>
              <a:t>Split is chosen by whether point is above or below the line created by connecting the two extreme horizontal points</a:t>
            </a:r>
          </a:p>
          <a:p>
            <a:r>
              <a:rPr lang="en-US" dirty="0"/>
              <a:t>Done in O(n) time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A5CC5EC-ED32-AA4F-AE90-552569F88739}"/>
              </a:ext>
            </a:extLst>
          </p:cNvPr>
          <p:cNvSpPr/>
          <p:nvPr/>
        </p:nvSpPr>
        <p:spPr>
          <a:xfrm>
            <a:off x="7439848" y="2940353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E00F585-4B53-7A4F-BFD4-1F2261963B36}"/>
              </a:ext>
            </a:extLst>
          </p:cNvPr>
          <p:cNvSpPr/>
          <p:nvPr/>
        </p:nvSpPr>
        <p:spPr>
          <a:xfrm>
            <a:off x="7744648" y="2140253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6919550-2DE6-454B-94D7-828E0BA5D61E}"/>
              </a:ext>
            </a:extLst>
          </p:cNvPr>
          <p:cNvSpPr/>
          <p:nvPr/>
        </p:nvSpPr>
        <p:spPr>
          <a:xfrm>
            <a:off x="8021899" y="3349117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27EA7F9-5AFB-874F-B0A5-7859E3855FBE}"/>
              </a:ext>
            </a:extLst>
          </p:cNvPr>
          <p:cNvSpPr/>
          <p:nvPr/>
        </p:nvSpPr>
        <p:spPr>
          <a:xfrm>
            <a:off x="9125773" y="2549829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F1AA340-A671-584F-B6C0-E9FF695A7CFB}"/>
              </a:ext>
            </a:extLst>
          </p:cNvPr>
          <p:cNvSpPr/>
          <p:nvPr/>
        </p:nvSpPr>
        <p:spPr>
          <a:xfrm>
            <a:off x="8593614" y="376048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5B5BCC9-7E70-9B40-8BBA-FCE527FE5813}"/>
              </a:ext>
            </a:extLst>
          </p:cNvPr>
          <p:cNvSpPr/>
          <p:nvPr/>
        </p:nvSpPr>
        <p:spPr>
          <a:xfrm>
            <a:off x="7382698" y="3473753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FB828FF-2F99-D940-B1EA-1BEFD24503F2}"/>
              </a:ext>
            </a:extLst>
          </p:cNvPr>
          <p:cNvSpPr/>
          <p:nvPr/>
        </p:nvSpPr>
        <p:spPr>
          <a:xfrm>
            <a:off x="7897568" y="2535405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B3EF701-5761-914C-9EA5-84B55E4BCEE8}"/>
              </a:ext>
            </a:extLst>
          </p:cNvPr>
          <p:cNvSpPr/>
          <p:nvPr/>
        </p:nvSpPr>
        <p:spPr>
          <a:xfrm>
            <a:off x="8455185" y="2925120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E1818B9-761D-3848-B76A-D9D55AF3FD0F}"/>
              </a:ext>
            </a:extLst>
          </p:cNvPr>
          <p:cNvSpPr/>
          <p:nvPr/>
        </p:nvSpPr>
        <p:spPr>
          <a:xfrm>
            <a:off x="9472118" y="368428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6B7CFCE-B924-1846-B78E-DA02E0138E80}"/>
              </a:ext>
            </a:extLst>
          </p:cNvPr>
          <p:cNvSpPr/>
          <p:nvPr/>
        </p:nvSpPr>
        <p:spPr>
          <a:xfrm>
            <a:off x="8063254" y="3990941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262D6F-3830-5547-8214-EFE66ECC567E}"/>
              </a:ext>
            </a:extLst>
          </p:cNvPr>
          <p:cNvSpPr/>
          <p:nvPr/>
        </p:nvSpPr>
        <p:spPr>
          <a:xfrm>
            <a:off x="7130286" y="2564115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5984AD-F579-544E-B5F7-89A39AE627FE}"/>
              </a:ext>
            </a:extLst>
          </p:cNvPr>
          <p:cNvSpPr/>
          <p:nvPr/>
        </p:nvSpPr>
        <p:spPr>
          <a:xfrm>
            <a:off x="9325595" y="3146255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3F6F511-CE53-2B42-9272-493FBC496E03}"/>
              </a:ext>
            </a:extLst>
          </p:cNvPr>
          <p:cNvSpPr/>
          <p:nvPr/>
        </p:nvSpPr>
        <p:spPr>
          <a:xfrm>
            <a:off x="7744648" y="364618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3F6C35-A0D7-2549-B25E-0598DB814B51}"/>
              </a:ext>
            </a:extLst>
          </p:cNvPr>
          <p:cNvCxnSpPr>
            <a:cxnSpLocks/>
          </p:cNvCxnSpPr>
          <p:nvPr/>
        </p:nvCxnSpPr>
        <p:spPr>
          <a:xfrm>
            <a:off x="6206247" y="2140253"/>
            <a:ext cx="4727642" cy="226205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A037216C-6C7A-3943-BBB3-4D8B63176AEF}"/>
              </a:ext>
            </a:extLst>
          </p:cNvPr>
          <p:cNvSpPr/>
          <p:nvPr/>
        </p:nvSpPr>
        <p:spPr>
          <a:xfrm>
            <a:off x="8674894" y="2652515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4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4789-D0E7-4FDE-9DCB-40EA47A8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Divide-and-Conquer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0BB56-7B07-4064-A369-29C0E318F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3771900" cy="3884511"/>
          </a:xfrm>
        </p:spPr>
        <p:txBody>
          <a:bodyPr>
            <a:normAutofit fontScale="92500"/>
          </a:bodyPr>
          <a:lstStyle/>
          <a:p>
            <a:r>
              <a:rPr lang="en-US" dirty="0"/>
              <a:t>Once initial split completed, second split is done horizontally</a:t>
            </a:r>
          </a:p>
          <a:p>
            <a:r>
              <a:rPr lang="en-US" dirty="0"/>
              <a:t>Split evenly by size of set / number processors</a:t>
            </a:r>
          </a:p>
          <a:p>
            <a:r>
              <a:rPr lang="en-US" dirty="0"/>
              <a:t>The way this was implemented (in place) leads to O(1) time complexity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A5CC5EC-ED32-AA4F-AE90-552569F88739}"/>
              </a:ext>
            </a:extLst>
          </p:cNvPr>
          <p:cNvSpPr/>
          <p:nvPr/>
        </p:nvSpPr>
        <p:spPr>
          <a:xfrm>
            <a:off x="7439848" y="2940353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E00F585-4B53-7A4F-BFD4-1F2261963B36}"/>
              </a:ext>
            </a:extLst>
          </p:cNvPr>
          <p:cNvSpPr/>
          <p:nvPr/>
        </p:nvSpPr>
        <p:spPr>
          <a:xfrm>
            <a:off x="7744648" y="2140253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6919550-2DE6-454B-94D7-828E0BA5D61E}"/>
              </a:ext>
            </a:extLst>
          </p:cNvPr>
          <p:cNvSpPr/>
          <p:nvPr/>
        </p:nvSpPr>
        <p:spPr>
          <a:xfrm>
            <a:off x="8021899" y="3349117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27EA7F9-5AFB-874F-B0A5-7859E3855FBE}"/>
              </a:ext>
            </a:extLst>
          </p:cNvPr>
          <p:cNvSpPr/>
          <p:nvPr/>
        </p:nvSpPr>
        <p:spPr>
          <a:xfrm>
            <a:off x="9125773" y="2549829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F1AA340-A671-584F-B6C0-E9FF695A7CFB}"/>
              </a:ext>
            </a:extLst>
          </p:cNvPr>
          <p:cNvSpPr/>
          <p:nvPr/>
        </p:nvSpPr>
        <p:spPr>
          <a:xfrm>
            <a:off x="8593614" y="376048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5B5BCC9-7E70-9B40-8BBA-FCE527FE5813}"/>
              </a:ext>
            </a:extLst>
          </p:cNvPr>
          <p:cNvSpPr/>
          <p:nvPr/>
        </p:nvSpPr>
        <p:spPr>
          <a:xfrm>
            <a:off x="7382698" y="3473753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FB828FF-2F99-D940-B1EA-1BEFD24503F2}"/>
              </a:ext>
            </a:extLst>
          </p:cNvPr>
          <p:cNvSpPr/>
          <p:nvPr/>
        </p:nvSpPr>
        <p:spPr>
          <a:xfrm>
            <a:off x="7897568" y="2535405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B3EF701-5761-914C-9EA5-84B55E4BCEE8}"/>
              </a:ext>
            </a:extLst>
          </p:cNvPr>
          <p:cNvSpPr/>
          <p:nvPr/>
        </p:nvSpPr>
        <p:spPr>
          <a:xfrm>
            <a:off x="8455185" y="2925120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E1818B9-761D-3848-B76A-D9D55AF3FD0F}"/>
              </a:ext>
            </a:extLst>
          </p:cNvPr>
          <p:cNvSpPr/>
          <p:nvPr/>
        </p:nvSpPr>
        <p:spPr>
          <a:xfrm>
            <a:off x="9472118" y="368428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6B7CFCE-B924-1846-B78E-DA02E0138E80}"/>
              </a:ext>
            </a:extLst>
          </p:cNvPr>
          <p:cNvSpPr/>
          <p:nvPr/>
        </p:nvSpPr>
        <p:spPr>
          <a:xfrm>
            <a:off x="8063254" y="3990941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262D6F-3830-5547-8214-EFE66ECC567E}"/>
              </a:ext>
            </a:extLst>
          </p:cNvPr>
          <p:cNvSpPr/>
          <p:nvPr/>
        </p:nvSpPr>
        <p:spPr>
          <a:xfrm>
            <a:off x="7130286" y="2564115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5984AD-F579-544E-B5F7-89A39AE627FE}"/>
              </a:ext>
            </a:extLst>
          </p:cNvPr>
          <p:cNvSpPr/>
          <p:nvPr/>
        </p:nvSpPr>
        <p:spPr>
          <a:xfrm>
            <a:off x="9325595" y="3146255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3F6F511-CE53-2B42-9272-493FBC496E03}"/>
              </a:ext>
            </a:extLst>
          </p:cNvPr>
          <p:cNvSpPr/>
          <p:nvPr/>
        </p:nvSpPr>
        <p:spPr>
          <a:xfrm>
            <a:off x="7744648" y="364618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3F6C35-A0D7-2549-B25E-0598DB814B51}"/>
              </a:ext>
            </a:extLst>
          </p:cNvPr>
          <p:cNvCxnSpPr>
            <a:cxnSpLocks/>
          </p:cNvCxnSpPr>
          <p:nvPr/>
        </p:nvCxnSpPr>
        <p:spPr>
          <a:xfrm>
            <a:off x="6206247" y="2140253"/>
            <a:ext cx="4727642" cy="226205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A791F6-360B-774E-8135-1E3519E50DCA}"/>
              </a:ext>
            </a:extLst>
          </p:cNvPr>
          <p:cNvCxnSpPr>
            <a:cxnSpLocks/>
          </p:cNvCxnSpPr>
          <p:nvPr/>
        </p:nvCxnSpPr>
        <p:spPr>
          <a:xfrm>
            <a:off x="8593614" y="1690688"/>
            <a:ext cx="0" cy="165842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99A00F-DECF-B646-8015-CFAB93E4416B}"/>
              </a:ext>
            </a:extLst>
          </p:cNvPr>
          <p:cNvCxnSpPr>
            <a:cxnSpLocks/>
          </p:cNvCxnSpPr>
          <p:nvPr/>
        </p:nvCxnSpPr>
        <p:spPr>
          <a:xfrm>
            <a:off x="7897568" y="2940353"/>
            <a:ext cx="0" cy="165842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8875B6F-6A1C-FC4F-B257-3ABDE3A61B68}"/>
              </a:ext>
            </a:extLst>
          </p:cNvPr>
          <p:cNvSpPr/>
          <p:nvPr/>
        </p:nvSpPr>
        <p:spPr>
          <a:xfrm>
            <a:off x="8674894" y="2652515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17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4789-D0E7-4FDE-9DCB-40EA47A8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Divide-and-Conquer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0BB56-7B07-4064-A369-29C0E318F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370214" cy="466725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After split is done, hulls are found on each individual set</a:t>
            </a:r>
          </a:p>
          <a:p>
            <a:r>
              <a:rPr lang="en-US" dirty="0"/>
              <a:t>Beginning at left most point, push first two points onto stack</a:t>
            </a:r>
          </a:p>
          <a:p>
            <a:r>
              <a:rPr lang="en-US" dirty="0"/>
              <a:t>Compare top of stack to second item in stack, and item pending push to the stack</a:t>
            </a:r>
          </a:p>
          <a:p>
            <a:r>
              <a:rPr lang="en-US" dirty="0"/>
              <a:t>If top of stack is above both, then hull formed is convex and you push next item</a:t>
            </a:r>
          </a:p>
          <a:p>
            <a:r>
              <a:rPr lang="en-US" dirty="0"/>
              <a:t>If top of stack is below either, hull is concave, and is popped from the stack</a:t>
            </a:r>
          </a:p>
          <a:p>
            <a:r>
              <a:rPr lang="en-US" dirty="0"/>
              <a:t>Repeat until you reach the rightmost point</a:t>
            </a:r>
          </a:p>
          <a:p>
            <a:r>
              <a:rPr lang="en-US" dirty="0"/>
              <a:t>O(n) time complexity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C6B0FF-62B3-7A47-B558-D88C9BBCD58D}"/>
              </a:ext>
            </a:extLst>
          </p:cNvPr>
          <p:cNvGrpSpPr/>
          <p:nvPr/>
        </p:nvGrpSpPr>
        <p:grpSpPr>
          <a:xfrm>
            <a:off x="6904256" y="2715607"/>
            <a:ext cx="3318532" cy="2067566"/>
            <a:chOff x="7130286" y="2140253"/>
            <a:chExt cx="1382049" cy="861067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E00F585-4B53-7A4F-BFD4-1F2261963B36}"/>
                </a:ext>
              </a:extLst>
            </p:cNvPr>
            <p:cNvSpPr/>
            <p:nvPr/>
          </p:nvSpPr>
          <p:spPr>
            <a:xfrm>
              <a:off x="7744648" y="2140253"/>
              <a:ext cx="57150" cy="76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FB828FF-2F99-D940-B1EA-1BEFD24503F2}"/>
                </a:ext>
              </a:extLst>
            </p:cNvPr>
            <p:cNvSpPr/>
            <p:nvPr/>
          </p:nvSpPr>
          <p:spPr>
            <a:xfrm>
              <a:off x="7897568" y="2535405"/>
              <a:ext cx="57150" cy="76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B3EF701-5761-914C-9EA5-84B55E4BCEE8}"/>
                </a:ext>
              </a:extLst>
            </p:cNvPr>
            <p:cNvSpPr/>
            <p:nvPr/>
          </p:nvSpPr>
          <p:spPr>
            <a:xfrm>
              <a:off x="8455185" y="2925120"/>
              <a:ext cx="57150" cy="76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7262D6F-3830-5547-8214-EFE66ECC567E}"/>
                </a:ext>
              </a:extLst>
            </p:cNvPr>
            <p:cNvSpPr/>
            <p:nvPr/>
          </p:nvSpPr>
          <p:spPr>
            <a:xfrm>
              <a:off x="7130286" y="2564115"/>
              <a:ext cx="57150" cy="76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F53DB63-5DF1-1849-B0FE-069FBEC96D4E}"/>
              </a:ext>
            </a:extLst>
          </p:cNvPr>
          <p:cNvCxnSpPr>
            <a:cxnSpLocks/>
            <a:stCxn id="82" idx="7"/>
            <a:endCxn id="66" idx="2"/>
          </p:cNvCxnSpPr>
          <p:nvPr/>
        </p:nvCxnSpPr>
        <p:spPr>
          <a:xfrm flipV="1">
            <a:off x="7021387" y="2807092"/>
            <a:ext cx="1358055" cy="9530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29CB15-3C43-6F42-96F2-C4E89B8FD18D}"/>
              </a:ext>
            </a:extLst>
          </p:cNvPr>
          <p:cNvCxnSpPr>
            <a:cxnSpLocks/>
            <a:stCxn id="74" idx="1"/>
            <a:endCxn id="66" idx="5"/>
          </p:cNvCxnSpPr>
          <p:nvPr/>
        </p:nvCxnSpPr>
        <p:spPr>
          <a:xfrm flipH="1" flipV="1">
            <a:off x="8496573" y="2871781"/>
            <a:ext cx="270152" cy="8194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253E7F5-9540-B24E-895F-E0D82BB56619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8448055" y="2814797"/>
            <a:ext cx="1657602" cy="1812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CE7E9FB-F045-F142-A936-30B0254E4805}"/>
              </a:ext>
            </a:extLst>
          </p:cNvPr>
          <p:cNvCxnSpPr>
            <a:cxnSpLocks/>
          </p:cNvCxnSpPr>
          <p:nvPr/>
        </p:nvCxnSpPr>
        <p:spPr>
          <a:xfrm>
            <a:off x="8482363" y="2791202"/>
            <a:ext cx="1657602" cy="1812202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D12D159-8EA5-F247-BF75-E2A19088955C}"/>
              </a:ext>
            </a:extLst>
          </p:cNvPr>
          <p:cNvCxnSpPr>
            <a:cxnSpLocks/>
            <a:endCxn id="74" idx="2"/>
          </p:cNvCxnSpPr>
          <p:nvPr/>
        </p:nvCxnSpPr>
        <p:spPr>
          <a:xfrm flipV="1">
            <a:off x="6956894" y="3755918"/>
            <a:ext cx="1789735" cy="43068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81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2917</TotalTime>
  <Words>636</Words>
  <Application>Microsoft Office PowerPoint</Application>
  <PresentationFormat>Widescreen</PresentationFormat>
  <Paragraphs>85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Office Theme</vt:lpstr>
      <vt:lpstr>Multicore Convex Hull Algorithms</vt:lpstr>
      <vt:lpstr>PowerPoint Presentation</vt:lpstr>
      <vt:lpstr>Some Applications of Convex Hull</vt:lpstr>
      <vt:lpstr>2 Main Strategies</vt:lpstr>
      <vt:lpstr>Quarter Hull, by Jigang Liu</vt:lpstr>
      <vt:lpstr>Notes in Quadrant Hull</vt:lpstr>
      <vt:lpstr>Divide-and-Conquer</vt:lpstr>
      <vt:lpstr>Divide-and-Conquer</vt:lpstr>
      <vt:lpstr>Divide-and-Conquer</vt:lpstr>
      <vt:lpstr>Divide-and-Conquer</vt:lpstr>
      <vt:lpstr>Divide-and-Conquer</vt:lpstr>
      <vt:lpstr>Results – Divide-and-Conquer Time vs Number of Threads</vt:lpstr>
      <vt:lpstr>Results – Quarter Hull Time vs Number of Threads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Multicore Convex Hull Algorithms</dc:title>
  <dc:creator>Joaquin Ambia Garrido</dc:creator>
  <cp:lastModifiedBy>Joaquin Ambia Garrido</cp:lastModifiedBy>
  <cp:revision>21</cp:revision>
  <dcterms:created xsi:type="dcterms:W3CDTF">2020-12-01T05:12:04Z</dcterms:created>
  <dcterms:modified xsi:type="dcterms:W3CDTF">2020-12-04T03:25:16Z</dcterms:modified>
</cp:coreProperties>
</file>