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135500" y="3113975"/>
            <a:ext cx="37872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404 Not Found </a:t>
            </a:r>
            <a:r>
              <a:rPr lang="en"/>
              <a:t>formerly  (Panther Coders) </a:t>
            </a:r>
            <a:endParaRPr/>
          </a:p>
          <a:p>
            <a:pPr indent="0" lvl="0" marL="0">
              <a:spcBef>
                <a:spcPts val="0"/>
              </a:spcBef>
              <a:spcAft>
                <a:spcPts val="0"/>
              </a:spcAft>
              <a:buNone/>
            </a:pPr>
            <a:r>
              <a:rPr lang="en"/>
              <a:t>Group Members: </a:t>
            </a:r>
            <a:endParaRPr/>
          </a:p>
          <a:p>
            <a:pPr indent="0" lvl="0" marL="0">
              <a:spcBef>
                <a:spcPts val="0"/>
              </a:spcBef>
              <a:spcAft>
                <a:spcPts val="0"/>
              </a:spcAft>
              <a:buNone/>
            </a:pPr>
            <a:r>
              <a:rPr lang="en"/>
              <a:t>Ever Lopez</a:t>
            </a:r>
            <a:endParaRPr/>
          </a:p>
          <a:p>
            <a:pPr indent="0" lvl="0" marL="0">
              <a:spcBef>
                <a:spcPts val="0"/>
              </a:spcBef>
              <a:spcAft>
                <a:spcPts val="0"/>
              </a:spcAft>
              <a:buNone/>
            </a:pPr>
            <a:r>
              <a:rPr lang="en"/>
              <a:t>Dung Dang </a:t>
            </a:r>
            <a:endParaRPr/>
          </a:p>
          <a:p>
            <a:pPr indent="0" lvl="0" marL="0">
              <a:spcBef>
                <a:spcPts val="0"/>
              </a:spcBef>
              <a:spcAft>
                <a:spcPts val="0"/>
              </a:spcAft>
              <a:buNone/>
            </a:pPr>
            <a:r>
              <a:rPr lang="en"/>
              <a:t>Hamza Padania</a:t>
            </a:r>
            <a:endParaRPr/>
          </a:p>
          <a:p>
            <a:pPr indent="0" lvl="0" marL="0">
              <a:spcBef>
                <a:spcPts val="0"/>
              </a:spcBef>
              <a:spcAft>
                <a:spcPts val="0"/>
              </a:spcAft>
              <a:buNone/>
            </a:pPr>
            <a:r>
              <a:rPr lang="en"/>
              <a:t>Mohamedzaeem Momin</a:t>
            </a:r>
            <a:endParaRPr/>
          </a:p>
          <a:p>
            <a:pPr indent="0" lvl="0" marL="0">
              <a:spcBef>
                <a:spcPts val="0"/>
              </a:spcBef>
              <a:spcAft>
                <a:spcPts val="0"/>
              </a:spcAft>
              <a:buNone/>
            </a:pPr>
            <a:r>
              <a:rPr lang="en"/>
              <a:t>SangHwan Park</a:t>
            </a:r>
            <a:endParaRPr/>
          </a:p>
        </p:txBody>
      </p:sp>
      <p:pic>
        <p:nvPicPr>
          <p:cNvPr id="135" name="Shape 135"/>
          <p:cNvPicPr preferRelativeResize="0"/>
          <p:nvPr/>
        </p:nvPicPr>
        <p:blipFill>
          <a:blip r:embed="rId3">
            <a:alphaModFix/>
          </a:blip>
          <a:stretch>
            <a:fillRect/>
          </a:stretch>
        </p:blipFill>
        <p:spPr>
          <a:xfrm>
            <a:off x="4371025" y="58500"/>
            <a:ext cx="3632975" cy="363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Problem</a:t>
            </a:r>
            <a:endParaRPr sz="3000"/>
          </a:p>
        </p:txBody>
      </p:sp>
      <p:sp>
        <p:nvSpPr>
          <p:cNvPr id="141" name="Shape 141"/>
          <p:cNvSpPr txBox="1"/>
          <p:nvPr>
            <p:ph idx="1" type="body"/>
          </p:nvPr>
        </p:nvSpPr>
        <p:spPr>
          <a:xfrm>
            <a:off x="1297500" y="1567550"/>
            <a:ext cx="7038900" cy="313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want to bring studying, learning, and the idea of sharing knowledge to be as seamless as it is to meet people or even order food with the click of a button.</a:t>
            </a:r>
            <a:endParaRPr/>
          </a:p>
          <a:p>
            <a:pPr indent="0" lvl="0" marL="0">
              <a:spcBef>
                <a:spcPts val="1600"/>
              </a:spcBef>
              <a:spcAft>
                <a:spcPts val="0"/>
              </a:spcAft>
              <a:buNone/>
            </a:pPr>
            <a:r>
              <a:rPr lang="en"/>
              <a:t>As students, we have dozens of options to serve us when it comes to our convenience. If we want food, UberEats, Grubhub, Postmates, all available at the quick download  of an app.  If we want to meet new people, we can go to a university event, we can go swiping through dating apps, we can ask people for help. But if someone wants to study, if someone needs help, if someone has questions they cannot find an answer to, it isn’t as easy nor has the continuity. Because of this, thousands of students miss out on the opportunity to utilize the greatest tool we all have, each other. </a:t>
            </a:r>
            <a:endParaRPr/>
          </a:p>
          <a:p>
            <a:pPr indent="0" lvl="0" marL="0">
              <a:spcBef>
                <a:spcPts val="1600"/>
              </a:spcBef>
              <a:spcAft>
                <a:spcPts val="1600"/>
              </a:spcAft>
              <a:buNone/>
            </a:pPr>
            <a:r>
              <a:rPr lang="en"/>
              <a:t>Our system is built around the idea that students from our university can share together, study together, and grow together to help each out at an academic level.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Competition</a:t>
            </a:r>
            <a:endParaRPr sz="3000"/>
          </a:p>
        </p:txBody>
      </p:sp>
      <p:sp>
        <p:nvSpPr>
          <p:cNvPr id="147" name="Shape 147"/>
          <p:cNvSpPr txBox="1"/>
          <p:nvPr>
            <p:ph idx="1" type="body"/>
          </p:nvPr>
        </p:nvSpPr>
        <p:spPr>
          <a:xfrm>
            <a:off x="1297500" y="1567550"/>
            <a:ext cx="7038900" cy="3139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MeetUp</a:t>
            </a:r>
            <a:endParaRPr/>
          </a:p>
          <a:p>
            <a:pPr indent="-298450" lvl="1" marL="914400" rtl="0">
              <a:spcBef>
                <a:spcPts val="0"/>
              </a:spcBef>
              <a:spcAft>
                <a:spcPts val="0"/>
              </a:spcAft>
              <a:buSzPts val="1100"/>
              <a:buChar char="○"/>
            </a:pPr>
            <a:r>
              <a:rPr lang="en"/>
              <a:t>More built around </a:t>
            </a:r>
            <a:r>
              <a:rPr lang="en"/>
              <a:t>a professional</a:t>
            </a:r>
            <a:r>
              <a:rPr lang="en"/>
              <a:t> mindset, also applicable to those with similar interests</a:t>
            </a:r>
            <a:endParaRPr/>
          </a:p>
          <a:p>
            <a:pPr indent="-311150" lvl="0" marL="457200" rtl="0">
              <a:spcBef>
                <a:spcPts val="0"/>
              </a:spcBef>
              <a:spcAft>
                <a:spcPts val="0"/>
              </a:spcAft>
              <a:buSzPts val="1300"/>
              <a:buChar char="●"/>
            </a:pPr>
            <a:r>
              <a:rPr lang="en"/>
              <a:t>BUMBLE (new)</a:t>
            </a:r>
            <a:endParaRPr/>
          </a:p>
          <a:p>
            <a:pPr indent="-298450" lvl="1" marL="914400" rtl="0">
              <a:spcBef>
                <a:spcPts val="0"/>
              </a:spcBef>
              <a:spcAft>
                <a:spcPts val="0"/>
              </a:spcAft>
              <a:buSzPts val="1100"/>
              <a:buChar char="○"/>
            </a:pPr>
            <a:r>
              <a:rPr lang="en"/>
              <a:t>Let’s be honest</a:t>
            </a:r>
            <a:endParaRPr/>
          </a:p>
          <a:p>
            <a:pPr indent="-311150" lvl="0" marL="457200" rtl="0">
              <a:spcBef>
                <a:spcPts val="0"/>
              </a:spcBef>
              <a:spcAft>
                <a:spcPts val="0"/>
              </a:spcAft>
              <a:buSzPts val="1300"/>
              <a:buChar char="●"/>
            </a:pPr>
            <a:r>
              <a:rPr lang="en"/>
              <a:t>Chegg</a:t>
            </a:r>
            <a:endParaRPr/>
          </a:p>
          <a:p>
            <a:pPr indent="-298450" lvl="1" marL="914400" rtl="0">
              <a:spcBef>
                <a:spcPts val="0"/>
              </a:spcBef>
              <a:spcAft>
                <a:spcPts val="0"/>
              </a:spcAft>
              <a:buSzPts val="1100"/>
              <a:buChar char="○"/>
            </a:pPr>
            <a:r>
              <a:rPr lang="en"/>
              <a:t>$$$</a:t>
            </a:r>
            <a:endParaRPr/>
          </a:p>
          <a:p>
            <a:pPr indent="-311150" lvl="0" marL="457200" rtl="0">
              <a:spcBef>
                <a:spcPts val="0"/>
              </a:spcBef>
              <a:spcAft>
                <a:spcPts val="0"/>
              </a:spcAft>
              <a:buSzPts val="1300"/>
              <a:buChar char="●"/>
            </a:pPr>
            <a:r>
              <a:rPr lang="en"/>
              <a:t>Coursehero</a:t>
            </a:r>
            <a:endParaRPr/>
          </a:p>
          <a:p>
            <a:pPr indent="-298450" lvl="1" marL="914400" rtl="0">
              <a:spcBef>
                <a:spcPts val="0"/>
              </a:spcBef>
              <a:spcAft>
                <a:spcPts val="0"/>
              </a:spcAft>
              <a:buSzPts val="1100"/>
              <a:buChar char="○"/>
            </a:pPr>
            <a:r>
              <a:rPr lang="en"/>
              <a:t>$$$/resources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Context Diagram</a:t>
            </a:r>
            <a:endParaRPr/>
          </a:p>
        </p:txBody>
      </p:sp>
      <p:pic>
        <p:nvPicPr>
          <p:cNvPr id="153" name="Shape 153"/>
          <p:cNvPicPr preferRelativeResize="0"/>
          <p:nvPr/>
        </p:nvPicPr>
        <p:blipFill>
          <a:blip r:embed="rId3">
            <a:alphaModFix/>
          </a:blip>
          <a:stretch>
            <a:fillRect/>
          </a:stretch>
        </p:blipFill>
        <p:spPr>
          <a:xfrm>
            <a:off x="2100450" y="1460250"/>
            <a:ext cx="5133975" cy="1638300"/>
          </a:xfrm>
          <a:prstGeom prst="rect">
            <a:avLst/>
          </a:prstGeom>
          <a:noFill/>
          <a:ln>
            <a:noFill/>
          </a:ln>
        </p:spPr>
      </p:pic>
      <p:sp>
        <p:nvSpPr>
          <p:cNvPr id="154" name="Shape 154"/>
          <p:cNvSpPr txBox="1"/>
          <p:nvPr/>
        </p:nvSpPr>
        <p:spPr>
          <a:xfrm>
            <a:off x="3858813" y="2384550"/>
            <a:ext cx="1748400" cy="71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PPT to make pix background transparent</a:t>
            </a:r>
            <a:endParaRPr/>
          </a:p>
        </p:txBody>
      </p:sp>
      <p:sp>
        <p:nvSpPr>
          <p:cNvPr id="155" name="Shape 155"/>
          <p:cNvSpPr txBox="1"/>
          <p:nvPr/>
        </p:nvSpPr>
        <p:spPr>
          <a:xfrm>
            <a:off x="2622775" y="3358575"/>
            <a:ext cx="4509600" cy="99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00"/>
                </a:solidFill>
              </a:rPr>
              <a:t>This is our context diagram.  Since our system pretty much runs independently, our only border is the GSU Email system that we need to verify that the user has a valid GSU student email.</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Diagram</a:t>
            </a:r>
            <a:endParaRPr/>
          </a:p>
        </p:txBody>
      </p:sp>
      <p:pic>
        <p:nvPicPr>
          <p:cNvPr id="161" name="Shape 161"/>
          <p:cNvPicPr preferRelativeResize="0"/>
          <p:nvPr/>
        </p:nvPicPr>
        <p:blipFill>
          <a:blip r:embed="rId3">
            <a:alphaModFix/>
          </a:blip>
          <a:stretch>
            <a:fillRect/>
          </a:stretch>
        </p:blipFill>
        <p:spPr>
          <a:xfrm>
            <a:off x="2148625" y="906550"/>
            <a:ext cx="5435500" cy="4114175"/>
          </a:xfrm>
          <a:prstGeom prst="rect">
            <a:avLst/>
          </a:prstGeom>
          <a:noFill/>
          <a:ln>
            <a:noFill/>
          </a:ln>
        </p:spPr>
      </p:pic>
      <p:sp>
        <p:nvSpPr>
          <p:cNvPr id="162" name="Shape 162"/>
          <p:cNvSpPr txBox="1"/>
          <p:nvPr/>
        </p:nvSpPr>
        <p:spPr>
          <a:xfrm>
            <a:off x="4094400" y="4291100"/>
            <a:ext cx="1697400" cy="5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PPT to make bg transparent</a:t>
            </a:r>
            <a:endParaRPr/>
          </a:p>
        </p:txBody>
      </p:sp>
      <p:sp>
        <p:nvSpPr>
          <p:cNvPr id="163" name="Shape 163"/>
          <p:cNvSpPr txBox="1"/>
          <p:nvPr/>
        </p:nvSpPr>
        <p:spPr>
          <a:xfrm>
            <a:off x="4504500" y="169675"/>
            <a:ext cx="3831900" cy="97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solidFill>
                  <a:srgbClr val="FFFF00"/>
                </a:solidFill>
              </a:rPr>
              <a:t>Here is the class diagram we have built based on our use cases.  As you can see, we have 7 objects: User, Database, SignUp, UserAccount, UserProfile, SearchPartner, and Discusion Post.  In each of these objects, we have the attributes and the operations performed by each of these objects.</a:t>
            </a:r>
            <a:endParaRPr sz="800">
              <a:solidFill>
                <a:srgbClr val="FFFF00"/>
              </a:solidFill>
            </a:endParaRPr>
          </a:p>
          <a:p>
            <a:pPr indent="0" lvl="0" marL="0">
              <a:spcBef>
                <a:spcPts val="0"/>
              </a:spcBef>
              <a:spcAft>
                <a:spcPts val="0"/>
              </a:spcAft>
              <a:buNone/>
            </a:pPr>
            <a:r>
              <a:t/>
            </a:r>
            <a:endParaRPr sz="800">
              <a:solidFill>
                <a:srgbClr val="FFFF00"/>
              </a:solidFill>
            </a:endParaRPr>
          </a:p>
          <a:p>
            <a:pPr indent="0" lvl="0" marL="0">
              <a:spcBef>
                <a:spcPts val="0"/>
              </a:spcBef>
              <a:spcAft>
                <a:spcPts val="0"/>
              </a:spcAft>
              <a:buNone/>
            </a:pPr>
            <a:r>
              <a:t/>
            </a:r>
            <a:endParaRPr sz="80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Diagram</a:t>
            </a:r>
            <a:endParaRPr/>
          </a:p>
        </p:txBody>
      </p:sp>
      <p:sp>
        <p:nvSpPr>
          <p:cNvPr id="169" name="Shape 169"/>
          <p:cNvSpPr txBox="1"/>
          <p:nvPr/>
        </p:nvSpPr>
        <p:spPr>
          <a:xfrm>
            <a:off x="5150775" y="255000"/>
            <a:ext cx="3511500" cy="96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solidFill>
                  <a:srgbClr val="FFFF00"/>
                </a:solidFill>
              </a:rPr>
              <a:t>Take for example, the SignUp class.  We have username, password, email as the attributes for this object and the operations performed by this object are GSUEmailVerification(), ConfirmationEmail(), ConfirmAccountCreation(), and CreateAccount().  This object is linked with the User and Database object in an aggregation association. Many signups can be part of 1 database and only 1 signup can be part of 1 user.</a:t>
            </a:r>
            <a:endParaRPr sz="800">
              <a:solidFill>
                <a:srgbClr val="FFFF00"/>
              </a:solidFill>
            </a:endParaRPr>
          </a:p>
          <a:p>
            <a:pPr indent="0" lvl="0" mar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2126750" y="1451850"/>
            <a:ext cx="5071825" cy="3452458"/>
          </a:xfrm>
          <a:prstGeom prst="rect">
            <a:avLst/>
          </a:prstGeom>
          <a:noFill/>
          <a:ln>
            <a:noFill/>
          </a:ln>
        </p:spPr>
      </p:pic>
      <p:sp>
        <p:nvSpPr>
          <p:cNvPr id="171" name="Shape 171"/>
          <p:cNvSpPr txBox="1"/>
          <p:nvPr/>
        </p:nvSpPr>
        <p:spPr>
          <a:xfrm>
            <a:off x="5070650" y="4248575"/>
            <a:ext cx="1857900" cy="61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PPT to make bg transparent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a:t>
            </a:r>
            <a:endParaRPr/>
          </a:p>
        </p:txBody>
      </p:sp>
      <p:pic>
        <p:nvPicPr>
          <p:cNvPr id="177" name="Shape 177"/>
          <p:cNvPicPr preferRelativeResize="0"/>
          <p:nvPr/>
        </p:nvPicPr>
        <p:blipFill>
          <a:blip r:embed="rId3">
            <a:alphaModFix/>
          </a:blip>
          <a:stretch>
            <a:fillRect/>
          </a:stretch>
        </p:blipFill>
        <p:spPr>
          <a:xfrm>
            <a:off x="1762602" y="986700"/>
            <a:ext cx="5588376" cy="4071275"/>
          </a:xfrm>
          <a:prstGeom prst="rect">
            <a:avLst/>
          </a:prstGeom>
          <a:noFill/>
          <a:ln>
            <a:noFill/>
          </a:ln>
        </p:spPr>
      </p:pic>
      <p:sp>
        <p:nvSpPr>
          <p:cNvPr id="178" name="Shape 178"/>
          <p:cNvSpPr txBox="1"/>
          <p:nvPr/>
        </p:nvSpPr>
        <p:spPr>
          <a:xfrm>
            <a:off x="3700975" y="4261950"/>
            <a:ext cx="1879500" cy="65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PPT to make bg transparent</a:t>
            </a:r>
            <a:endParaRPr/>
          </a:p>
        </p:txBody>
      </p:sp>
      <p:sp>
        <p:nvSpPr>
          <p:cNvPr id="179" name="Shape 179"/>
          <p:cNvSpPr txBox="1"/>
          <p:nvPr/>
        </p:nvSpPr>
        <p:spPr>
          <a:xfrm>
            <a:off x="4567950" y="160275"/>
            <a:ext cx="4400400" cy="155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00"/>
                </a:solidFill>
              </a:rPr>
              <a:t>From the class diagram, we developed the sequence diagram to model the behaviors or interactions of these objects with each other. </a:t>
            </a:r>
            <a:r>
              <a:rPr lang="en">
                <a:solidFill>
                  <a:srgbClr val="FFFF00"/>
                </a:solidFill>
              </a:rPr>
              <a:t> As you can see, we have the 7 classes from the class diagram.  </a:t>
            </a:r>
            <a:r>
              <a:rPr lang="en">
                <a:solidFill>
                  <a:srgbClr val="FFFF00"/>
                </a:solidFill>
              </a:rPr>
              <a:t>Let’s take a look at the Signup object once again.</a:t>
            </a:r>
            <a:endParaRPr>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a:t>
            </a:r>
            <a:endParaRPr/>
          </a:p>
        </p:txBody>
      </p:sp>
      <p:pic>
        <p:nvPicPr>
          <p:cNvPr id="185" name="Shape 185"/>
          <p:cNvPicPr preferRelativeResize="0"/>
          <p:nvPr/>
        </p:nvPicPr>
        <p:blipFill>
          <a:blip r:embed="rId3">
            <a:alphaModFix/>
          </a:blip>
          <a:stretch>
            <a:fillRect/>
          </a:stretch>
        </p:blipFill>
        <p:spPr>
          <a:xfrm>
            <a:off x="1529350" y="1139700"/>
            <a:ext cx="4978753" cy="3530850"/>
          </a:xfrm>
          <a:prstGeom prst="rect">
            <a:avLst/>
          </a:prstGeom>
          <a:noFill/>
          <a:ln>
            <a:noFill/>
          </a:ln>
        </p:spPr>
      </p:pic>
      <p:sp>
        <p:nvSpPr>
          <p:cNvPr id="186" name="Shape 186"/>
          <p:cNvSpPr txBox="1"/>
          <p:nvPr/>
        </p:nvSpPr>
        <p:spPr>
          <a:xfrm>
            <a:off x="2950575" y="1209400"/>
            <a:ext cx="2003400" cy="123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PPT to make bg transparent.</a:t>
            </a:r>
            <a:endParaRPr/>
          </a:p>
          <a:p>
            <a:pPr indent="0" lvl="0" marL="0">
              <a:spcBef>
                <a:spcPts val="0"/>
              </a:spcBef>
              <a:spcAft>
                <a:spcPts val="0"/>
              </a:spcAft>
              <a:buNone/>
            </a:pPr>
            <a:r>
              <a:t/>
            </a:r>
            <a:endParaRPr/>
          </a:p>
          <a:p>
            <a:pPr indent="0" lvl="0" marL="0">
              <a:spcBef>
                <a:spcPts val="0"/>
              </a:spcBef>
              <a:spcAft>
                <a:spcPts val="0"/>
              </a:spcAft>
              <a:buNone/>
            </a:pPr>
            <a:r>
              <a:rPr lang="en"/>
              <a:t>Try to whiteout the blue box on the side</a:t>
            </a:r>
            <a:endParaRPr/>
          </a:p>
        </p:txBody>
      </p:sp>
      <p:sp>
        <p:nvSpPr>
          <p:cNvPr id="187" name="Shape 187"/>
          <p:cNvSpPr txBox="1"/>
          <p:nvPr/>
        </p:nvSpPr>
        <p:spPr>
          <a:xfrm>
            <a:off x="6508100" y="109350"/>
            <a:ext cx="2644500" cy="492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00"/>
                </a:solidFill>
              </a:rPr>
              <a:t>As you can see, the User initiates the Signup() operation on the Signup object.  The Signup object will verify the user’s GSU student email address until a valid email is entered.  The requirement we have on this email is that it must be @student.gsu.edu address.</a:t>
            </a:r>
            <a:endParaRPr>
              <a:solidFill>
                <a:srgbClr val="FFFF00"/>
              </a:solidFill>
            </a:endParaRPr>
          </a:p>
          <a:p>
            <a:pPr indent="0" lvl="0" marL="0">
              <a:spcBef>
                <a:spcPts val="0"/>
              </a:spcBef>
              <a:spcAft>
                <a:spcPts val="0"/>
              </a:spcAft>
              <a:buNone/>
            </a:pPr>
            <a:r>
              <a:t/>
            </a:r>
            <a:endParaRPr>
              <a:solidFill>
                <a:srgbClr val="FFFF00"/>
              </a:solidFill>
            </a:endParaRPr>
          </a:p>
          <a:p>
            <a:pPr indent="0" lvl="0" marL="0">
              <a:spcBef>
                <a:spcPts val="0"/>
              </a:spcBef>
              <a:spcAft>
                <a:spcPts val="0"/>
              </a:spcAft>
              <a:buNone/>
            </a:pPr>
            <a:r>
              <a:rPr lang="en">
                <a:solidFill>
                  <a:srgbClr val="FFFF00"/>
                </a:solidFill>
              </a:rPr>
              <a:t>The Signup object will then send a confirmation email back to the User.  The user will need to confirm that the email is valid by clicking on the link in the email.  Once confirmed, the Signup object will create an account for the user in the Database and confirms with the User that an account has been created to allow the User to interact with other objects.</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4294967295" type="body"/>
          </p:nvPr>
        </p:nvSpPr>
        <p:spPr>
          <a:xfrm>
            <a:off x="914625" y="491175"/>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Problem Statement (Hamza)</a:t>
            </a:r>
            <a:endParaRPr/>
          </a:p>
          <a:p>
            <a:pPr indent="-311150" lvl="0" marL="457200" rtl="0">
              <a:spcBef>
                <a:spcPts val="0"/>
              </a:spcBef>
              <a:spcAft>
                <a:spcPts val="0"/>
              </a:spcAft>
              <a:buSzPts val="1300"/>
              <a:buChar char="●"/>
            </a:pPr>
            <a:r>
              <a:rPr lang="en"/>
              <a:t>Competition (Hamza)</a:t>
            </a:r>
            <a:endParaRPr/>
          </a:p>
          <a:p>
            <a:pPr indent="-311150" lvl="0" marL="457200" rtl="0">
              <a:spcBef>
                <a:spcPts val="0"/>
              </a:spcBef>
              <a:spcAft>
                <a:spcPts val="0"/>
              </a:spcAft>
              <a:buSzPts val="1300"/>
              <a:buChar char="●"/>
            </a:pPr>
            <a:r>
              <a:rPr lang="en"/>
              <a:t>Context Diagram (Dung)</a:t>
            </a:r>
            <a:endParaRPr/>
          </a:p>
          <a:p>
            <a:pPr indent="-311150" lvl="0" marL="457200" rtl="0">
              <a:spcBef>
                <a:spcPts val="0"/>
              </a:spcBef>
              <a:spcAft>
                <a:spcPts val="0"/>
              </a:spcAft>
              <a:buSzPts val="1300"/>
              <a:buChar char="●"/>
            </a:pPr>
            <a:r>
              <a:rPr lang="en"/>
              <a:t>Sample Use Case (Log in) (Park) </a:t>
            </a:r>
            <a:endParaRPr/>
          </a:p>
          <a:p>
            <a:pPr indent="-311150" lvl="0" marL="457200" rtl="0">
              <a:spcBef>
                <a:spcPts val="0"/>
              </a:spcBef>
              <a:spcAft>
                <a:spcPts val="0"/>
              </a:spcAft>
              <a:buSzPts val="1300"/>
              <a:buChar char="●"/>
            </a:pPr>
            <a:r>
              <a:rPr lang="en"/>
              <a:t>Sample Test Case (Log in) (Park)</a:t>
            </a:r>
            <a:endParaRPr/>
          </a:p>
          <a:p>
            <a:pPr indent="-311150" lvl="0" marL="457200" rtl="0">
              <a:spcBef>
                <a:spcPts val="0"/>
              </a:spcBef>
              <a:spcAft>
                <a:spcPts val="0"/>
              </a:spcAft>
              <a:buSzPts val="1300"/>
              <a:buChar char="●"/>
            </a:pPr>
            <a:r>
              <a:rPr lang="en"/>
              <a:t>System Use Case Diagram (Park)</a:t>
            </a:r>
            <a:endParaRPr/>
          </a:p>
          <a:p>
            <a:pPr indent="-311150" lvl="0" marL="457200" rtl="0">
              <a:spcBef>
                <a:spcPts val="0"/>
              </a:spcBef>
              <a:spcAft>
                <a:spcPts val="0"/>
              </a:spcAft>
              <a:buSzPts val="1300"/>
              <a:buChar char="●"/>
            </a:pPr>
            <a:r>
              <a:rPr lang="en"/>
              <a:t>Class Diagram (Dung)</a:t>
            </a:r>
            <a:endParaRPr/>
          </a:p>
          <a:p>
            <a:pPr indent="-311150" lvl="0" marL="457200" rtl="0">
              <a:spcBef>
                <a:spcPts val="0"/>
              </a:spcBef>
              <a:spcAft>
                <a:spcPts val="0"/>
              </a:spcAft>
              <a:buSzPts val="1300"/>
              <a:buChar char="●"/>
            </a:pPr>
            <a:r>
              <a:rPr lang="en"/>
              <a:t>Class Diagram Sample (Dung)</a:t>
            </a:r>
            <a:endParaRPr/>
          </a:p>
          <a:p>
            <a:pPr indent="-311150" lvl="0" marL="457200" rtl="0">
              <a:spcBef>
                <a:spcPts val="0"/>
              </a:spcBef>
              <a:spcAft>
                <a:spcPts val="0"/>
              </a:spcAft>
              <a:buSzPts val="1300"/>
              <a:buChar char="●"/>
            </a:pPr>
            <a:r>
              <a:rPr lang="en"/>
              <a:t>Sequence Diagram (Dung)</a:t>
            </a:r>
            <a:endParaRPr/>
          </a:p>
          <a:p>
            <a:pPr indent="-311150" lvl="0" marL="457200" rtl="0">
              <a:spcBef>
                <a:spcPts val="0"/>
              </a:spcBef>
              <a:spcAft>
                <a:spcPts val="0"/>
              </a:spcAft>
              <a:buSzPts val="1300"/>
              <a:buChar char="●"/>
            </a:pPr>
            <a:r>
              <a:rPr lang="en"/>
              <a:t>Sequence Sample (Log in) (Dung)</a:t>
            </a:r>
            <a:endParaRPr/>
          </a:p>
          <a:p>
            <a:pPr indent="-311150" lvl="0" marL="457200" rtl="0">
              <a:spcBef>
                <a:spcPts val="0"/>
              </a:spcBef>
              <a:spcAft>
                <a:spcPts val="0"/>
              </a:spcAft>
              <a:buSzPts val="1300"/>
              <a:buChar char="●"/>
            </a:pPr>
            <a:r>
              <a:rPr lang="en"/>
              <a:t>Architecture</a:t>
            </a:r>
            <a:r>
              <a:rPr lang="en"/>
              <a:t> Model  (Ever)</a:t>
            </a:r>
            <a:endParaRPr/>
          </a:p>
          <a:p>
            <a:pPr indent="-311150" lvl="0" marL="457200" rtl="0">
              <a:spcBef>
                <a:spcPts val="0"/>
              </a:spcBef>
              <a:spcAft>
                <a:spcPts val="0"/>
              </a:spcAft>
              <a:buSzPts val="1300"/>
              <a:buChar char="●"/>
            </a:pPr>
            <a:r>
              <a:rPr lang="en"/>
              <a:t>De</a:t>
            </a:r>
            <a:r>
              <a:rPr lang="en"/>
              <a:t>sign Pattern (?????)</a:t>
            </a:r>
            <a:endParaRPr/>
          </a:p>
          <a:p>
            <a:pPr indent="-311150" lvl="0" marL="457200" rtl="0">
              <a:spcBef>
                <a:spcPts val="0"/>
              </a:spcBef>
              <a:spcAft>
                <a:spcPts val="0"/>
              </a:spcAft>
              <a:buSzPts val="1300"/>
              <a:buChar char="●"/>
            </a:pPr>
            <a:r>
              <a:rPr lang="en"/>
              <a:t>Team communication (Ever)</a:t>
            </a:r>
            <a:endParaRPr/>
          </a:p>
          <a:p>
            <a:pPr indent="-311150" lvl="0" marL="457200" rtl="0">
              <a:spcBef>
                <a:spcPts val="0"/>
              </a:spcBef>
              <a:spcAft>
                <a:spcPts val="0"/>
              </a:spcAft>
              <a:buSzPts val="1300"/>
              <a:buChar char="●"/>
            </a:pPr>
            <a:r>
              <a:rPr lang="en"/>
              <a:t>IDE and Language Used (e.g. html, css, bootstrap, php,  Hostinger,etc.) (Mo)</a:t>
            </a:r>
            <a:endParaRPr/>
          </a:p>
          <a:p>
            <a:pPr indent="-311150" lvl="0" marL="457200" rtl="0">
              <a:spcBef>
                <a:spcPts val="0"/>
              </a:spcBef>
              <a:spcAft>
                <a:spcPts val="0"/>
              </a:spcAft>
              <a:buSzPts val="1300"/>
              <a:buChar char="●"/>
            </a:pPr>
            <a:r>
              <a:rPr lang="en"/>
              <a:t>Sample Code (Mo)</a:t>
            </a:r>
            <a:endParaRPr/>
          </a:p>
          <a:p>
            <a:pPr indent="-311150" lvl="0" marL="457200" rtl="0">
              <a:spcBef>
                <a:spcPts val="0"/>
              </a:spcBef>
              <a:spcAft>
                <a:spcPts val="0"/>
              </a:spcAft>
              <a:buSzPts val="1300"/>
              <a:buChar char="●"/>
            </a:pPr>
            <a:r>
              <a:rPr lang="en"/>
              <a:t>Testing Automation (?????????????????????????????????????????????????????????????????????????)</a:t>
            </a:r>
            <a:endParaRPr/>
          </a:p>
          <a:p>
            <a:pPr indent="-311150" lvl="0" marL="457200" rtl="0">
              <a:spcBef>
                <a:spcPts val="0"/>
              </a:spcBef>
              <a:spcAft>
                <a:spcPts val="0"/>
              </a:spcAft>
              <a:buSzPts val="1300"/>
              <a:buChar char="●"/>
            </a:pPr>
            <a:r>
              <a:rPr lang="en"/>
              <a:t>Demonstration (Hamza)</a:t>
            </a:r>
            <a:endParaRPr/>
          </a:p>
          <a:p>
            <a:pPr indent="-311150" lvl="0" marL="457200">
              <a:spcBef>
                <a:spcPts val="0"/>
              </a:spcBef>
              <a:spcAft>
                <a:spcPts val="0"/>
              </a:spcAft>
              <a:buSzPts val="1300"/>
              <a:buChar char="●"/>
            </a:pPr>
            <a:r>
              <a:rPr lang="en"/>
              <a:t>Q&amp;A (ALL)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