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256" r:id="rId2"/>
    <p:sldId id="285" r:id="rId3"/>
    <p:sldId id="289" r:id="rId4"/>
    <p:sldId id="287" r:id="rId5"/>
    <p:sldId id="288" r:id="rId6"/>
    <p:sldId id="262" r:id="rId7"/>
    <p:sldId id="264" r:id="rId8"/>
    <p:sldId id="266" r:id="rId9"/>
    <p:sldId id="273" r:id="rId10"/>
    <p:sldId id="267" r:id="rId11"/>
    <p:sldId id="294" r:id="rId12"/>
    <p:sldId id="272" r:id="rId13"/>
    <p:sldId id="269" r:id="rId14"/>
    <p:sldId id="290" r:id="rId15"/>
    <p:sldId id="271" r:id="rId16"/>
    <p:sldId id="270" r:id="rId17"/>
    <p:sldId id="293" r:id="rId18"/>
    <p:sldId id="292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8585"/>
    <a:srgbClr val="F5C5FF"/>
    <a:srgbClr val="FFC000"/>
    <a:srgbClr val="FFCA95"/>
    <a:srgbClr val="92F6A5"/>
    <a:srgbClr val="BDFFBD"/>
    <a:srgbClr val="FF6969"/>
    <a:srgbClr val="00FF00"/>
    <a:srgbClr val="C5C5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7" autoAdjust="0"/>
    <p:restoredTop sz="86455" autoAdjust="0"/>
  </p:normalViewPr>
  <p:slideViewPr>
    <p:cSldViewPr>
      <p:cViewPr varScale="1">
        <p:scale>
          <a:sx n="90" d="100"/>
          <a:sy n="90" d="100"/>
        </p:scale>
        <p:origin x="-120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5F549-282C-4375-9DED-D160F7EFBBEC}" type="datetimeFigureOut">
              <a:rPr lang="en-US" smtClean="0"/>
              <a:pPr/>
              <a:t>8/17/2009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E4D9C-DAA2-41AC-8104-CF4DA3FD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E4D9C-DAA2-41AC-8104-CF4DA3FD0D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069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BA5EE665-2D15-47E5-9693-EAEBDBB688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838" indent="-223838" algn="l" rtl="0" eaLnBrk="1" fontAlgn="base" hangingPunct="1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3563" indent="-223838" algn="l" rtl="0" eaLnBrk="1" fontAlgn="base" hangingPunct="1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11225" indent="-233363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8888" indent="-233363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70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542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114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686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258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610600" cy="1470025"/>
          </a:xfrm>
        </p:spPr>
        <p:txBody>
          <a:bodyPr/>
          <a:lstStyle/>
          <a:p>
            <a:r>
              <a:rPr smtClean="0"/>
              <a:t>Accountability in Hosted Virtual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610600" cy="1752600"/>
          </a:xfrm>
        </p:spPr>
        <p:txBody>
          <a:bodyPr/>
          <a:lstStyle/>
          <a:p>
            <a:r>
              <a:rPr lang="en-US" dirty="0" smtClean="0"/>
              <a:t>Eric Keller, Ruby B. Lee, Jennifer Rexford</a:t>
            </a:r>
          </a:p>
          <a:p>
            <a:r>
              <a:rPr lang="en-US" dirty="0" smtClean="0"/>
              <a:t>Princeton University</a:t>
            </a:r>
          </a:p>
          <a:p>
            <a:r>
              <a:rPr lang="en-US" dirty="0" smtClean="0"/>
              <a:t>VISA 2009</a:t>
            </a:r>
          </a:p>
        </p:txBody>
      </p:sp>
    </p:spTree>
  </p:cSld>
  <p:clrMapOvr>
    <a:masterClrMapping/>
  </p:clrMapOvr>
  <p:transition advTm="974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SLA compliance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 bwMode="auto">
          <a:xfrm>
            <a:off x="6477000" y="4648200"/>
            <a:ext cx="1981200" cy="1447800"/>
          </a:xfrm>
          <a:prstGeom prst="cloud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Cloud 4"/>
          <p:cNvSpPr/>
          <p:nvPr/>
        </p:nvSpPr>
        <p:spPr bwMode="auto">
          <a:xfrm>
            <a:off x="3276600" y="3505200"/>
            <a:ext cx="1981200" cy="1447800"/>
          </a:xfrm>
          <a:prstGeom prst="clou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Cloud 5"/>
          <p:cNvSpPr/>
          <p:nvPr/>
        </p:nvSpPr>
        <p:spPr bwMode="auto">
          <a:xfrm>
            <a:off x="2209800" y="1447800"/>
            <a:ext cx="1981200" cy="1447800"/>
          </a:xfrm>
          <a:prstGeom prst="cloud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Cloud 6"/>
          <p:cNvSpPr/>
          <p:nvPr/>
        </p:nvSpPr>
        <p:spPr bwMode="auto">
          <a:xfrm>
            <a:off x="685800" y="5029200"/>
            <a:ext cx="1981200" cy="1447800"/>
          </a:xfrm>
          <a:prstGeom prst="cloud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19400" y="17526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9000" y="18288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38600" y="44196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19600" y="38862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10000" y="39624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828800" y="52578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43000" y="56388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086600" y="5105400"/>
            <a:ext cx="381000" cy="304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8" name="Straight Connector 17"/>
          <p:cNvCxnSpPr>
            <a:endCxn id="14" idx="1"/>
          </p:cNvCxnSpPr>
          <p:nvPr/>
        </p:nvCxnSpPr>
        <p:spPr bwMode="auto">
          <a:xfrm flipV="1">
            <a:off x="1447800" y="5410200"/>
            <a:ext cx="381000" cy="228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3"/>
            <a:endCxn id="11" idx="1"/>
          </p:cNvCxnSpPr>
          <p:nvPr/>
        </p:nvCxnSpPr>
        <p:spPr bwMode="auto">
          <a:xfrm flipV="1">
            <a:off x="2209800" y="4572000"/>
            <a:ext cx="1828800" cy="838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1" idx="3"/>
            <a:endCxn id="16" idx="1"/>
          </p:cNvCxnSpPr>
          <p:nvPr/>
        </p:nvCxnSpPr>
        <p:spPr bwMode="auto">
          <a:xfrm>
            <a:off x="4419600" y="4572000"/>
            <a:ext cx="2667000" cy="6858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11" idx="0"/>
            <a:endCxn id="13" idx="2"/>
          </p:cNvCxnSpPr>
          <p:nvPr/>
        </p:nvCxnSpPr>
        <p:spPr bwMode="auto">
          <a:xfrm rot="16200000" flipV="1">
            <a:off x="4038600" y="4229100"/>
            <a:ext cx="152400" cy="228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1" idx="0"/>
            <a:endCxn id="12" idx="2"/>
          </p:cNvCxnSpPr>
          <p:nvPr/>
        </p:nvCxnSpPr>
        <p:spPr bwMode="auto">
          <a:xfrm rot="5400000" flipH="1" flipV="1">
            <a:off x="4305300" y="4114800"/>
            <a:ext cx="228600" cy="3810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13" idx="0"/>
            <a:endCxn id="9" idx="2"/>
          </p:cNvCxnSpPr>
          <p:nvPr/>
        </p:nvCxnSpPr>
        <p:spPr bwMode="auto">
          <a:xfrm rot="16200000" flipV="1">
            <a:off x="2552700" y="2514600"/>
            <a:ext cx="190500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0" idx="2"/>
            <a:endCxn id="12" idx="0"/>
          </p:cNvCxnSpPr>
          <p:nvPr/>
        </p:nvCxnSpPr>
        <p:spPr bwMode="auto">
          <a:xfrm rot="16200000" flipH="1">
            <a:off x="3238500" y="2514600"/>
            <a:ext cx="1752600" cy="9906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9" idx="3"/>
            <a:endCxn id="10" idx="1"/>
          </p:cNvCxnSpPr>
          <p:nvPr/>
        </p:nvCxnSpPr>
        <p:spPr bwMode="auto">
          <a:xfrm>
            <a:off x="3200400" y="1905000"/>
            <a:ext cx="228600" cy="76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4724400" y="13716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Probe to determine: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Loss rates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Latency/Jitter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Path taken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 know how DP supposed to act: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Log control messages (at boundaries)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Model network and replay logs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advTm="6799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Interface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 interface card as trusted (trusting vendor)</a:t>
            </a:r>
          </a:p>
          <a:p>
            <a:endParaRPr lang="en-US" dirty="0" smtClean="0"/>
          </a:p>
          <a:p>
            <a:r>
              <a:rPr lang="en-US" dirty="0" smtClean="0"/>
              <a:t>Enables performing measurement at each router</a:t>
            </a:r>
          </a:p>
          <a:p>
            <a:pPr lvl="1"/>
            <a:r>
              <a:rPr lang="en-US" dirty="0" smtClean="0"/>
              <a:t>Reduces computation overhead</a:t>
            </a:r>
          </a:p>
          <a:p>
            <a:pPr lvl="1"/>
            <a:r>
              <a:rPr lang="en-US" dirty="0" smtClean="0"/>
              <a:t>Improves accuracy</a:t>
            </a:r>
          </a:p>
          <a:p>
            <a:pPr lvl="1"/>
            <a:r>
              <a:rPr lang="en-US" dirty="0" smtClean="0"/>
              <a:t>Improves amount of detail</a:t>
            </a:r>
          </a:p>
          <a:p>
            <a:r>
              <a:rPr lang="en-US" dirty="0" smtClean="0"/>
              <a:t>Enables independent verification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advTm="7712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</a:t>
            </a:r>
          </a:p>
          <a:p>
            <a:pPr lvl="1"/>
            <a:r>
              <a:rPr lang="en-US" dirty="0" smtClean="0"/>
              <a:t>Network Measurement</a:t>
            </a:r>
          </a:p>
          <a:p>
            <a:r>
              <a:rPr lang="en-US" dirty="0" smtClean="0"/>
              <a:t>Prevent</a:t>
            </a:r>
          </a:p>
          <a:p>
            <a:pPr lvl="1"/>
            <a:r>
              <a:rPr lang="en-US" dirty="0" smtClean="0"/>
              <a:t>Advances in Processor Architecture</a:t>
            </a:r>
          </a:p>
          <a:p>
            <a:endParaRPr lang="en-US" dirty="0" smtClean="0"/>
          </a:p>
          <a:p>
            <a:r>
              <a:rPr lang="en-US" dirty="0" smtClean="0"/>
              <a:t>For each</a:t>
            </a:r>
          </a:p>
          <a:p>
            <a:pPr lvl="1"/>
            <a:r>
              <a:rPr lang="en-US" dirty="0" smtClean="0"/>
              <a:t>Present solution possible today</a:t>
            </a:r>
          </a:p>
          <a:p>
            <a:pPr lvl="1"/>
            <a:r>
              <a:rPr lang="en-US" dirty="0" smtClean="0"/>
              <a:t>Propose extension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6400800" y="2514600"/>
            <a:ext cx="1066800" cy="457200"/>
          </a:xfrm>
          <a:prstGeom prst="leftArrow">
            <a:avLst/>
          </a:prstGeom>
          <a:solidFill>
            <a:srgbClr val="00FF00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advTm="1997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Platform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what service provider wants</a:t>
            </a:r>
          </a:p>
          <a:p>
            <a:pPr lvl="1"/>
            <a:r>
              <a:rPr lang="en-US" dirty="0" smtClean="0"/>
              <a:t>Control software running unmodified</a:t>
            </a:r>
          </a:p>
          <a:p>
            <a:pPr lvl="1"/>
            <a:r>
              <a:rPr lang="en-US" dirty="0" smtClean="0"/>
              <a:t>Data plane acting as instructed</a:t>
            </a:r>
          </a:p>
          <a:p>
            <a:pPr lvl="1"/>
            <a:r>
              <a:rPr lang="en-US" dirty="0" smtClean="0"/>
              <a:t>Data plane performing with correct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Confidentiality/Integrity of data</a:t>
            </a:r>
          </a:p>
          <a:p>
            <a:r>
              <a:rPr lang="en-US" dirty="0" smtClean="0"/>
              <a:t>TPM: Chip on motherboard (on chip in future)</a:t>
            </a:r>
          </a:p>
          <a:p>
            <a:pPr lvl="1"/>
            <a:r>
              <a:rPr lang="en-US" dirty="0" smtClean="0"/>
              <a:t>Encrypting storage</a:t>
            </a:r>
          </a:p>
          <a:p>
            <a:pPr lvl="1"/>
            <a:r>
              <a:rPr lang="en-US" dirty="0" smtClean="0"/>
              <a:t>Attesting to integrity of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advTm="29362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protect against dynamic attacks</a:t>
            </a:r>
          </a:p>
          <a:p>
            <a:pPr lvl="1"/>
            <a:r>
              <a:rPr lang="en-US" dirty="0" smtClean="0"/>
              <a:t>Can’t ensure software running unmodified</a:t>
            </a:r>
          </a:p>
          <a:p>
            <a:r>
              <a:rPr lang="en-US" dirty="0" smtClean="0"/>
              <a:t>Relies on chain of trust</a:t>
            </a:r>
          </a:p>
          <a:p>
            <a:pPr lvl="1"/>
            <a:r>
              <a:rPr lang="en-US" dirty="0" smtClean="0"/>
              <a:t>Virtual machine verified by virtualization layer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Can’t know if control processes started correctly and haven’t been modified</a:t>
            </a:r>
          </a:p>
          <a:p>
            <a:pPr lvl="1"/>
            <a:r>
              <a:rPr lang="en-US" dirty="0" smtClean="0"/>
              <a:t>Can’t know if data plane acting as instructed with </a:t>
            </a:r>
            <a:r>
              <a:rPr lang="en-US" dirty="0" err="1" smtClean="0"/>
              <a:t>QoS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(SW - Data plane is in virtualization layer)</a:t>
            </a:r>
            <a:br>
              <a:rPr lang="en-US" dirty="0" smtClean="0"/>
            </a:br>
            <a:r>
              <a:rPr lang="en-US" dirty="0" smtClean="0"/>
              <a:t>(HW – Configuration goes through virtualization layer)</a:t>
            </a:r>
          </a:p>
          <a:p>
            <a:pPr lvl="1"/>
            <a:r>
              <a:rPr lang="en-US" dirty="0" smtClean="0"/>
              <a:t>Confidentiality of data not addressed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advTm="4113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4724400" y="1219200"/>
            <a:ext cx="1524000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TPM needs physical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953000"/>
            <a:ext cx="5105400" cy="1752600"/>
          </a:xfrm>
        </p:spPr>
        <p:txBody>
          <a:bodyPr/>
          <a:lstStyle/>
          <a:p>
            <a:r>
              <a:rPr lang="en-US" dirty="0" smtClean="0"/>
              <a:t>Separate route processors</a:t>
            </a:r>
            <a:r>
              <a:rPr lang="en-US" smtClean="0"/>
              <a:t/>
            </a:r>
            <a:br>
              <a:rPr lang="en-US" smtClean="0"/>
            </a:br>
            <a:r>
              <a:rPr lang="en-US" sz="2400" smtClean="0"/>
              <a:t>(Logical </a:t>
            </a:r>
            <a:r>
              <a:rPr lang="en-US" sz="2400" dirty="0" smtClean="0"/>
              <a:t>routers)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Remote control plane</a:t>
            </a:r>
            <a:br>
              <a:rPr lang="en-US" dirty="0" smtClean="0"/>
            </a:br>
            <a:r>
              <a:rPr lang="en-US" sz="2400" dirty="0" smtClean="0"/>
              <a:t>(4D, Ethane)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1219200"/>
            <a:ext cx="28194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Round Same Side Corner Rectangle 4"/>
          <p:cNvSpPr/>
          <p:nvPr/>
        </p:nvSpPr>
        <p:spPr bwMode="auto">
          <a:xfrm>
            <a:off x="1219200" y="1371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219200" y="3810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362200" y="3810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143000" y="3276600"/>
            <a:ext cx="19812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9" name="Straight Connector 8"/>
          <p:cNvCxnSpPr>
            <a:endCxn id="8" idx="0"/>
          </p:cNvCxnSpPr>
          <p:nvPr/>
        </p:nvCxnSpPr>
        <p:spPr bwMode="auto">
          <a:xfrm rot="5400000">
            <a:off x="2058194" y="3200400"/>
            <a:ext cx="151606" cy="79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endCxn id="6" idx="0"/>
          </p:cNvCxnSpPr>
          <p:nvPr/>
        </p:nvCxnSpPr>
        <p:spPr bwMode="auto">
          <a:xfrm rot="5400000">
            <a:off x="1524000" y="3733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endCxn id="7" idx="0"/>
          </p:cNvCxnSpPr>
          <p:nvPr/>
        </p:nvCxnSpPr>
        <p:spPr bwMode="auto">
          <a:xfrm rot="5400000">
            <a:off x="2667000" y="3733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219200" y="2133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2286000" y="1371600"/>
            <a:ext cx="838200" cy="762000"/>
          </a:xfrm>
          <a:prstGeom prst="round2Same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286000" y="2133600"/>
            <a:ext cx="838200" cy="457200"/>
          </a:xfrm>
          <a:prstGeom prst="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219200" y="2743200"/>
            <a:ext cx="19050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Virtualization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layer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1600200" y="2819400"/>
            <a:ext cx="381000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fwd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219200" y="2819400"/>
            <a:ext cx="381000" cy="228600"/>
          </a:xfrm>
          <a:prstGeom prst="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981200" y="2819400"/>
            <a:ext cx="381000" cy="228600"/>
          </a:xfrm>
          <a:prstGeom prst="rect">
            <a:avLst/>
          </a:prstGeom>
          <a:solidFill>
            <a:srgbClr val="FF8585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FIB2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638800" y="3200400"/>
            <a:ext cx="2819400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0" name="Round Same Side Corner Rectangle 19"/>
          <p:cNvSpPr/>
          <p:nvPr/>
        </p:nvSpPr>
        <p:spPr bwMode="auto">
          <a:xfrm>
            <a:off x="5181600" y="1371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096000" y="48768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7239000" y="48768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019800" y="4343400"/>
            <a:ext cx="19812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 bwMode="auto">
          <a:xfrm rot="5400000">
            <a:off x="6934994" y="4267200"/>
            <a:ext cx="151606" cy="794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1" idx="0"/>
          </p:cNvCxnSpPr>
          <p:nvPr/>
        </p:nvCxnSpPr>
        <p:spPr bwMode="auto">
          <a:xfrm rot="5400000">
            <a:off x="6400800" y="48006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2" idx="0"/>
          </p:cNvCxnSpPr>
          <p:nvPr/>
        </p:nvCxnSpPr>
        <p:spPr bwMode="auto">
          <a:xfrm rot="5400000">
            <a:off x="7543800" y="48006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5181600" y="2133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0" y="3810000"/>
            <a:ext cx="1905000" cy="381000"/>
          </a:xfrm>
          <a:prstGeom prst="roundRect">
            <a:avLst/>
          </a:prstGeom>
          <a:solidFill>
            <a:srgbClr val="C5C5FF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OS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6477000" y="3886200"/>
            <a:ext cx="381000" cy="228600"/>
          </a:xfrm>
          <a:prstGeom prst="roundRect">
            <a:avLst/>
          </a:prstGeom>
          <a:solidFill>
            <a:srgbClr val="FFCA95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fwd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096000" y="3886200"/>
            <a:ext cx="381000" cy="228600"/>
          </a:xfrm>
          <a:prstGeom prst="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858000" y="3886200"/>
            <a:ext cx="381000" cy="228600"/>
          </a:xfrm>
          <a:prstGeom prst="rect">
            <a:avLst/>
          </a:prstGeom>
          <a:solidFill>
            <a:srgbClr val="FF8585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FIB2</a:t>
            </a:r>
          </a:p>
        </p:txBody>
      </p:sp>
      <p:sp>
        <p:nvSpPr>
          <p:cNvPr id="36" name="Round Same Side Corner Rectangle 35"/>
          <p:cNvSpPr/>
          <p:nvPr/>
        </p:nvSpPr>
        <p:spPr bwMode="auto">
          <a:xfrm>
            <a:off x="6096000" y="3429000"/>
            <a:ext cx="1905000" cy="3048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Minimal controller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724400" y="2438400"/>
            <a:ext cx="381000" cy="2286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TPM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7391400" y="1219200"/>
            <a:ext cx="1524000" cy="1600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Round Same Side Corner Rectangle 42"/>
          <p:cNvSpPr/>
          <p:nvPr/>
        </p:nvSpPr>
        <p:spPr bwMode="auto">
          <a:xfrm>
            <a:off x="7848600" y="1371600"/>
            <a:ext cx="838200" cy="762000"/>
          </a:xfrm>
          <a:prstGeom prst="round2Same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848600" y="2133600"/>
            <a:ext cx="838200" cy="457200"/>
          </a:xfrm>
          <a:prstGeom prst="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391400" y="2438400"/>
            <a:ext cx="381000" cy="2286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TPM</a:t>
            </a:r>
          </a:p>
        </p:txBody>
      </p:sp>
      <p:cxnSp>
        <p:nvCxnSpPr>
          <p:cNvPr id="47" name="Straight Connector 46"/>
          <p:cNvCxnSpPr>
            <a:stCxn id="38" idx="2"/>
            <a:endCxn id="19" idx="0"/>
          </p:cNvCxnSpPr>
          <p:nvPr/>
        </p:nvCxnSpPr>
        <p:spPr bwMode="auto">
          <a:xfrm rot="16200000" flipH="1">
            <a:off x="6076950" y="2228850"/>
            <a:ext cx="381000" cy="1562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2" idx="2"/>
            <a:endCxn id="19" idx="0"/>
          </p:cNvCxnSpPr>
          <p:nvPr/>
        </p:nvCxnSpPr>
        <p:spPr bwMode="auto">
          <a:xfrm rot="5400000">
            <a:off x="7410450" y="2457450"/>
            <a:ext cx="381000" cy="11049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5638800" y="3962400"/>
            <a:ext cx="381000" cy="2286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TPM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91200" y="5867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Party Data Plane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 bwMode="auto">
          <a:xfrm>
            <a:off x="3733800" y="2514600"/>
            <a:ext cx="609600" cy="807719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advTm="9177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Enhanced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TPM relies on physical separation</a:t>
            </a:r>
          </a:p>
          <a:p>
            <a:r>
              <a:rPr lang="en-US" dirty="0" smtClean="0"/>
              <a:t>Instead – extend processor architecture</a:t>
            </a:r>
          </a:p>
          <a:p>
            <a:pPr lvl="1"/>
            <a:r>
              <a:rPr lang="en-US" dirty="0" smtClean="0"/>
              <a:t>Confidentiality/integrity of data and software</a:t>
            </a:r>
          </a:p>
          <a:p>
            <a:pPr lvl="1"/>
            <a:r>
              <a:rPr lang="en-US" dirty="0" smtClean="0"/>
              <a:t>Encryption/decryption to/from memory</a:t>
            </a:r>
          </a:p>
          <a:p>
            <a:pPr lvl="1"/>
            <a:r>
              <a:rPr lang="en-US" dirty="0" smtClean="0"/>
              <a:t>Examples: SP</a:t>
            </a:r>
            <a:r>
              <a:rPr lang="en-US" sz="1000" dirty="0" smtClean="0"/>
              <a:t>[ISCA05]</a:t>
            </a:r>
            <a:r>
              <a:rPr lang="en-US" dirty="0" smtClean="0"/>
              <a:t>, AEGIS</a:t>
            </a:r>
            <a:r>
              <a:rPr lang="en-US" sz="1000" dirty="0" smtClean="0"/>
              <a:t>[MICRO03]</a:t>
            </a:r>
            <a:r>
              <a:rPr lang="en-US" dirty="0" smtClean="0"/>
              <a:t>, XOM</a:t>
            </a:r>
            <a:r>
              <a:rPr lang="en-US" sz="1000" dirty="0" smtClean="0"/>
              <a:t>[ASPLOS00]</a:t>
            </a:r>
            <a:endParaRPr lang="en-US" dirty="0" smtClean="0"/>
          </a:p>
          <a:p>
            <a:pPr lvl="1"/>
            <a:r>
              <a:rPr lang="en-US" dirty="0" smtClean="0"/>
              <a:t>Minimal extra circuitry</a:t>
            </a:r>
          </a:p>
          <a:p>
            <a:r>
              <a:rPr lang="en-US" dirty="0" smtClean="0"/>
              <a:t>None designed for hosted/shared environment</a:t>
            </a:r>
          </a:p>
          <a:p>
            <a:r>
              <a:rPr lang="en-US" dirty="0" smtClean="0"/>
              <a:t>None made good business case</a:t>
            </a:r>
          </a:p>
          <a:p>
            <a:pPr lvl="1"/>
            <a:r>
              <a:rPr lang="en-US" dirty="0" smtClean="0"/>
              <a:t>So no (very limited) success</a:t>
            </a:r>
          </a:p>
          <a:p>
            <a:pPr lvl="1"/>
            <a:r>
              <a:rPr lang="en-US" dirty="0" smtClean="0"/>
              <a:t>Market size of hosted virtualized infrastructures provides the incentive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advTm="5858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Software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Vendor installs private device key</a:t>
            </a:r>
          </a:p>
          <a:p>
            <a:pPr lvl="1"/>
            <a:r>
              <a:rPr lang="en-US" dirty="0" smtClean="0"/>
              <a:t>Write only</a:t>
            </a:r>
          </a:p>
          <a:p>
            <a:r>
              <a:rPr lang="en-US" dirty="0" smtClean="0"/>
              <a:t>Service provider installs a secret key</a:t>
            </a:r>
          </a:p>
          <a:p>
            <a:pPr lvl="1"/>
            <a:r>
              <a:rPr lang="en-US" dirty="0" smtClean="0"/>
              <a:t>Encrypted with device’s public key</a:t>
            </a:r>
          </a:p>
          <a:p>
            <a:pPr lvl="1"/>
            <a:r>
              <a:rPr lang="en-US" dirty="0" smtClean="0"/>
              <a:t>Sent to infrastructure provider to install</a:t>
            </a:r>
          </a:p>
          <a:p>
            <a:pPr lvl="1"/>
            <a:r>
              <a:rPr lang="en-US" dirty="0" smtClean="0"/>
              <a:t>Write only</a:t>
            </a:r>
          </a:p>
          <a:p>
            <a:r>
              <a:rPr lang="en-US" dirty="0" smtClean="0"/>
              <a:t>Service provider encrypts/hashes memory</a:t>
            </a:r>
          </a:p>
          <a:p>
            <a:pPr lvl="1"/>
            <a:r>
              <a:rPr lang="en-US" dirty="0" smtClean="0"/>
              <a:t>With secret key</a:t>
            </a:r>
          </a:p>
          <a:p>
            <a:r>
              <a:rPr lang="en-US" dirty="0" smtClean="0"/>
              <a:t>Memory hashed and/or encrypted in main memory</a:t>
            </a:r>
          </a:p>
          <a:p>
            <a:pPr lvl="1"/>
            <a:r>
              <a:rPr lang="en-US" dirty="0" smtClean="0"/>
              <a:t>Decrypted/verified when cache line pulled in</a:t>
            </a:r>
          </a:p>
          <a:p>
            <a:pPr lvl="1"/>
            <a:r>
              <a:rPr lang="en-US" dirty="0" smtClean="0"/>
              <a:t>Encrypted/hashed when evicted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advTm="5235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right approach?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4582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4430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vm</a:t>
                      </a:r>
                      <a:r>
                        <a:rPr lang="en-US" dirty="0" smtClean="0"/>
                        <a:t>-SP</a:t>
                      </a:r>
                      <a:endParaRPr lang="en-US" dirty="0"/>
                    </a:p>
                  </a:txBody>
                  <a:tcPr/>
                </a:tc>
              </a:tr>
              <a:tr h="1092425">
                <a:tc>
                  <a:txBody>
                    <a:bodyPr/>
                    <a:lstStyle/>
                    <a:p>
                      <a:r>
                        <a:rPr lang="en-US" dirty="0" smtClean="0"/>
                        <a:t>Trust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Other infrastructure</a:t>
                      </a:r>
                      <a:r>
                        <a:rPr lang="en-US" baseline="0" dirty="0" smtClean="0"/>
                        <a:t> providers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endParaRPr lang="en-US" dirty="0"/>
                    </a:p>
                  </a:txBody>
                  <a:tcPr/>
                </a:tc>
              </a:tr>
              <a:tr h="764697">
                <a:tc>
                  <a:txBody>
                    <a:bodyPr/>
                    <a:lstStyle/>
                    <a:p>
                      <a:r>
                        <a:rPr lang="en-US" dirty="0" smtClean="0"/>
                        <a:t>Run-time</a:t>
                      </a:r>
                      <a:r>
                        <a:rPr lang="en-US" baseline="0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443039"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Confidentiality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443039">
                <a:tc>
                  <a:txBody>
                    <a:bodyPr/>
                    <a:lstStyle/>
                    <a:p>
                      <a:r>
                        <a:rPr lang="en-US" dirty="0" smtClean="0"/>
                        <a:t>Main downside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</a:t>
                      </a:r>
                      <a:r>
                        <a:rPr lang="en-US" dirty="0" err="1" smtClean="0"/>
                        <a:t>vs</a:t>
                      </a:r>
                      <a:r>
                        <a:rPr lang="en-US" dirty="0" smtClean="0"/>
                        <a:t> computation / storage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tradeoff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to extend interface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physical separation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</a:t>
                      </a:r>
                      <a:r>
                        <a:rPr lang="en-US" baseline="0" dirty="0" smtClean="0"/>
                        <a:t> general purpose processor extension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181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3838" marR="0" lvl="0" indent="-2238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800" kern="0" dirty="0" smtClean="0">
                <a:solidFill>
                  <a:srgbClr val="0000FF"/>
                </a:solidFill>
              </a:rPr>
              <a:t>Virtual Mode-SP (extended processor) provides protection desired, minimal complexity, with business incentives to make it reality.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5598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400"/>
          </a:xfrm>
        </p:spPr>
        <p:txBody>
          <a:bodyPr/>
          <a:lstStyle/>
          <a:p>
            <a:r>
              <a:rPr lang="en-US" dirty="0" smtClean="0"/>
              <a:t>A step toward realizing hosted virtual networks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business model leads to new security issues</a:t>
            </a:r>
          </a:p>
          <a:p>
            <a:pPr lvl="1"/>
            <a:r>
              <a:rPr lang="en-US" dirty="0" smtClean="0"/>
              <a:t>Platform is hosted and shared</a:t>
            </a:r>
          </a:p>
          <a:p>
            <a:r>
              <a:rPr lang="en-US" dirty="0" smtClean="0"/>
              <a:t>Can use monitoring to </a:t>
            </a:r>
            <a:r>
              <a:rPr lang="en-US" dirty="0" smtClean="0">
                <a:solidFill>
                  <a:srgbClr val="FF0000"/>
                </a:solidFill>
              </a:rPr>
              <a:t>detect</a:t>
            </a:r>
            <a:r>
              <a:rPr lang="en-US" dirty="0" smtClean="0"/>
              <a:t> violations</a:t>
            </a:r>
          </a:p>
          <a:p>
            <a:r>
              <a:rPr lang="en-US" dirty="0" smtClean="0"/>
              <a:t>Better to </a:t>
            </a:r>
            <a:r>
              <a:rPr lang="en-US" dirty="0" err="1" smtClean="0"/>
              <a:t>rearchitect</a:t>
            </a:r>
            <a:r>
              <a:rPr lang="en-US" dirty="0" smtClean="0"/>
              <a:t> routers to </a:t>
            </a:r>
            <a:r>
              <a:rPr lang="en-US" dirty="0" smtClean="0">
                <a:solidFill>
                  <a:srgbClr val="FF0000"/>
                </a:solidFill>
              </a:rPr>
              <a:t>prevent</a:t>
            </a:r>
            <a:r>
              <a:rPr lang="en-US" dirty="0" smtClean="0"/>
              <a:t> violations</a:t>
            </a:r>
          </a:p>
          <a:p>
            <a:pPr lvl="1"/>
            <a:endParaRPr lang="en-US" dirty="0" smtClean="0"/>
          </a:p>
          <a:p>
            <a:r>
              <a:rPr lang="en-US" smtClean="0"/>
              <a:t>Future work:</a:t>
            </a:r>
            <a:endParaRPr lang="en-US" dirty="0" smtClean="0"/>
          </a:p>
          <a:p>
            <a:pPr lvl="1"/>
            <a:r>
              <a:rPr lang="en-US" dirty="0" smtClean="0"/>
              <a:t>Virtual Mode-SP for hosted virtualized infrastructures</a:t>
            </a:r>
          </a:p>
          <a:p>
            <a:pPr lvl="1"/>
            <a:r>
              <a:rPr lang="en-US" dirty="0" smtClean="0"/>
              <a:t>Explore implications of trusting the vendor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Tm="3598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 towards hosted virtualized infrastructures</a:t>
            </a:r>
          </a:p>
          <a:p>
            <a:pPr lvl="1"/>
            <a:r>
              <a:rPr lang="en-US" dirty="0" smtClean="0"/>
              <a:t>Enables companies to easily deploy new services</a:t>
            </a:r>
          </a:p>
          <a:p>
            <a:pPr lvl="1"/>
            <a:r>
              <a:rPr lang="en-US" dirty="0" smtClean="0"/>
              <a:t>e.g., Amazon EC2</a:t>
            </a:r>
          </a:p>
          <a:p>
            <a:r>
              <a:rPr lang="en-US" dirty="0" smtClean="0"/>
              <a:t>Hosted virtual networks</a:t>
            </a:r>
          </a:p>
          <a:p>
            <a:pPr lvl="1"/>
            <a:r>
              <a:rPr lang="en-US" b="1" i="1" dirty="0" smtClean="0"/>
              <a:t>Infrastructure provider</a:t>
            </a:r>
            <a:r>
              <a:rPr lang="en-US" dirty="0" smtClean="0"/>
              <a:t>: owns/maintains routers</a:t>
            </a:r>
          </a:p>
          <a:p>
            <a:pPr lvl="1"/>
            <a:r>
              <a:rPr lang="en-US" b="1" i="1" dirty="0" smtClean="0"/>
              <a:t>Service provider</a:t>
            </a:r>
            <a:r>
              <a:rPr lang="en-US" dirty="0" smtClean="0"/>
              <a:t>: leases slices of routers</a:t>
            </a:r>
          </a:p>
        </p:txBody>
      </p:sp>
      <p:pic>
        <p:nvPicPr>
          <p:cNvPr id="54" name="Picture 53" descr="virt_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343400"/>
            <a:ext cx="5029200" cy="2352675"/>
          </a:xfrm>
          <a:prstGeom prst="rect">
            <a:avLst/>
          </a:prstGeom>
        </p:spPr>
      </p:pic>
    </p:spTree>
  </p:cSld>
  <p:clrMapOvr>
    <a:masterClrMapping/>
  </p:clrMapOvr>
  <p:transition advTm="75388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advTm="122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Provider wants</a:t>
            </a:r>
          </a:p>
          <a:p>
            <a:pPr lvl="1"/>
            <a:r>
              <a:rPr lang="en-US" dirty="0" smtClean="0"/>
              <a:t>Control software running exactly as written</a:t>
            </a:r>
          </a:p>
          <a:p>
            <a:pPr lvl="1"/>
            <a:r>
              <a:rPr lang="en-US" dirty="0" smtClean="0"/>
              <a:t>Data plane forwarding/filtering as instructed</a:t>
            </a:r>
          </a:p>
          <a:p>
            <a:pPr lvl="1"/>
            <a:r>
              <a:rPr lang="en-US" dirty="0" smtClean="0"/>
              <a:t>Data plane performing with </a:t>
            </a:r>
            <a:r>
              <a:rPr lang="en-US" dirty="0" err="1" smtClean="0"/>
              <a:t>QoS</a:t>
            </a:r>
            <a:r>
              <a:rPr lang="en-US" dirty="0" smtClean="0"/>
              <a:t> promised</a:t>
            </a:r>
          </a:p>
          <a:p>
            <a:pPr lvl="1"/>
            <a:r>
              <a:rPr lang="en-US" dirty="0" smtClean="0"/>
              <a:t>Confidentiality/Integrity of data</a:t>
            </a:r>
          </a:p>
          <a:p>
            <a:pPr lvl="1"/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Availability</a:t>
            </a:r>
            <a:endParaRPr lang="en-US" dirty="0" smtClean="0"/>
          </a:p>
          <a:p>
            <a:r>
              <a:rPr lang="en-US" dirty="0" smtClean="0"/>
              <a:t>Infrastructure Provider</a:t>
            </a:r>
          </a:p>
          <a:p>
            <a:pPr lvl="1"/>
            <a:r>
              <a:rPr lang="en-US" dirty="0" smtClean="0"/>
              <a:t>Doesn’t want to be unjustly blamed</a:t>
            </a:r>
          </a:p>
          <a:p>
            <a:r>
              <a:rPr lang="en-US" dirty="0" smtClean="0"/>
              <a:t>Next: How are these possibly compromised</a:t>
            </a:r>
          </a:p>
          <a:p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726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43000" y="1600200"/>
            <a:ext cx="28194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model: Owning the router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 bwMode="auto">
          <a:xfrm>
            <a:off x="1600200" y="1752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00200" y="4191000"/>
            <a:ext cx="762000" cy="838200"/>
          </a:xfrm>
          <a:prstGeom prst="round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Card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43200" y="4191000"/>
            <a:ext cx="762000" cy="838200"/>
          </a:xfrm>
          <a:prstGeom prst="round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Card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524000" y="3657600"/>
            <a:ext cx="20574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12" name="Straight Connector 11"/>
          <p:cNvCxnSpPr>
            <a:endCxn id="10" idx="0"/>
          </p:cNvCxnSpPr>
          <p:nvPr/>
        </p:nvCxnSpPr>
        <p:spPr bwMode="auto">
          <a:xfrm rot="5400000">
            <a:off x="2476500" y="35814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endCxn id="7" idx="0"/>
          </p:cNvCxnSpPr>
          <p:nvPr/>
        </p:nvCxnSpPr>
        <p:spPr bwMode="auto">
          <a:xfrm rot="5400000">
            <a:off x="19050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endCxn id="9" idx="0"/>
          </p:cNvCxnSpPr>
          <p:nvPr/>
        </p:nvCxnSpPr>
        <p:spPr bwMode="auto">
          <a:xfrm rot="5400000">
            <a:off x="30480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600200" y="2514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4267200"/>
            <a:ext cx="381000" cy="3048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05200" y="4267200"/>
            <a:ext cx="381000" cy="3048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4724400" y="1600200"/>
            <a:ext cx="28194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Round Same Side Corner Rectangle 61"/>
          <p:cNvSpPr/>
          <p:nvPr/>
        </p:nvSpPr>
        <p:spPr bwMode="auto">
          <a:xfrm>
            <a:off x="5181600" y="1752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181600" y="4191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6324600" y="4191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5105400" y="3657600"/>
            <a:ext cx="19812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66" name="Straight Connector 65"/>
          <p:cNvCxnSpPr>
            <a:endCxn id="65" idx="0"/>
          </p:cNvCxnSpPr>
          <p:nvPr/>
        </p:nvCxnSpPr>
        <p:spPr bwMode="auto">
          <a:xfrm rot="5400000">
            <a:off x="6019800" y="35814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63" idx="0"/>
          </p:cNvCxnSpPr>
          <p:nvPr/>
        </p:nvCxnSpPr>
        <p:spPr bwMode="auto">
          <a:xfrm rot="5400000">
            <a:off x="54864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endCxn id="64" idx="0"/>
          </p:cNvCxnSpPr>
          <p:nvPr/>
        </p:nvCxnSpPr>
        <p:spPr bwMode="auto">
          <a:xfrm rot="5400000">
            <a:off x="66294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5181600" y="2514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7" name="Rounded Rectangle 76"/>
          <p:cNvSpPr/>
          <p:nvPr/>
        </p:nvSpPr>
        <p:spPr bwMode="auto">
          <a:xfrm>
            <a:off x="5257800" y="2590800"/>
            <a:ext cx="381000" cy="22860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fwd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876800" y="2590800"/>
            <a:ext cx="381000" cy="2286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2401094" y="3238500"/>
            <a:ext cx="4037806" cy="794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295400" y="12192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Hardware-based router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5400" y="12192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Software-based router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3400" y="5334000"/>
            <a:ext cx="830580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Entire platform is trusted</a:t>
            </a:r>
          </a:p>
        </p:txBody>
      </p:sp>
    </p:spTree>
  </p:cSld>
  <p:clrMapOvr>
    <a:masterClrMapping/>
  </p:clrMapOvr>
  <p:transition advTm="4543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43000" y="1600200"/>
            <a:ext cx="28194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model: Hosted (threat 1)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 bwMode="auto">
          <a:xfrm>
            <a:off x="1600200" y="1752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00200" y="4191000"/>
            <a:ext cx="762000" cy="838200"/>
          </a:xfrm>
          <a:prstGeom prst="round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Card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43200" y="4191000"/>
            <a:ext cx="762000" cy="838200"/>
          </a:xfrm>
          <a:prstGeom prst="round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Card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524000" y="3657600"/>
            <a:ext cx="20574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12" name="Straight Connector 11"/>
          <p:cNvCxnSpPr>
            <a:stCxn id="39" idx="2"/>
            <a:endCxn id="10" idx="0"/>
          </p:cNvCxnSpPr>
          <p:nvPr/>
        </p:nvCxnSpPr>
        <p:spPr bwMode="auto">
          <a:xfrm rot="5400000">
            <a:off x="2476500" y="35814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endCxn id="7" idx="0"/>
          </p:cNvCxnSpPr>
          <p:nvPr/>
        </p:nvCxnSpPr>
        <p:spPr bwMode="auto">
          <a:xfrm rot="5400000">
            <a:off x="19050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endCxn id="9" idx="0"/>
          </p:cNvCxnSpPr>
          <p:nvPr/>
        </p:nvCxnSpPr>
        <p:spPr bwMode="auto">
          <a:xfrm rot="5400000">
            <a:off x="30480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600200" y="2514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4267200"/>
            <a:ext cx="381000" cy="3048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05200" y="4267200"/>
            <a:ext cx="381000" cy="3048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1600200" y="3048000"/>
            <a:ext cx="1905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Virtualization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layer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4724400" y="1600200"/>
            <a:ext cx="28194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Round Same Side Corner Rectangle 61"/>
          <p:cNvSpPr/>
          <p:nvPr/>
        </p:nvSpPr>
        <p:spPr bwMode="auto">
          <a:xfrm>
            <a:off x="5181600" y="1752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181600" y="4191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6324600" y="4191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5105400" y="3657600"/>
            <a:ext cx="19812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66" name="Straight Connector 65"/>
          <p:cNvCxnSpPr>
            <a:stCxn id="76" idx="2"/>
            <a:endCxn id="65" idx="0"/>
          </p:cNvCxnSpPr>
          <p:nvPr/>
        </p:nvCxnSpPr>
        <p:spPr bwMode="auto">
          <a:xfrm rot="5400000">
            <a:off x="6019800" y="35814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63" idx="0"/>
          </p:cNvCxnSpPr>
          <p:nvPr/>
        </p:nvCxnSpPr>
        <p:spPr bwMode="auto">
          <a:xfrm rot="5400000">
            <a:off x="54864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endCxn id="64" idx="0"/>
          </p:cNvCxnSpPr>
          <p:nvPr/>
        </p:nvCxnSpPr>
        <p:spPr bwMode="auto">
          <a:xfrm rot="5400000">
            <a:off x="66294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5181600" y="2514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5105400" y="3048000"/>
            <a:ext cx="1981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Virtualization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layer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5257800" y="2590800"/>
            <a:ext cx="381000" cy="228600"/>
          </a:xfrm>
          <a:prstGeom prst="round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fwd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876800" y="2590800"/>
            <a:ext cx="381000" cy="2286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400" y="5334000"/>
            <a:ext cx="8305800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Infra. Provider can tamper with control software,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data plane configuration (HW router),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data plane implementation (SW router)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2401094" y="3238500"/>
            <a:ext cx="4037806" cy="794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295400" y="12192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Hardware-based router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5400" y="12192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Software-based router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2" name="Right Brace 41"/>
          <p:cNvSpPr/>
          <p:nvPr/>
        </p:nvSpPr>
        <p:spPr bwMode="auto">
          <a:xfrm>
            <a:off x="7620000" y="1676400"/>
            <a:ext cx="533400" cy="1295400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Right Brace 42"/>
          <p:cNvSpPr/>
          <p:nvPr/>
        </p:nvSpPr>
        <p:spPr bwMode="auto">
          <a:xfrm>
            <a:off x="7620000" y="3048000"/>
            <a:ext cx="533400" cy="533400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24800" y="1981200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</a:p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924800" y="29718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Infra.</a:t>
            </a:r>
          </a:p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 bwMode="auto">
          <a:xfrm>
            <a:off x="5638800" y="3200400"/>
            <a:ext cx="381000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fwd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257800" y="3200400"/>
            <a:ext cx="381000" cy="2286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</p:spTree>
    <p:custDataLst>
      <p:tags r:id="rId1"/>
    </p:custDataLst>
  </p:cSld>
  <p:clrMapOvr>
    <a:masterClrMapping/>
  </p:clrMapOvr>
  <p:transition advTm="775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40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143000" y="1600200"/>
            <a:ext cx="28194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model: Shared (threat 2)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 bwMode="auto">
          <a:xfrm>
            <a:off x="1600200" y="1752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600200" y="4191000"/>
            <a:ext cx="762000" cy="838200"/>
          </a:xfrm>
          <a:prstGeom prst="round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Card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743200" y="4191000"/>
            <a:ext cx="762000" cy="838200"/>
          </a:xfrm>
          <a:prstGeom prst="roundRect">
            <a:avLst/>
          </a:prstGeom>
          <a:solidFill>
            <a:srgbClr val="BDFFBD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Card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524000" y="3657600"/>
            <a:ext cx="20574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12" name="Straight Connector 11"/>
          <p:cNvCxnSpPr>
            <a:stCxn id="39" idx="2"/>
            <a:endCxn id="10" idx="0"/>
          </p:cNvCxnSpPr>
          <p:nvPr/>
        </p:nvCxnSpPr>
        <p:spPr bwMode="auto">
          <a:xfrm rot="5400000">
            <a:off x="2476500" y="35814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endCxn id="7" idx="0"/>
          </p:cNvCxnSpPr>
          <p:nvPr/>
        </p:nvCxnSpPr>
        <p:spPr bwMode="auto">
          <a:xfrm rot="5400000">
            <a:off x="19050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endCxn id="9" idx="0"/>
          </p:cNvCxnSpPr>
          <p:nvPr/>
        </p:nvCxnSpPr>
        <p:spPr bwMode="auto">
          <a:xfrm rot="5400000">
            <a:off x="30480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1600200" y="2514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1" name="Round Same Side Corner Rectangle 30"/>
          <p:cNvSpPr/>
          <p:nvPr/>
        </p:nvSpPr>
        <p:spPr bwMode="auto">
          <a:xfrm>
            <a:off x="2667000" y="1752600"/>
            <a:ext cx="838200" cy="762000"/>
          </a:xfrm>
          <a:prstGeom prst="round2Same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667000" y="2514600"/>
            <a:ext cx="838200" cy="457200"/>
          </a:xfrm>
          <a:prstGeom prst="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4267200"/>
            <a:ext cx="381000" cy="3048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1219200" y="4572000"/>
            <a:ext cx="381000" cy="304800"/>
          </a:xfrm>
          <a:prstGeom prst="rect">
            <a:avLst/>
          </a:prstGeom>
          <a:solidFill>
            <a:srgbClr val="FF8585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FIB2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505200" y="4267200"/>
            <a:ext cx="381000" cy="3048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505200" y="4572000"/>
            <a:ext cx="381000" cy="304800"/>
          </a:xfrm>
          <a:prstGeom prst="rect">
            <a:avLst/>
          </a:prstGeom>
          <a:solidFill>
            <a:srgbClr val="FF8585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FIB2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1600200" y="3048000"/>
            <a:ext cx="19050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Virtualization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layer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4724400" y="1600200"/>
            <a:ext cx="2819400" cy="3581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2" name="Round Same Side Corner Rectangle 61"/>
          <p:cNvSpPr/>
          <p:nvPr/>
        </p:nvSpPr>
        <p:spPr bwMode="auto">
          <a:xfrm>
            <a:off x="5181600" y="1752600"/>
            <a:ext cx="838200" cy="762000"/>
          </a:xfrm>
          <a:prstGeom prst="round2Same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5181600" y="4191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6324600" y="4191000"/>
            <a:ext cx="762000" cy="8382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NIC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5105400" y="3657600"/>
            <a:ext cx="1981200" cy="381000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Interconnect</a:t>
            </a:r>
          </a:p>
        </p:txBody>
      </p:sp>
      <p:cxnSp>
        <p:nvCxnSpPr>
          <p:cNvPr id="66" name="Straight Connector 65"/>
          <p:cNvCxnSpPr>
            <a:stCxn id="76" idx="2"/>
            <a:endCxn id="65" idx="0"/>
          </p:cNvCxnSpPr>
          <p:nvPr/>
        </p:nvCxnSpPr>
        <p:spPr bwMode="auto">
          <a:xfrm rot="5400000">
            <a:off x="6019800" y="35814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endCxn id="63" idx="0"/>
          </p:cNvCxnSpPr>
          <p:nvPr/>
        </p:nvCxnSpPr>
        <p:spPr bwMode="auto">
          <a:xfrm rot="5400000">
            <a:off x="54864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endCxn id="64" idx="0"/>
          </p:cNvCxnSpPr>
          <p:nvPr/>
        </p:nvCxnSpPr>
        <p:spPr bwMode="auto">
          <a:xfrm rot="5400000">
            <a:off x="6629400" y="4114800"/>
            <a:ext cx="1524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5181600" y="2514600"/>
            <a:ext cx="838200" cy="457200"/>
          </a:xfrm>
          <a:prstGeom prst="rect">
            <a:avLst/>
          </a:prstGeom>
          <a:solidFill>
            <a:srgbClr val="C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0" name="Round Same Side Corner Rectangle 69"/>
          <p:cNvSpPr/>
          <p:nvPr/>
        </p:nvSpPr>
        <p:spPr bwMode="auto">
          <a:xfrm>
            <a:off x="6248400" y="1752600"/>
            <a:ext cx="838200" cy="762000"/>
          </a:xfrm>
          <a:prstGeom prst="round2Same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Routing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Processes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248400" y="2514600"/>
            <a:ext cx="838200" cy="457200"/>
          </a:xfrm>
          <a:prstGeom prst="rect">
            <a:avLst/>
          </a:prstGeom>
          <a:solidFill>
            <a:srgbClr val="F5C5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Helvetica" pitchFamily="34" charset="0"/>
              </a:rPr>
              <a:t>OS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5105400" y="3048000"/>
            <a:ext cx="1981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Virtualization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layer</a:t>
            </a:r>
          </a:p>
        </p:txBody>
      </p:sp>
      <p:sp>
        <p:nvSpPr>
          <p:cNvPr id="77" name="Rounded Rectangle 76"/>
          <p:cNvSpPr/>
          <p:nvPr/>
        </p:nvSpPr>
        <p:spPr bwMode="auto">
          <a:xfrm>
            <a:off x="5638800" y="3200400"/>
            <a:ext cx="381000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fwd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257800" y="3200400"/>
            <a:ext cx="381000" cy="2286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FIB1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6019800" y="3200400"/>
            <a:ext cx="381000" cy="228600"/>
          </a:xfrm>
          <a:prstGeom prst="rect">
            <a:avLst/>
          </a:prstGeom>
          <a:solidFill>
            <a:srgbClr val="FF8585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FIB2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rot="5400000">
            <a:off x="2401094" y="3238500"/>
            <a:ext cx="4037806" cy="794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295400" y="12192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Hardware-based router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105400" y="12192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Software-based router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" name="Right Brace 40"/>
          <p:cNvSpPr/>
          <p:nvPr/>
        </p:nvSpPr>
        <p:spPr bwMode="auto">
          <a:xfrm>
            <a:off x="7620000" y="1676400"/>
            <a:ext cx="533400" cy="1295400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2" name="Right Brace 41"/>
          <p:cNvSpPr/>
          <p:nvPr/>
        </p:nvSpPr>
        <p:spPr bwMode="auto">
          <a:xfrm>
            <a:off x="7620000" y="3048000"/>
            <a:ext cx="533400" cy="533400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24800" y="198120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</a:p>
          <a:p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24800" y="2971800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Infra.</a:t>
            </a:r>
          </a:p>
          <a:p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400" y="5334000"/>
            <a:ext cx="8305800" cy="1384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Pink service provider can attack virtualization layer </a:t>
            </a:r>
            <a:endParaRPr lang="en-US" sz="2000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Possible competitor of Blue service provider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Affect operation of Blue service provider</a:t>
            </a:r>
          </a:p>
        </p:txBody>
      </p:sp>
    </p:spTree>
  </p:cSld>
  <p:clrMapOvr>
    <a:masterClrMapping/>
  </p:clrMapOvr>
  <p:transition advTm="5136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/>
          <a:lstStyle/>
          <a:p>
            <a:r>
              <a:rPr lang="en-US" dirty="0" smtClean="0"/>
              <a:t>Security threats lead to the need for accountability</a:t>
            </a:r>
          </a:p>
          <a:p>
            <a:endParaRPr lang="en-US" dirty="0" smtClean="0"/>
          </a:p>
          <a:p>
            <a:r>
              <a:rPr lang="en-US" dirty="0" smtClean="0"/>
              <a:t>Accountable: Subject to the obligation to report, explain, or justify something; responsible; answerable </a:t>
            </a:r>
            <a:r>
              <a:rPr lang="en-US" sz="1200" i="1" dirty="0" smtClean="0"/>
              <a:t>[Random House]</a:t>
            </a:r>
          </a:p>
          <a:p>
            <a:endParaRPr lang="en-US" dirty="0" smtClean="0"/>
          </a:p>
          <a:p>
            <a:r>
              <a:rPr lang="en-US" dirty="0" smtClean="0"/>
              <a:t>In hosted virtual infrastructure…</a:t>
            </a:r>
          </a:p>
          <a:p>
            <a:pPr lvl="1"/>
            <a:r>
              <a:rPr lang="en-US" dirty="0" smtClean="0"/>
              <a:t>promised in the </a:t>
            </a:r>
            <a:r>
              <a:rPr lang="en-US" dirty="0" smtClean="0">
                <a:solidFill>
                  <a:srgbClr val="FF0000"/>
                </a:solidFill>
              </a:rPr>
              <a:t>Service Level Agreement (SLA)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advTm="3452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</a:t>
            </a:r>
          </a:p>
          <a:p>
            <a:pPr lvl="1"/>
            <a:r>
              <a:rPr lang="en-US" dirty="0" smtClean="0"/>
              <a:t>Network Measurement</a:t>
            </a:r>
          </a:p>
          <a:p>
            <a:r>
              <a:rPr lang="en-US" dirty="0" smtClean="0"/>
              <a:t>Prevent</a:t>
            </a:r>
          </a:p>
          <a:p>
            <a:pPr lvl="1"/>
            <a:r>
              <a:rPr lang="en-US" dirty="0" smtClean="0"/>
              <a:t>Advances in Processor Architecture</a:t>
            </a:r>
          </a:p>
          <a:p>
            <a:endParaRPr lang="en-US" dirty="0" smtClean="0"/>
          </a:p>
          <a:p>
            <a:r>
              <a:rPr lang="en-US" dirty="0" smtClean="0"/>
              <a:t>For each</a:t>
            </a:r>
          </a:p>
          <a:p>
            <a:pPr lvl="1"/>
            <a:r>
              <a:rPr lang="en-US" dirty="0" smtClean="0"/>
              <a:t>Present solution possible today</a:t>
            </a:r>
          </a:p>
          <a:p>
            <a:pPr lvl="1"/>
            <a:r>
              <a:rPr lang="en-US" dirty="0" smtClean="0"/>
              <a:t>Propose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advTm="3161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</a:t>
            </a:r>
          </a:p>
          <a:p>
            <a:pPr lvl="1"/>
            <a:r>
              <a:rPr lang="en-US" dirty="0" smtClean="0"/>
              <a:t>Network Measurement</a:t>
            </a:r>
          </a:p>
          <a:p>
            <a:r>
              <a:rPr lang="en-US" dirty="0" smtClean="0"/>
              <a:t>Prevent</a:t>
            </a:r>
          </a:p>
          <a:p>
            <a:pPr lvl="1"/>
            <a:r>
              <a:rPr lang="en-US" dirty="0" smtClean="0"/>
              <a:t>Advances in Processor Architecture</a:t>
            </a:r>
          </a:p>
          <a:p>
            <a:endParaRPr lang="en-US" dirty="0" smtClean="0"/>
          </a:p>
          <a:p>
            <a:r>
              <a:rPr lang="en-US" dirty="0" smtClean="0"/>
              <a:t>For each</a:t>
            </a:r>
          </a:p>
          <a:p>
            <a:pPr lvl="1"/>
            <a:r>
              <a:rPr lang="en-US" dirty="0" smtClean="0"/>
              <a:t>Present solution possible today</a:t>
            </a:r>
          </a:p>
          <a:p>
            <a:pPr lvl="1"/>
            <a:r>
              <a:rPr lang="en-US" dirty="0" smtClean="0"/>
              <a:t>Propose extension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4572000" y="1524000"/>
            <a:ext cx="1066800" cy="457200"/>
          </a:xfrm>
          <a:prstGeom prst="leftArrow">
            <a:avLst/>
          </a:prstGeom>
          <a:solidFill>
            <a:srgbClr val="00FF00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EE665-2D15-47E5-9693-EAEBDBB688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advTm="12728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19"/>
</p:tagLst>
</file>

<file path=ppt/theme/theme1.xml><?xml version="1.0" encoding="utf-8"?>
<a:theme xmlns:a="http://schemas.openxmlformats.org/drawingml/2006/main" name="princeton-jrex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princeton-jrex</Template>
  <TotalTime>5042</TotalTime>
  <Words>816</Words>
  <Application>Microsoft Office PowerPoint</Application>
  <PresentationFormat>On-screen Show (4:3)</PresentationFormat>
  <Paragraphs>312</Paragraphs>
  <Slides>20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princeton-jrex</vt:lpstr>
      <vt:lpstr>Accountability in Hosted Virtual Networks</vt:lpstr>
      <vt:lpstr>Motivation</vt:lpstr>
      <vt:lpstr>Understanding Security Threats</vt:lpstr>
      <vt:lpstr>Old model: Owning the router</vt:lpstr>
      <vt:lpstr>New model: Hosted (threat 1)</vt:lpstr>
      <vt:lpstr>New model: Shared (threat 2)</vt:lpstr>
      <vt:lpstr>Accountability</vt:lpstr>
      <vt:lpstr>Outline of Approaches</vt:lpstr>
      <vt:lpstr>Outline of Approaches</vt:lpstr>
      <vt:lpstr>Monitoring SLA compliance</vt:lpstr>
      <vt:lpstr>Extending the Interface Card</vt:lpstr>
      <vt:lpstr>Outline of Approaches</vt:lpstr>
      <vt:lpstr>Trusted Platform Module</vt:lpstr>
      <vt:lpstr>TPM Limitations</vt:lpstr>
      <vt:lpstr>TPM needs physical separation</vt:lpstr>
      <vt:lpstr>Security Enhanced Processor</vt:lpstr>
      <vt:lpstr>Protecting Software and Data</vt:lpstr>
      <vt:lpstr>What’s the right approach?</vt:lpstr>
      <vt:lpstr>Conclusion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Accountability in Hosted Virtual Networks</dc:title>
  <dc:creator>Eric Keller</dc:creator>
  <cp:lastModifiedBy>Eric Keller</cp:lastModifiedBy>
  <cp:revision>278</cp:revision>
  <dcterms:created xsi:type="dcterms:W3CDTF">2009-06-17T17:28:54Z</dcterms:created>
  <dcterms:modified xsi:type="dcterms:W3CDTF">2009-08-17T05:28:18Z</dcterms:modified>
</cp:coreProperties>
</file>