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256" r:id="rId2"/>
    <p:sldId id="258" r:id="rId3"/>
    <p:sldId id="259" r:id="rId4"/>
    <p:sldId id="314" r:id="rId5"/>
    <p:sldId id="260" r:id="rId6"/>
    <p:sldId id="292" r:id="rId7"/>
    <p:sldId id="261" r:id="rId8"/>
    <p:sldId id="262" r:id="rId9"/>
    <p:sldId id="263" r:id="rId10"/>
    <p:sldId id="264" r:id="rId11"/>
    <p:sldId id="265" r:id="rId12"/>
    <p:sldId id="293" r:id="rId13"/>
    <p:sldId id="294" r:id="rId14"/>
    <p:sldId id="296" r:id="rId15"/>
    <p:sldId id="297" r:id="rId16"/>
    <p:sldId id="270" r:id="rId17"/>
    <p:sldId id="271" r:id="rId18"/>
    <p:sldId id="291" r:id="rId19"/>
    <p:sldId id="269" r:id="rId20"/>
    <p:sldId id="320" r:id="rId21"/>
    <p:sldId id="321" r:id="rId22"/>
    <p:sldId id="342" r:id="rId23"/>
    <p:sldId id="332" r:id="rId24"/>
    <p:sldId id="323" r:id="rId25"/>
    <p:sldId id="324" r:id="rId26"/>
    <p:sldId id="333" r:id="rId27"/>
    <p:sldId id="325" r:id="rId28"/>
    <p:sldId id="326" r:id="rId29"/>
    <p:sldId id="334" r:id="rId30"/>
    <p:sldId id="329" r:id="rId31"/>
    <p:sldId id="338" r:id="rId32"/>
    <p:sldId id="337" r:id="rId33"/>
    <p:sldId id="303" r:id="rId34"/>
    <p:sldId id="304" r:id="rId35"/>
    <p:sldId id="305" r:id="rId36"/>
    <p:sldId id="306" r:id="rId37"/>
    <p:sldId id="266" r:id="rId38"/>
    <p:sldId id="284" r:id="rId39"/>
    <p:sldId id="285" r:id="rId40"/>
    <p:sldId id="336" r:id="rId41"/>
    <p:sldId id="309" r:id="rId42"/>
    <p:sldId id="310" r:id="rId43"/>
    <p:sldId id="289" r:id="rId44"/>
    <p:sldId id="29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FF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72" autoAdjust="0"/>
    <p:restoredTop sz="80466" autoAdjust="0"/>
  </p:normalViewPr>
  <p:slideViewPr>
    <p:cSldViewPr>
      <p:cViewPr>
        <p:scale>
          <a:sx n="50" d="100"/>
          <a:sy n="50" d="100"/>
        </p:scale>
        <p:origin x="-171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chool\projects\Refactor\data\graph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1456310679611692"/>
          <c:y val="4.2352941176470746E-2"/>
          <c:w val="0.82670560354713174"/>
          <c:h val="0.79843137254901964"/>
        </c:manualLayout>
      </c:layout>
      <c:scatterChart>
        <c:scatterStyle val="smoothMarker"/>
        <c:ser>
          <c:idx val="4"/>
          <c:order val="0"/>
          <c:tx>
            <c:strRef>
              <c:f>Sheet1!$G$1</c:f>
              <c:strCache>
                <c:ptCount val="1"/>
              </c:strCache>
            </c:strRef>
          </c:tx>
          <c:spPr>
            <a:ln w="12700">
              <a:solidFill>
                <a:srgbClr val="800080"/>
              </a:solidFill>
              <a:prstDash val="solid"/>
            </a:ln>
          </c:spPr>
          <c:marker>
            <c:symbol val="star"/>
            <c:size val="5"/>
            <c:spPr>
              <a:noFill/>
              <a:ln>
                <a:solidFill>
                  <a:srgbClr val="800080"/>
                </a:solidFill>
                <a:prstDash val="solid"/>
              </a:ln>
            </c:spPr>
          </c:marker>
          <c:xVal>
            <c:numRef>
              <c:f>Sheet1!$B$3:$B$12</c:f>
              <c:numCache>
                <c:formatCode>General</c:formatCode>
                <c:ptCount val="10"/>
                <c:pt idx="0">
                  <c:v>20617</c:v>
                </c:pt>
                <c:pt idx="1">
                  <c:v>46387</c:v>
                </c:pt>
                <c:pt idx="2">
                  <c:v>67004</c:v>
                </c:pt>
                <c:pt idx="3">
                  <c:v>87618</c:v>
                </c:pt>
                <c:pt idx="4">
                  <c:v>103079</c:v>
                </c:pt>
                <c:pt idx="5">
                  <c:v>123963</c:v>
                </c:pt>
                <c:pt idx="6">
                  <c:v>144311</c:v>
                </c:pt>
                <c:pt idx="7">
                  <c:v>164925</c:v>
                </c:pt>
                <c:pt idx="8">
                  <c:v>185982</c:v>
                </c:pt>
                <c:pt idx="9">
                  <c:v>206156</c:v>
                </c:pt>
              </c:numCache>
            </c:numRef>
          </c:xVal>
          <c:yVal>
            <c:numRef>
              <c:f>Sheet1!$G$3:$G$12</c:f>
              <c:numCache>
                <c:formatCode>0.000</c:formatCode>
                <c:ptCount val="10"/>
                <c:pt idx="0">
                  <c:v>0.90650010108947754</c:v>
                </c:pt>
                <c:pt idx="1">
                  <c:v>1.3785300254821777</c:v>
                </c:pt>
                <c:pt idx="2">
                  <c:v>2.0680198669433612</c:v>
                </c:pt>
                <c:pt idx="3">
                  <c:v>2.7761900424957338</c:v>
                </c:pt>
                <c:pt idx="4">
                  <c:v>3.4334700107574472</c:v>
                </c:pt>
                <c:pt idx="5">
                  <c:v>4.1486401557922434</c:v>
                </c:pt>
                <c:pt idx="6">
                  <c:v>4.7976398468017463</c:v>
                </c:pt>
                <c:pt idx="7">
                  <c:v>5.4974098205566406</c:v>
                </c:pt>
                <c:pt idx="8">
                  <c:v>6.1947698593139648</c:v>
                </c:pt>
                <c:pt idx="9">
                  <c:v>6.9851000308990479</c:v>
                </c:pt>
              </c:numCache>
            </c:numRef>
          </c:yVal>
          <c:smooth val="1"/>
        </c:ser>
        <c:ser>
          <c:idx val="5"/>
          <c:order val="1"/>
          <c:tx>
            <c:strRef>
              <c:f>Sheet1!$H$1</c:f>
              <c:strCache>
                <c:ptCount val="1"/>
              </c:strCache>
            </c:strRef>
          </c:tx>
          <c:spPr>
            <a:ln w="12700">
              <a:solidFill>
                <a:srgbClr val="80000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800000"/>
              </a:solidFill>
              <a:ln>
                <a:solidFill>
                  <a:srgbClr val="800000"/>
                </a:solidFill>
                <a:prstDash val="solid"/>
              </a:ln>
            </c:spPr>
          </c:marker>
          <c:xVal>
            <c:numRef>
              <c:f>Sheet1!$B$3:$B$12</c:f>
              <c:numCache>
                <c:formatCode>General</c:formatCode>
                <c:ptCount val="10"/>
                <c:pt idx="0">
                  <c:v>20617</c:v>
                </c:pt>
                <c:pt idx="1">
                  <c:v>46387</c:v>
                </c:pt>
                <c:pt idx="2">
                  <c:v>67004</c:v>
                </c:pt>
                <c:pt idx="3">
                  <c:v>87618</c:v>
                </c:pt>
                <c:pt idx="4">
                  <c:v>103079</c:v>
                </c:pt>
                <c:pt idx="5">
                  <c:v>123963</c:v>
                </c:pt>
                <c:pt idx="6">
                  <c:v>144311</c:v>
                </c:pt>
                <c:pt idx="7">
                  <c:v>164925</c:v>
                </c:pt>
                <c:pt idx="8">
                  <c:v>185982</c:v>
                </c:pt>
                <c:pt idx="9">
                  <c:v>206156</c:v>
                </c:pt>
              </c:numCache>
            </c:numRef>
          </c:xVal>
          <c:yVal>
            <c:numRef>
              <c:f>Sheet1!$H$3:$H$12</c:f>
              <c:numCache>
                <c:formatCode>0.000</c:formatCode>
                <c:ptCount val="10"/>
                <c:pt idx="0">
                  <c:v>0.31233000755310081</c:v>
                </c:pt>
                <c:pt idx="1">
                  <c:v>0.62786006927490234</c:v>
                </c:pt>
                <c:pt idx="2">
                  <c:v>0.9368200302124039</c:v>
                </c:pt>
                <c:pt idx="3">
                  <c:v>1.2430598735809326</c:v>
                </c:pt>
                <c:pt idx="4">
                  <c:v>1.570450067520142</c:v>
                </c:pt>
                <c:pt idx="5">
                  <c:v>1.8835899829864502</c:v>
                </c:pt>
                <c:pt idx="6">
                  <c:v>2.2067799568176292</c:v>
                </c:pt>
                <c:pt idx="7">
                  <c:v>2.4857299327850342</c:v>
                </c:pt>
                <c:pt idx="8">
                  <c:v>2.8958899974822967</c:v>
                </c:pt>
                <c:pt idx="9">
                  <c:v>3.1058099269866943</c:v>
                </c:pt>
              </c:numCache>
            </c:numRef>
          </c:yVal>
          <c:smooth val="1"/>
        </c:ser>
        <c:axId val="70064768"/>
        <c:axId val="71042176"/>
      </c:scatterChart>
      <c:valAx>
        <c:axId val="7006476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/>
                  <a:t>RIB size</a:t>
                </a:r>
                <a:r>
                  <a:rPr lang="en-US" sz="1400" baseline="0"/>
                  <a:t> (# prefixes)</a:t>
                </a:r>
                <a:endParaRPr lang="en-US" sz="1400"/>
              </a:p>
            </c:rich>
          </c:tx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1042176"/>
        <c:crosses val="autoZero"/>
        <c:crossBetween val="midCat"/>
      </c:valAx>
      <c:valAx>
        <c:axId val="7104217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400"/>
                  <a:t>Migration Time (seconds)</a:t>
                </a:r>
              </a:p>
            </c:rich>
          </c:tx>
        </c:title>
        <c:numFmt formatCode="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70064768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23E21-8104-42E0-826A-9C844DBF3E70}" type="datetimeFigureOut">
              <a:rPr lang="en-US" smtClean="0"/>
              <a:pPr/>
              <a:t>8/31/2011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F5D02-866D-4EC5-A69E-49F21DAB3A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A85A9-ADA5-4C52-8223-E9FCD8322FD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A85A9-ADA5-4C52-8223-E9FCD8322FD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A85A9-ADA5-4C52-8223-E9FCD8322FD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A85A9-ADA5-4C52-8223-E9FCD8322FD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A85A9-ADA5-4C52-8223-E9FCD8322FD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A85A9-ADA5-4C52-8223-E9FCD8322FD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A85A9-ADA5-4C52-8223-E9FCD8322FD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A85A9-ADA5-4C52-8223-E9FCD8322FD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A2616-11F0-4F4D-A64A-A32680326F0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FA2616-11F0-4F4D-A64A-A32680326F0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F5D02-866D-4EC5-A69E-49F21DAB3A4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57413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57415" name="Picture 7" descr="pu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317500"/>
            <a:ext cx="641350" cy="723900"/>
          </a:xfrm>
          <a:prstGeom prst="rect">
            <a:avLst/>
          </a:prstGeom>
          <a:noFill/>
        </p:spPr>
      </p:pic>
      <p:sp>
        <p:nvSpPr>
          <p:cNvPr id="65741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21526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3055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0692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324600"/>
            <a:ext cx="91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itchFamily="18" charset="0"/>
              </a:defRPr>
            </a:lvl1pPr>
          </a:lstStyle>
          <a:p>
            <a:fld id="{FAFAE12B-AF5E-4676-AE1F-60AB827D62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152400" y="1143000"/>
            <a:ext cx="8839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381000" y="1143000"/>
            <a:ext cx="0" cy="5562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3495" name="Picture 7" descr="pu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297863" y="317500"/>
            <a:ext cx="641350" cy="723900"/>
          </a:xfrm>
          <a:prstGeom prst="rect">
            <a:avLst/>
          </a:prstGeom>
          <a:noFill/>
        </p:spPr>
      </p:pic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152400" y="152400"/>
            <a:ext cx="8839200" cy="6553200"/>
          </a:xfrm>
          <a:prstGeom prst="roundRect">
            <a:avLst>
              <a:gd name="adj" fmla="val 414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Helvetica" pitchFamily="34" charset="0"/>
        </a:defRPr>
      </a:lvl9pPr>
    </p:titleStyle>
    <p:bodyStyle>
      <a:lvl1pPr marL="223838" indent="-223838" algn="l" rtl="0" eaLnBrk="1" fontAlgn="base" hangingPunct="1">
        <a:spcBef>
          <a:spcPct val="50000"/>
        </a:spcBef>
        <a:spcAft>
          <a:spcPct val="0"/>
        </a:spcAft>
        <a:buChar char="•"/>
        <a:defRPr sz="2800">
          <a:solidFill>
            <a:srgbClr val="0000FF"/>
          </a:solidFill>
          <a:latin typeface="+mn-lt"/>
          <a:ea typeface="+mn-ea"/>
          <a:cs typeface="+mn-cs"/>
        </a:defRPr>
      </a:lvl1pPr>
      <a:lvl2pPr marL="563563" indent="-223838" algn="l" rtl="0" eaLnBrk="1" fontAlgn="base" hangingPunct="1">
        <a:spcBef>
          <a:spcPct val="10000"/>
        </a:spcBef>
        <a:spcAft>
          <a:spcPct val="0"/>
        </a:spcAft>
        <a:buFont typeface="Helvetica" pitchFamily="34" charset="0"/>
        <a:buChar char="–"/>
        <a:defRPr sz="2400">
          <a:solidFill>
            <a:schemeClr val="accent2"/>
          </a:solidFill>
          <a:latin typeface="+mn-lt"/>
          <a:cs typeface="+mn-cs"/>
        </a:defRPr>
      </a:lvl2pPr>
      <a:lvl3pPr marL="911225" indent="-233363" algn="l" rtl="0" eaLnBrk="1" fontAlgn="base" hangingPunct="1">
        <a:spcBef>
          <a:spcPct val="10000"/>
        </a:spcBef>
        <a:spcAft>
          <a:spcPct val="0"/>
        </a:spcAft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3pPr>
      <a:lvl4pPr marL="1258888" indent="-233363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accent2"/>
          </a:solidFill>
          <a:latin typeface="+mj-lt"/>
          <a:cs typeface="+mn-cs"/>
        </a:defRPr>
      </a:lvl4pPr>
      <a:lvl5pPr marL="15970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5pPr>
      <a:lvl6pPr marL="20542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6pPr>
      <a:lvl7pPr marL="25114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7pPr>
      <a:lvl8pPr marL="29686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8pPr>
      <a:lvl9pPr marL="3425825" indent="-223838" algn="l" rtl="0" eaLnBrk="1" fontAlgn="base" hangingPunct="1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0.wmf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0.wmf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0.wmf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wmf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ekeller@princeton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wmf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Seamless BGP Migration with</a:t>
            </a:r>
            <a:br>
              <a:rPr lang="en-US" dirty="0" smtClean="0"/>
            </a:br>
            <a:r>
              <a:rPr lang="en-US" dirty="0" smtClean="0"/>
              <a:t>Router Grafting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962400"/>
            <a:ext cx="4648200" cy="1143000"/>
          </a:xfrm>
        </p:spPr>
        <p:txBody>
          <a:bodyPr/>
          <a:lstStyle/>
          <a:p>
            <a:r>
              <a:rPr lang="en-US" dirty="0" smtClean="0"/>
              <a:t>Eric Keller, Jennifer Rexford</a:t>
            </a:r>
          </a:p>
          <a:p>
            <a:r>
              <a:rPr lang="en-US" dirty="0" smtClean="0"/>
              <a:t>Princeton University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5257800" y="3962400"/>
            <a:ext cx="365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err="1" smtClean="0"/>
              <a:t>Kobus</a:t>
            </a:r>
            <a:r>
              <a:rPr lang="en-US" sz="2800" dirty="0" smtClean="0"/>
              <a:t> van </a:t>
            </a:r>
            <a:r>
              <a:rPr lang="en-US" sz="2800" dirty="0" err="1" smtClean="0"/>
              <a:t>der</a:t>
            </a:r>
            <a:r>
              <a:rPr lang="en-US" sz="2800" dirty="0" smtClean="0"/>
              <a:t> </a:t>
            </a:r>
            <a:r>
              <a:rPr lang="en-US" sz="2800" dirty="0" err="1" smtClean="0"/>
              <a:t>Merwe</a:t>
            </a:r>
            <a:r>
              <a:rPr lang="en-US" sz="2800" dirty="0" smtClean="0"/>
              <a:t> </a:t>
            </a:r>
          </a:p>
          <a:p>
            <a:pPr lvl="0" algn="ctr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AT&amp;T Research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5791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3429000" y="57150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NSDI 2010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5029200"/>
            <a:ext cx="657225" cy="60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5105400"/>
            <a:ext cx="414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379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6858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Traffic Management</a:t>
            </a:r>
          </a:p>
        </p:txBody>
      </p:sp>
      <p:pic>
        <p:nvPicPr>
          <p:cNvPr id="24" name="Picture 1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36900"/>
            <a:ext cx="63246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203700"/>
            <a:ext cx="400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5499100"/>
            <a:ext cx="400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Line 60"/>
          <p:cNvSpPr>
            <a:spLocks noChangeShapeType="1"/>
          </p:cNvSpPr>
          <p:nvPr/>
        </p:nvSpPr>
        <p:spPr bwMode="auto">
          <a:xfrm flipH="1" flipV="1">
            <a:off x="2667000" y="4584700"/>
            <a:ext cx="1295400" cy="914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 flipH="1" flipV="1">
            <a:off x="6019800" y="4203700"/>
            <a:ext cx="685800" cy="1143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" name="Picture 6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584700"/>
            <a:ext cx="400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44323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40513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53467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Line 64"/>
          <p:cNvSpPr>
            <a:spLocks noChangeShapeType="1"/>
          </p:cNvSpPr>
          <p:nvPr/>
        </p:nvSpPr>
        <p:spPr bwMode="auto">
          <a:xfrm flipH="1">
            <a:off x="4114800" y="5422900"/>
            <a:ext cx="2362200" cy="152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60"/>
          <p:cNvSpPr>
            <a:spLocks noChangeShapeType="1"/>
          </p:cNvSpPr>
          <p:nvPr/>
        </p:nvSpPr>
        <p:spPr bwMode="auto">
          <a:xfrm flipH="1" flipV="1">
            <a:off x="1143000" y="3581400"/>
            <a:ext cx="1295400" cy="914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60"/>
          <p:cNvSpPr>
            <a:spLocks noChangeShapeType="1"/>
          </p:cNvSpPr>
          <p:nvPr/>
        </p:nvSpPr>
        <p:spPr bwMode="auto">
          <a:xfrm flipH="1" flipV="1">
            <a:off x="1371600" y="3352800"/>
            <a:ext cx="1143000" cy="1066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 flipH="1" flipV="1">
            <a:off x="3429000" y="2895600"/>
            <a:ext cx="685800" cy="685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60"/>
          <p:cNvSpPr>
            <a:spLocks noChangeShapeType="1"/>
          </p:cNvSpPr>
          <p:nvPr/>
        </p:nvSpPr>
        <p:spPr bwMode="auto">
          <a:xfrm flipV="1">
            <a:off x="6096000" y="2667000"/>
            <a:ext cx="457200" cy="1371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733800"/>
            <a:ext cx="609600" cy="54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Line 60"/>
          <p:cNvSpPr>
            <a:spLocks noChangeShapeType="1"/>
          </p:cNvSpPr>
          <p:nvPr/>
        </p:nvSpPr>
        <p:spPr bwMode="auto">
          <a:xfrm flipH="1" flipV="1">
            <a:off x="6858000" y="5410200"/>
            <a:ext cx="1219200" cy="609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60"/>
          <p:cNvSpPr>
            <a:spLocks noChangeShapeType="1"/>
          </p:cNvSpPr>
          <p:nvPr/>
        </p:nvSpPr>
        <p:spPr bwMode="auto">
          <a:xfrm flipH="1" flipV="1">
            <a:off x="3810000" y="2819400"/>
            <a:ext cx="381000" cy="762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60"/>
          <p:cNvSpPr>
            <a:spLocks noChangeShapeType="1"/>
          </p:cNvSpPr>
          <p:nvPr/>
        </p:nvSpPr>
        <p:spPr bwMode="auto">
          <a:xfrm flipH="1">
            <a:off x="6172200" y="3886200"/>
            <a:ext cx="2057400" cy="228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2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438400"/>
            <a:ext cx="4572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Line 64"/>
          <p:cNvSpPr>
            <a:spLocks noChangeShapeType="1"/>
          </p:cNvSpPr>
          <p:nvPr/>
        </p:nvSpPr>
        <p:spPr bwMode="auto">
          <a:xfrm flipH="1">
            <a:off x="2743200" y="3670300"/>
            <a:ext cx="1295400" cy="762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60"/>
          <p:cNvSpPr>
            <a:spLocks noChangeShapeType="1"/>
          </p:cNvSpPr>
          <p:nvPr/>
        </p:nvSpPr>
        <p:spPr bwMode="auto">
          <a:xfrm flipV="1">
            <a:off x="4038600" y="4495800"/>
            <a:ext cx="381000" cy="1066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5638800"/>
            <a:ext cx="609600" cy="54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54991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5941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Cloud 48"/>
          <p:cNvSpPr/>
          <p:nvPr/>
        </p:nvSpPr>
        <p:spPr bwMode="auto">
          <a:xfrm>
            <a:off x="6019800" y="2133600"/>
            <a:ext cx="2209800" cy="990600"/>
          </a:xfrm>
          <a:prstGeom prst="cloud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200" y="1219200"/>
            <a:ext cx="7248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 traffic engineering: </a:t>
            </a:r>
          </a:p>
          <a:p>
            <a:r>
              <a:rPr lang="en-US" sz="2400" dirty="0" smtClean="0"/>
              <a:t>* adjust routing protocol parameters based on traffic</a:t>
            </a:r>
          </a:p>
        </p:txBody>
      </p:sp>
      <p:pic>
        <p:nvPicPr>
          <p:cNvPr id="52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43434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47244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1910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Line 60"/>
          <p:cNvSpPr>
            <a:spLocks noChangeShapeType="1"/>
          </p:cNvSpPr>
          <p:nvPr/>
        </p:nvSpPr>
        <p:spPr bwMode="auto">
          <a:xfrm flipH="1">
            <a:off x="2819400" y="4450081"/>
            <a:ext cx="1524000" cy="45719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 flipV="1">
            <a:off x="4267200" y="3733800"/>
            <a:ext cx="152400" cy="609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 flipV="1">
            <a:off x="4114800" y="4800600"/>
            <a:ext cx="685800" cy="762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60"/>
          <p:cNvSpPr>
            <a:spLocks noChangeShapeType="1"/>
          </p:cNvSpPr>
          <p:nvPr/>
        </p:nvSpPr>
        <p:spPr bwMode="auto">
          <a:xfrm flipH="1">
            <a:off x="5029200" y="4343400"/>
            <a:ext cx="76200" cy="381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 flipV="1">
            <a:off x="5257800" y="4191000"/>
            <a:ext cx="609600" cy="76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V="1">
            <a:off x="4648200" y="4267200"/>
            <a:ext cx="228600" cy="152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 flipH="1">
            <a:off x="2667000" y="5562600"/>
            <a:ext cx="1219200" cy="914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61"/>
          <p:cNvSpPr/>
          <p:nvPr/>
        </p:nvSpPr>
        <p:spPr bwMode="auto">
          <a:xfrm>
            <a:off x="3200400" y="2667000"/>
            <a:ext cx="3293918" cy="1861705"/>
          </a:xfrm>
          <a:custGeom>
            <a:avLst/>
            <a:gdLst>
              <a:gd name="connsiteX0" fmla="*/ 3293918 w 3293918"/>
              <a:gd name="connsiteY0" fmla="*/ 0 h 1861705"/>
              <a:gd name="connsiteX1" fmla="*/ 2763982 w 3293918"/>
              <a:gd name="connsiteY1" fmla="*/ 1381991 h 1861705"/>
              <a:gd name="connsiteX2" fmla="*/ 1652155 w 3293918"/>
              <a:gd name="connsiteY2" fmla="*/ 1527463 h 1861705"/>
              <a:gd name="connsiteX3" fmla="*/ 1246909 w 3293918"/>
              <a:gd name="connsiteY3" fmla="*/ 1745673 h 1861705"/>
              <a:gd name="connsiteX4" fmla="*/ 789709 w 3293918"/>
              <a:gd name="connsiteY4" fmla="*/ 831273 h 1861705"/>
              <a:gd name="connsiteX5" fmla="*/ 0 w 3293918"/>
              <a:gd name="connsiteY5" fmla="*/ 145473 h 1861705"/>
              <a:gd name="connsiteX6" fmla="*/ 0 w 3293918"/>
              <a:gd name="connsiteY6" fmla="*/ 145473 h 186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3918" h="1861705">
                <a:moveTo>
                  <a:pt x="3293918" y="0"/>
                </a:moveTo>
                <a:cubicBezTo>
                  <a:pt x="3165763" y="563707"/>
                  <a:pt x="3037609" y="1127414"/>
                  <a:pt x="2763982" y="1381991"/>
                </a:cubicBezTo>
                <a:cubicBezTo>
                  <a:pt x="2490355" y="1636568"/>
                  <a:pt x="1905001" y="1466849"/>
                  <a:pt x="1652155" y="1527463"/>
                </a:cubicBezTo>
                <a:cubicBezTo>
                  <a:pt x="1399310" y="1588077"/>
                  <a:pt x="1390650" y="1861705"/>
                  <a:pt x="1246909" y="1745673"/>
                </a:cubicBezTo>
                <a:cubicBezTo>
                  <a:pt x="1103168" y="1629641"/>
                  <a:pt x="997527" y="1097973"/>
                  <a:pt x="789709" y="831273"/>
                </a:cubicBezTo>
                <a:cubicBezTo>
                  <a:pt x="581891" y="564573"/>
                  <a:pt x="0" y="145473"/>
                  <a:pt x="0" y="145473"/>
                </a:cubicBezTo>
                <a:lnTo>
                  <a:pt x="0" y="145473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43" name="Line 60"/>
          <p:cNvSpPr>
            <a:spLocks noChangeShapeType="1"/>
          </p:cNvSpPr>
          <p:nvPr/>
        </p:nvSpPr>
        <p:spPr bwMode="auto">
          <a:xfrm flipH="1" flipV="1">
            <a:off x="4572000" y="4495800"/>
            <a:ext cx="304800" cy="228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50"/>
          <p:cNvSpPr/>
          <p:nvPr/>
        </p:nvSpPr>
        <p:spPr bwMode="auto">
          <a:xfrm>
            <a:off x="3200400" y="2667000"/>
            <a:ext cx="3293918" cy="2084531"/>
          </a:xfrm>
          <a:custGeom>
            <a:avLst/>
            <a:gdLst>
              <a:gd name="connsiteX0" fmla="*/ 3293918 w 3293918"/>
              <a:gd name="connsiteY0" fmla="*/ 0 h 1861705"/>
              <a:gd name="connsiteX1" fmla="*/ 2763982 w 3293918"/>
              <a:gd name="connsiteY1" fmla="*/ 1381991 h 1861705"/>
              <a:gd name="connsiteX2" fmla="*/ 1652155 w 3293918"/>
              <a:gd name="connsiteY2" fmla="*/ 1527463 h 1861705"/>
              <a:gd name="connsiteX3" fmla="*/ 1246909 w 3293918"/>
              <a:gd name="connsiteY3" fmla="*/ 1745673 h 1861705"/>
              <a:gd name="connsiteX4" fmla="*/ 789709 w 3293918"/>
              <a:gd name="connsiteY4" fmla="*/ 831273 h 1861705"/>
              <a:gd name="connsiteX5" fmla="*/ 0 w 3293918"/>
              <a:gd name="connsiteY5" fmla="*/ 145473 h 1861705"/>
              <a:gd name="connsiteX6" fmla="*/ 0 w 3293918"/>
              <a:gd name="connsiteY6" fmla="*/ 145473 h 1861705"/>
              <a:gd name="connsiteX0" fmla="*/ 3293918 w 3293918"/>
              <a:gd name="connsiteY0" fmla="*/ 0 h 2121477"/>
              <a:gd name="connsiteX1" fmla="*/ 2763982 w 3293918"/>
              <a:gd name="connsiteY1" fmla="*/ 1381991 h 2121477"/>
              <a:gd name="connsiteX2" fmla="*/ 1652155 w 3293918"/>
              <a:gd name="connsiteY2" fmla="*/ 2060863 h 2121477"/>
              <a:gd name="connsiteX3" fmla="*/ 1246909 w 3293918"/>
              <a:gd name="connsiteY3" fmla="*/ 1745673 h 2121477"/>
              <a:gd name="connsiteX4" fmla="*/ 789709 w 3293918"/>
              <a:gd name="connsiteY4" fmla="*/ 831273 h 2121477"/>
              <a:gd name="connsiteX5" fmla="*/ 0 w 3293918"/>
              <a:gd name="connsiteY5" fmla="*/ 145473 h 2121477"/>
              <a:gd name="connsiteX6" fmla="*/ 0 w 3293918"/>
              <a:gd name="connsiteY6" fmla="*/ 145473 h 2121477"/>
              <a:gd name="connsiteX0" fmla="*/ 3293918 w 3293918"/>
              <a:gd name="connsiteY0" fmla="*/ 0 h 2121477"/>
              <a:gd name="connsiteX1" fmla="*/ 2763982 w 3293918"/>
              <a:gd name="connsiteY1" fmla="*/ 1381991 h 2121477"/>
              <a:gd name="connsiteX2" fmla="*/ 1652155 w 3293918"/>
              <a:gd name="connsiteY2" fmla="*/ 2060863 h 2121477"/>
              <a:gd name="connsiteX3" fmla="*/ 1246909 w 3293918"/>
              <a:gd name="connsiteY3" fmla="*/ 1745673 h 2121477"/>
              <a:gd name="connsiteX4" fmla="*/ 789709 w 3293918"/>
              <a:gd name="connsiteY4" fmla="*/ 831273 h 2121477"/>
              <a:gd name="connsiteX5" fmla="*/ 0 w 3293918"/>
              <a:gd name="connsiteY5" fmla="*/ 145473 h 2121477"/>
              <a:gd name="connsiteX6" fmla="*/ 0 w 3293918"/>
              <a:gd name="connsiteY6" fmla="*/ 145473 h 2121477"/>
              <a:gd name="connsiteX0" fmla="*/ 3293918 w 3293918"/>
              <a:gd name="connsiteY0" fmla="*/ 0 h 2084531"/>
              <a:gd name="connsiteX1" fmla="*/ 2763982 w 3293918"/>
              <a:gd name="connsiteY1" fmla="*/ 1381991 h 2084531"/>
              <a:gd name="connsiteX2" fmla="*/ 1936173 w 3293918"/>
              <a:gd name="connsiteY2" fmla="*/ 1603664 h 2084531"/>
              <a:gd name="connsiteX3" fmla="*/ 1652155 w 3293918"/>
              <a:gd name="connsiteY3" fmla="*/ 2060863 h 2084531"/>
              <a:gd name="connsiteX4" fmla="*/ 1246909 w 3293918"/>
              <a:gd name="connsiteY4" fmla="*/ 1745673 h 2084531"/>
              <a:gd name="connsiteX5" fmla="*/ 789709 w 3293918"/>
              <a:gd name="connsiteY5" fmla="*/ 831273 h 2084531"/>
              <a:gd name="connsiteX6" fmla="*/ 0 w 3293918"/>
              <a:gd name="connsiteY6" fmla="*/ 145473 h 2084531"/>
              <a:gd name="connsiteX7" fmla="*/ 0 w 3293918"/>
              <a:gd name="connsiteY7" fmla="*/ 145473 h 208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93918" h="2084531">
                <a:moveTo>
                  <a:pt x="3293918" y="0"/>
                </a:moveTo>
                <a:cubicBezTo>
                  <a:pt x="3165763" y="563707"/>
                  <a:pt x="3037609" y="1038514"/>
                  <a:pt x="2763982" y="1381991"/>
                </a:cubicBezTo>
                <a:cubicBezTo>
                  <a:pt x="2601191" y="1674668"/>
                  <a:pt x="2121478" y="1490519"/>
                  <a:pt x="1936173" y="1603664"/>
                </a:cubicBezTo>
                <a:cubicBezTo>
                  <a:pt x="1750869" y="1716809"/>
                  <a:pt x="1767032" y="2037195"/>
                  <a:pt x="1652155" y="2060863"/>
                </a:cubicBezTo>
                <a:cubicBezTo>
                  <a:pt x="1537278" y="2084531"/>
                  <a:pt x="1390650" y="1950605"/>
                  <a:pt x="1246909" y="1745673"/>
                </a:cubicBezTo>
                <a:cubicBezTo>
                  <a:pt x="1103168" y="1540741"/>
                  <a:pt x="997527" y="1097973"/>
                  <a:pt x="789709" y="831273"/>
                </a:cubicBezTo>
                <a:cubicBezTo>
                  <a:pt x="581891" y="564573"/>
                  <a:pt x="0" y="145473"/>
                  <a:pt x="0" y="145473"/>
                </a:cubicBezTo>
                <a:lnTo>
                  <a:pt x="0" y="145473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64" name="Straight Arrow Connector 63"/>
          <p:cNvCxnSpPr>
            <a:endCxn id="62" idx="2"/>
          </p:cNvCxnSpPr>
          <p:nvPr/>
        </p:nvCxnSpPr>
        <p:spPr bwMode="auto">
          <a:xfrm rot="5400000">
            <a:off x="4443847" y="3456709"/>
            <a:ext cx="1146463" cy="329045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4495800" y="28194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Congested link</a:t>
            </a:r>
            <a:endParaRPr lang="en-US" dirty="0"/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369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1" grpId="0" animBg="1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685800"/>
          </a:xfrm>
        </p:spPr>
        <p:txBody>
          <a:bodyPr/>
          <a:lstStyle/>
          <a:p>
            <a:pPr eaLnBrk="1" hangingPunct="1"/>
            <a:r>
              <a:rPr lang="en-US" sz="3600" b="1" dirty="0" smtClean="0"/>
              <a:t>Traffic Management</a:t>
            </a:r>
          </a:p>
        </p:txBody>
      </p:sp>
      <p:pic>
        <p:nvPicPr>
          <p:cNvPr id="24" name="Picture 1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36900"/>
            <a:ext cx="63246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203700"/>
            <a:ext cx="400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5499100"/>
            <a:ext cx="400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Line 60"/>
          <p:cNvSpPr>
            <a:spLocks noChangeShapeType="1"/>
          </p:cNvSpPr>
          <p:nvPr/>
        </p:nvSpPr>
        <p:spPr bwMode="auto">
          <a:xfrm flipH="1" flipV="1">
            <a:off x="2667000" y="4584700"/>
            <a:ext cx="1295400" cy="914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 flipH="1" flipV="1">
            <a:off x="6019800" y="4203700"/>
            <a:ext cx="685800" cy="1143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9" name="Picture 6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584700"/>
            <a:ext cx="400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44323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40513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53467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Line 64"/>
          <p:cNvSpPr>
            <a:spLocks noChangeShapeType="1"/>
          </p:cNvSpPr>
          <p:nvPr/>
        </p:nvSpPr>
        <p:spPr bwMode="auto">
          <a:xfrm flipH="1">
            <a:off x="4114800" y="5422900"/>
            <a:ext cx="2362200" cy="152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60"/>
          <p:cNvSpPr>
            <a:spLocks noChangeShapeType="1"/>
          </p:cNvSpPr>
          <p:nvPr/>
        </p:nvSpPr>
        <p:spPr bwMode="auto">
          <a:xfrm flipH="1" flipV="1">
            <a:off x="1143000" y="3581400"/>
            <a:ext cx="1295400" cy="914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60"/>
          <p:cNvSpPr>
            <a:spLocks noChangeShapeType="1"/>
          </p:cNvSpPr>
          <p:nvPr/>
        </p:nvSpPr>
        <p:spPr bwMode="auto">
          <a:xfrm flipH="1" flipV="1">
            <a:off x="1371600" y="3352800"/>
            <a:ext cx="1143000" cy="1066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 flipH="1" flipV="1">
            <a:off x="3429000" y="2895600"/>
            <a:ext cx="685800" cy="685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60"/>
          <p:cNvSpPr>
            <a:spLocks noChangeShapeType="1"/>
          </p:cNvSpPr>
          <p:nvPr/>
        </p:nvSpPr>
        <p:spPr bwMode="auto">
          <a:xfrm flipV="1">
            <a:off x="6096000" y="2667000"/>
            <a:ext cx="457200" cy="1371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733800"/>
            <a:ext cx="609600" cy="54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Line 60"/>
          <p:cNvSpPr>
            <a:spLocks noChangeShapeType="1"/>
          </p:cNvSpPr>
          <p:nvPr/>
        </p:nvSpPr>
        <p:spPr bwMode="auto">
          <a:xfrm flipH="1" flipV="1">
            <a:off x="6858000" y="5410200"/>
            <a:ext cx="1219200" cy="609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60"/>
          <p:cNvSpPr>
            <a:spLocks noChangeShapeType="1"/>
          </p:cNvSpPr>
          <p:nvPr/>
        </p:nvSpPr>
        <p:spPr bwMode="auto">
          <a:xfrm flipH="1" flipV="1">
            <a:off x="3810000" y="2819400"/>
            <a:ext cx="381000" cy="762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60"/>
          <p:cNvSpPr>
            <a:spLocks noChangeShapeType="1"/>
          </p:cNvSpPr>
          <p:nvPr/>
        </p:nvSpPr>
        <p:spPr bwMode="auto">
          <a:xfrm flipH="1">
            <a:off x="6172200" y="3886200"/>
            <a:ext cx="2057400" cy="228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2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438400"/>
            <a:ext cx="4572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Line 64"/>
          <p:cNvSpPr>
            <a:spLocks noChangeShapeType="1"/>
          </p:cNvSpPr>
          <p:nvPr/>
        </p:nvSpPr>
        <p:spPr bwMode="auto">
          <a:xfrm flipH="1">
            <a:off x="2743200" y="3670300"/>
            <a:ext cx="1295400" cy="762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60"/>
          <p:cNvSpPr>
            <a:spLocks noChangeShapeType="1"/>
          </p:cNvSpPr>
          <p:nvPr/>
        </p:nvSpPr>
        <p:spPr bwMode="auto">
          <a:xfrm flipV="1">
            <a:off x="4038600" y="4495800"/>
            <a:ext cx="381000" cy="1066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5638800"/>
            <a:ext cx="609600" cy="54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54991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5941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Cloud 48"/>
          <p:cNvSpPr/>
          <p:nvPr/>
        </p:nvSpPr>
        <p:spPr bwMode="auto">
          <a:xfrm>
            <a:off x="6019800" y="2133600"/>
            <a:ext cx="2209800" cy="990600"/>
          </a:xfrm>
          <a:prstGeom prst="cloud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200" y="1219200"/>
            <a:ext cx="60989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Instead…</a:t>
            </a:r>
          </a:p>
          <a:p>
            <a:r>
              <a:rPr lang="en-US" sz="2400" dirty="0" smtClean="0"/>
              <a:t>* </a:t>
            </a:r>
            <a:r>
              <a:rPr lang="en-US" sz="2400" dirty="0" err="1" smtClean="0"/>
              <a:t>Rehome</a:t>
            </a:r>
            <a:r>
              <a:rPr lang="en-US" sz="2400" dirty="0" smtClean="0"/>
              <a:t> customer to change traffic matrix</a:t>
            </a:r>
            <a:endParaRPr lang="en-US" sz="2400" dirty="0"/>
          </a:p>
        </p:txBody>
      </p:sp>
      <p:pic>
        <p:nvPicPr>
          <p:cNvPr id="52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67200" y="43434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47244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41910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Line 60"/>
          <p:cNvSpPr>
            <a:spLocks noChangeShapeType="1"/>
          </p:cNvSpPr>
          <p:nvPr/>
        </p:nvSpPr>
        <p:spPr bwMode="auto">
          <a:xfrm flipH="1">
            <a:off x="2819400" y="4450081"/>
            <a:ext cx="1524000" cy="45719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 flipV="1">
            <a:off x="4267200" y="3733800"/>
            <a:ext cx="152400" cy="609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 flipV="1">
            <a:off x="4114800" y="4800600"/>
            <a:ext cx="685800" cy="762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60"/>
          <p:cNvSpPr>
            <a:spLocks noChangeShapeType="1"/>
          </p:cNvSpPr>
          <p:nvPr/>
        </p:nvSpPr>
        <p:spPr bwMode="auto">
          <a:xfrm flipH="1">
            <a:off x="5029200" y="4343400"/>
            <a:ext cx="76200" cy="381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 flipV="1">
            <a:off x="5257800" y="4191000"/>
            <a:ext cx="609600" cy="76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V="1">
            <a:off x="4648200" y="4267200"/>
            <a:ext cx="228600" cy="152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61"/>
          <p:cNvSpPr/>
          <p:nvPr/>
        </p:nvSpPr>
        <p:spPr bwMode="auto">
          <a:xfrm>
            <a:off x="3200400" y="2687782"/>
            <a:ext cx="3293918" cy="1861705"/>
          </a:xfrm>
          <a:custGeom>
            <a:avLst/>
            <a:gdLst>
              <a:gd name="connsiteX0" fmla="*/ 3293918 w 3293918"/>
              <a:gd name="connsiteY0" fmla="*/ 0 h 1861705"/>
              <a:gd name="connsiteX1" fmla="*/ 2763982 w 3293918"/>
              <a:gd name="connsiteY1" fmla="*/ 1381991 h 1861705"/>
              <a:gd name="connsiteX2" fmla="*/ 1652155 w 3293918"/>
              <a:gd name="connsiteY2" fmla="*/ 1527463 h 1861705"/>
              <a:gd name="connsiteX3" fmla="*/ 1246909 w 3293918"/>
              <a:gd name="connsiteY3" fmla="*/ 1745673 h 1861705"/>
              <a:gd name="connsiteX4" fmla="*/ 789709 w 3293918"/>
              <a:gd name="connsiteY4" fmla="*/ 831273 h 1861705"/>
              <a:gd name="connsiteX5" fmla="*/ 0 w 3293918"/>
              <a:gd name="connsiteY5" fmla="*/ 145473 h 1861705"/>
              <a:gd name="connsiteX6" fmla="*/ 0 w 3293918"/>
              <a:gd name="connsiteY6" fmla="*/ 145473 h 186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3918" h="1861705">
                <a:moveTo>
                  <a:pt x="3293918" y="0"/>
                </a:moveTo>
                <a:cubicBezTo>
                  <a:pt x="3165763" y="563707"/>
                  <a:pt x="3037609" y="1127414"/>
                  <a:pt x="2763982" y="1381991"/>
                </a:cubicBezTo>
                <a:cubicBezTo>
                  <a:pt x="2490355" y="1636568"/>
                  <a:pt x="1905001" y="1466849"/>
                  <a:pt x="1652155" y="1527463"/>
                </a:cubicBezTo>
                <a:cubicBezTo>
                  <a:pt x="1399310" y="1588077"/>
                  <a:pt x="1390650" y="1861705"/>
                  <a:pt x="1246909" y="1745673"/>
                </a:cubicBezTo>
                <a:cubicBezTo>
                  <a:pt x="1103168" y="1629641"/>
                  <a:pt x="997527" y="1097973"/>
                  <a:pt x="789709" y="831273"/>
                </a:cubicBezTo>
                <a:cubicBezTo>
                  <a:pt x="581891" y="564573"/>
                  <a:pt x="0" y="145473"/>
                  <a:pt x="0" y="145473"/>
                </a:cubicBezTo>
                <a:lnTo>
                  <a:pt x="0" y="145473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V="1">
            <a:off x="4343400" y="2667000"/>
            <a:ext cx="2209800" cy="914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63"/>
          <p:cNvSpPr/>
          <p:nvPr/>
        </p:nvSpPr>
        <p:spPr bwMode="auto">
          <a:xfrm>
            <a:off x="3200400" y="2666999"/>
            <a:ext cx="3293918" cy="983673"/>
          </a:xfrm>
          <a:custGeom>
            <a:avLst/>
            <a:gdLst>
              <a:gd name="connsiteX0" fmla="*/ 3293918 w 3293918"/>
              <a:gd name="connsiteY0" fmla="*/ 0 h 1861705"/>
              <a:gd name="connsiteX1" fmla="*/ 2763982 w 3293918"/>
              <a:gd name="connsiteY1" fmla="*/ 1381991 h 1861705"/>
              <a:gd name="connsiteX2" fmla="*/ 1652155 w 3293918"/>
              <a:gd name="connsiteY2" fmla="*/ 1527463 h 1861705"/>
              <a:gd name="connsiteX3" fmla="*/ 1246909 w 3293918"/>
              <a:gd name="connsiteY3" fmla="*/ 1745673 h 1861705"/>
              <a:gd name="connsiteX4" fmla="*/ 789709 w 3293918"/>
              <a:gd name="connsiteY4" fmla="*/ 831273 h 1861705"/>
              <a:gd name="connsiteX5" fmla="*/ 0 w 3293918"/>
              <a:gd name="connsiteY5" fmla="*/ 145473 h 1861705"/>
              <a:gd name="connsiteX6" fmla="*/ 0 w 3293918"/>
              <a:gd name="connsiteY6" fmla="*/ 145473 h 1861705"/>
              <a:gd name="connsiteX0" fmla="*/ 3293918 w 3293918"/>
              <a:gd name="connsiteY0" fmla="*/ 0 h 1861705"/>
              <a:gd name="connsiteX1" fmla="*/ 1652155 w 3293918"/>
              <a:gd name="connsiteY1" fmla="*/ 1527463 h 1861705"/>
              <a:gd name="connsiteX2" fmla="*/ 1246909 w 3293918"/>
              <a:gd name="connsiteY2" fmla="*/ 1745673 h 1861705"/>
              <a:gd name="connsiteX3" fmla="*/ 789709 w 3293918"/>
              <a:gd name="connsiteY3" fmla="*/ 831273 h 1861705"/>
              <a:gd name="connsiteX4" fmla="*/ 0 w 3293918"/>
              <a:gd name="connsiteY4" fmla="*/ 145473 h 1861705"/>
              <a:gd name="connsiteX5" fmla="*/ 0 w 3293918"/>
              <a:gd name="connsiteY5" fmla="*/ 145473 h 1861705"/>
              <a:gd name="connsiteX0" fmla="*/ 3293918 w 3293918"/>
              <a:gd name="connsiteY0" fmla="*/ 0 h 1884219"/>
              <a:gd name="connsiteX1" fmla="*/ 1246909 w 3293918"/>
              <a:gd name="connsiteY1" fmla="*/ 1745673 h 1884219"/>
              <a:gd name="connsiteX2" fmla="*/ 789709 w 3293918"/>
              <a:gd name="connsiteY2" fmla="*/ 831273 h 1884219"/>
              <a:gd name="connsiteX3" fmla="*/ 0 w 3293918"/>
              <a:gd name="connsiteY3" fmla="*/ 145473 h 1884219"/>
              <a:gd name="connsiteX4" fmla="*/ 0 w 3293918"/>
              <a:gd name="connsiteY4" fmla="*/ 145473 h 1884219"/>
              <a:gd name="connsiteX0" fmla="*/ 3293918 w 3293918"/>
              <a:gd name="connsiteY0" fmla="*/ 0 h 2038350"/>
              <a:gd name="connsiteX1" fmla="*/ 1246909 w 3293918"/>
              <a:gd name="connsiteY1" fmla="*/ 1745673 h 2038350"/>
              <a:gd name="connsiteX2" fmla="*/ 1780309 w 3293918"/>
              <a:gd name="connsiteY2" fmla="*/ 308264 h 2038350"/>
              <a:gd name="connsiteX3" fmla="*/ 789709 w 3293918"/>
              <a:gd name="connsiteY3" fmla="*/ 831273 h 2038350"/>
              <a:gd name="connsiteX4" fmla="*/ 0 w 3293918"/>
              <a:gd name="connsiteY4" fmla="*/ 145473 h 2038350"/>
              <a:gd name="connsiteX5" fmla="*/ 0 w 3293918"/>
              <a:gd name="connsiteY5" fmla="*/ 145473 h 2038350"/>
              <a:gd name="connsiteX0" fmla="*/ 3293918 w 3293918"/>
              <a:gd name="connsiteY0" fmla="*/ 0 h 858405"/>
              <a:gd name="connsiteX1" fmla="*/ 2161309 w 3293918"/>
              <a:gd name="connsiteY1" fmla="*/ 221673 h 858405"/>
              <a:gd name="connsiteX2" fmla="*/ 1780309 w 3293918"/>
              <a:gd name="connsiteY2" fmla="*/ 308264 h 858405"/>
              <a:gd name="connsiteX3" fmla="*/ 789709 w 3293918"/>
              <a:gd name="connsiteY3" fmla="*/ 831273 h 858405"/>
              <a:gd name="connsiteX4" fmla="*/ 0 w 3293918"/>
              <a:gd name="connsiteY4" fmla="*/ 145473 h 858405"/>
              <a:gd name="connsiteX5" fmla="*/ 0 w 3293918"/>
              <a:gd name="connsiteY5" fmla="*/ 145473 h 858405"/>
              <a:gd name="connsiteX0" fmla="*/ 3293918 w 3293918"/>
              <a:gd name="connsiteY0" fmla="*/ 0 h 858405"/>
              <a:gd name="connsiteX1" fmla="*/ 1780309 w 3293918"/>
              <a:gd name="connsiteY1" fmla="*/ 308264 h 858405"/>
              <a:gd name="connsiteX2" fmla="*/ 789709 w 3293918"/>
              <a:gd name="connsiteY2" fmla="*/ 831273 h 858405"/>
              <a:gd name="connsiteX3" fmla="*/ 0 w 3293918"/>
              <a:gd name="connsiteY3" fmla="*/ 145473 h 858405"/>
              <a:gd name="connsiteX4" fmla="*/ 0 w 3293918"/>
              <a:gd name="connsiteY4" fmla="*/ 145473 h 858405"/>
              <a:gd name="connsiteX0" fmla="*/ 3293918 w 3293918"/>
              <a:gd name="connsiteY0" fmla="*/ 0 h 855518"/>
              <a:gd name="connsiteX1" fmla="*/ 789709 w 3293918"/>
              <a:gd name="connsiteY1" fmla="*/ 831273 h 855518"/>
              <a:gd name="connsiteX2" fmla="*/ 0 w 3293918"/>
              <a:gd name="connsiteY2" fmla="*/ 145473 h 855518"/>
              <a:gd name="connsiteX3" fmla="*/ 0 w 3293918"/>
              <a:gd name="connsiteY3" fmla="*/ 145473 h 855518"/>
              <a:gd name="connsiteX0" fmla="*/ 3293918 w 3293918"/>
              <a:gd name="connsiteY0" fmla="*/ 0 h 1007918"/>
              <a:gd name="connsiteX1" fmla="*/ 1094509 w 3293918"/>
              <a:gd name="connsiteY1" fmla="*/ 983673 h 1007918"/>
              <a:gd name="connsiteX2" fmla="*/ 0 w 3293918"/>
              <a:gd name="connsiteY2" fmla="*/ 145473 h 1007918"/>
              <a:gd name="connsiteX3" fmla="*/ 0 w 3293918"/>
              <a:gd name="connsiteY3" fmla="*/ 145473 h 1007918"/>
              <a:gd name="connsiteX0" fmla="*/ 3293918 w 3293918"/>
              <a:gd name="connsiteY0" fmla="*/ 0 h 983673"/>
              <a:gd name="connsiteX1" fmla="*/ 1094509 w 3293918"/>
              <a:gd name="connsiteY1" fmla="*/ 983673 h 983673"/>
              <a:gd name="connsiteX2" fmla="*/ 0 w 3293918"/>
              <a:gd name="connsiteY2" fmla="*/ 145473 h 983673"/>
              <a:gd name="connsiteX3" fmla="*/ 0 w 3293918"/>
              <a:gd name="connsiteY3" fmla="*/ 145473 h 98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3918" h="983673">
                <a:moveTo>
                  <a:pt x="3293918" y="0"/>
                </a:moveTo>
                <a:cubicBezTo>
                  <a:pt x="2772208" y="173182"/>
                  <a:pt x="1643495" y="959428"/>
                  <a:pt x="1094509" y="983673"/>
                </a:cubicBezTo>
                <a:cubicBezTo>
                  <a:pt x="573232" y="869373"/>
                  <a:pt x="182418" y="285173"/>
                  <a:pt x="0" y="145473"/>
                </a:cubicBezTo>
                <a:lnTo>
                  <a:pt x="0" y="145473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 flipH="1" flipV="1">
            <a:off x="4572000" y="4495800"/>
            <a:ext cx="304800" cy="228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1" name="Line 60"/>
          <p:cNvSpPr>
            <a:spLocks noChangeShapeType="1"/>
          </p:cNvSpPr>
          <p:nvPr/>
        </p:nvSpPr>
        <p:spPr bwMode="auto">
          <a:xfrm flipH="1">
            <a:off x="2667000" y="5562600"/>
            <a:ext cx="1219200" cy="914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422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755900"/>
            <a:ext cx="66294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5847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4323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4417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2893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Understanding the Disruption (today)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6096000"/>
            <a:ext cx="2544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delete neighbor 1.2.3.4</a:t>
            </a:r>
            <a:endParaRPr lang="en-US" dirty="0"/>
          </a:p>
        </p:txBody>
      </p:sp>
      <p:cxnSp>
        <p:nvCxnSpPr>
          <p:cNvPr id="12" name="Shape 27"/>
          <p:cNvCxnSpPr>
            <a:stCxn id="11" idx="0"/>
            <a:endCxn id="29" idx="2"/>
          </p:cNvCxnSpPr>
          <p:nvPr/>
        </p:nvCxnSpPr>
        <p:spPr bwMode="auto">
          <a:xfrm rot="16200000" flipV="1">
            <a:off x="5798622" y="4678878"/>
            <a:ext cx="1790700" cy="1043543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971800" y="6324600"/>
            <a:ext cx="23368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Add neighbor 1.2.3.4</a:t>
            </a:r>
            <a:endParaRPr lang="en-US" dirty="0"/>
          </a:p>
        </p:txBody>
      </p:sp>
      <p:cxnSp>
        <p:nvCxnSpPr>
          <p:cNvPr id="14" name="Shape 27"/>
          <p:cNvCxnSpPr>
            <a:stCxn id="13" idx="0"/>
            <a:endCxn id="7" idx="2"/>
          </p:cNvCxnSpPr>
          <p:nvPr/>
        </p:nvCxnSpPr>
        <p:spPr bwMode="auto">
          <a:xfrm rot="5400000" flipH="1" flipV="1">
            <a:off x="4222767" y="5518168"/>
            <a:ext cx="723900" cy="888965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5105400" y="4038600"/>
            <a:ext cx="838200" cy="6985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3657600" y="3810000"/>
            <a:ext cx="2286000" cy="762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>
            <a:off x="2514600" y="3975100"/>
            <a:ext cx="685800" cy="7620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Straight Connector 21"/>
          <p:cNvCxnSpPr>
            <a:cxnSpLocks noChangeShapeType="1"/>
          </p:cNvCxnSpPr>
          <p:nvPr/>
        </p:nvCxnSpPr>
        <p:spPr bwMode="auto">
          <a:xfrm>
            <a:off x="2667000" y="4926013"/>
            <a:ext cx="1981200" cy="1587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</p:cxnSp>
      <p:sp>
        <p:nvSpPr>
          <p:cNvPr id="19" name="Line 20"/>
          <p:cNvSpPr>
            <a:spLocks noChangeShapeType="1"/>
          </p:cNvSpPr>
          <p:nvPr/>
        </p:nvSpPr>
        <p:spPr bwMode="auto">
          <a:xfrm flipH="1" flipV="1">
            <a:off x="685800" y="4584700"/>
            <a:ext cx="1447800" cy="3810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 flipV="1">
            <a:off x="6477000" y="3898900"/>
            <a:ext cx="1828800" cy="292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6477000" y="3670300"/>
            <a:ext cx="1752600" cy="1524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181600" y="4191000"/>
            <a:ext cx="3124200" cy="698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5791200" y="4356100"/>
            <a:ext cx="914400" cy="228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 rot="20759813">
            <a:off x="5889014" y="4601966"/>
            <a:ext cx="1552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BGP updates</a:t>
            </a:r>
            <a:endParaRPr lang="en-US" dirty="0"/>
          </a:p>
        </p:txBody>
      </p:sp>
      <p:sp>
        <p:nvSpPr>
          <p:cNvPr id="33" name="Rectangle 41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1600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Reconfigure old router, remove </a:t>
            </a:r>
            <a:r>
              <a:rPr lang="en-US" sz="2800" dirty="0" smtClean="0"/>
              <a:t>old link</a:t>
            </a:r>
          </a:p>
          <a:p>
            <a:pPr marL="514350" indent="-514350" eaLnBrk="1" hangingPunct="1">
              <a:buAutoNum type="arabicParenR"/>
            </a:pPr>
            <a:r>
              <a:rPr lang="en-US" dirty="0" smtClean="0"/>
              <a:t>Add new link link, configure new router</a:t>
            </a:r>
          </a:p>
          <a:p>
            <a:pPr marL="514350" indent="-514350" eaLnBrk="1" hangingPunct="1">
              <a:buAutoNum type="arabicParenR"/>
            </a:pPr>
            <a:r>
              <a:rPr lang="en-US" dirty="0" smtClean="0"/>
              <a:t>Establish new BGP session (exchange routes)</a:t>
            </a:r>
            <a:endParaRPr lang="en-US" sz="2800" dirty="0" smtClean="0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10800000">
            <a:off x="4724400" y="3962400"/>
            <a:ext cx="914400" cy="1588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rot="10800000" flipV="1">
            <a:off x="5105402" y="4038600"/>
            <a:ext cx="609599" cy="3810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 rot="20759813">
            <a:off x="4144546" y="401031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 rot="10800000">
            <a:off x="3810000" y="4724400"/>
            <a:ext cx="685800" cy="1588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5105400" y="4191000"/>
            <a:ext cx="381000" cy="3048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advTm="683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20" grpId="0" animBg="1"/>
      <p:bldP spid="22" grpId="0" animBg="1"/>
      <p:bldP spid="24" grpId="0"/>
      <p:bldP spid="41" grpId="0"/>
      <p:bldP spid="41" grpId="2"/>
      <p:bldP spid="41" grpId="3"/>
      <p:bldP spid="41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Understanding the Disruption (today)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3" name="Rectangle 41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16002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arenR"/>
            </a:pPr>
            <a:r>
              <a:rPr lang="en-US" dirty="0" smtClean="0"/>
              <a:t>Reconfigure old router, remove </a:t>
            </a:r>
            <a:r>
              <a:rPr lang="en-US" sz="2800" dirty="0" smtClean="0"/>
              <a:t>old link</a:t>
            </a:r>
          </a:p>
          <a:p>
            <a:pPr marL="514350" indent="-514350" eaLnBrk="1" hangingPunct="1">
              <a:buAutoNum type="arabicParenR"/>
            </a:pPr>
            <a:r>
              <a:rPr lang="en-US" dirty="0" smtClean="0"/>
              <a:t>Add new link link, configure new router</a:t>
            </a:r>
          </a:p>
          <a:p>
            <a:pPr marL="514350" indent="-514350" eaLnBrk="1" hangingPunct="1">
              <a:buAutoNum type="arabicParenR"/>
            </a:pPr>
            <a:r>
              <a:rPr lang="en-US" dirty="0" smtClean="0"/>
              <a:t>Establish new BGP session (exchange routes)</a:t>
            </a:r>
            <a:endParaRPr lang="en-US" sz="28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57200" y="3124200"/>
            <a:ext cx="84582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Downtime (Minutes)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2608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755900"/>
            <a:ext cx="66294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45847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44323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34417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32893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Router Grafting: Breaking up the router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5105400" y="4038600"/>
            <a:ext cx="838200" cy="6985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3657600" y="3810000"/>
            <a:ext cx="2286000" cy="762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>
            <a:off x="2514600" y="3975100"/>
            <a:ext cx="685800" cy="7620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Straight Connector 21"/>
          <p:cNvCxnSpPr>
            <a:cxnSpLocks noChangeShapeType="1"/>
          </p:cNvCxnSpPr>
          <p:nvPr/>
        </p:nvCxnSpPr>
        <p:spPr bwMode="auto">
          <a:xfrm>
            <a:off x="2667000" y="4926013"/>
            <a:ext cx="1981200" cy="1587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</p:cxnSp>
      <p:sp>
        <p:nvSpPr>
          <p:cNvPr id="19" name="Line 20"/>
          <p:cNvSpPr>
            <a:spLocks noChangeShapeType="1"/>
          </p:cNvSpPr>
          <p:nvPr/>
        </p:nvSpPr>
        <p:spPr bwMode="auto">
          <a:xfrm flipH="1" flipV="1">
            <a:off x="685800" y="4584700"/>
            <a:ext cx="1447800" cy="3810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 flipV="1">
            <a:off x="6477000" y="3898900"/>
            <a:ext cx="1828800" cy="292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6477000" y="3670300"/>
            <a:ext cx="1752600" cy="1524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181600" y="4191000"/>
            <a:ext cx="3124200" cy="698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Curved Connector 31"/>
          <p:cNvCxnSpPr/>
          <p:nvPr/>
        </p:nvCxnSpPr>
        <p:spPr bwMode="auto">
          <a:xfrm rot="16200000" flipH="1" flipV="1">
            <a:off x="5037068" y="3314700"/>
            <a:ext cx="1066800" cy="1295400"/>
          </a:xfrm>
          <a:prstGeom prst="curvedConnector3">
            <a:avLst>
              <a:gd name="adj1" fmla="val -21429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105400" y="2667000"/>
            <a:ext cx="12875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Send state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772400" y="44196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 link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322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34" grpId="0" animBg="1"/>
      <p:bldP spid="34" grpId="1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55900"/>
            <a:ext cx="662940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45847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4323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4417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289300"/>
            <a:ext cx="762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Router Grafting: Breaking up the router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H="1">
            <a:off x="5105400" y="4038600"/>
            <a:ext cx="838200" cy="6985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 flipH="1">
            <a:off x="3657600" y="3810000"/>
            <a:ext cx="2286000" cy="762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H="1">
            <a:off x="2514600" y="3975100"/>
            <a:ext cx="685800" cy="7620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" name="Straight Connector 21"/>
          <p:cNvCxnSpPr>
            <a:cxnSpLocks noChangeShapeType="1"/>
          </p:cNvCxnSpPr>
          <p:nvPr/>
        </p:nvCxnSpPr>
        <p:spPr bwMode="auto">
          <a:xfrm>
            <a:off x="2667000" y="4926013"/>
            <a:ext cx="1981200" cy="1587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</p:cxnSp>
      <p:sp>
        <p:nvSpPr>
          <p:cNvPr id="19" name="Line 20"/>
          <p:cNvSpPr>
            <a:spLocks noChangeShapeType="1"/>
          </p:cNvSpPr>
          <p:nvPr/>
        </p:nvSpPr>
        <p:spPr bwMode="auto">
          <a:xfrm flipH="1" flipV="1">
            <a:off x="685800" y="4584700"/>
            <a:ext cx="1447800" cy="3810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6477000" y="3670300"/>
            <a:ext cx="1752600" cy="152400"/>
          </a:xfrm>
          <a:prstGeom prst="line">
            <a:avLst/>
          </a:prstGeom>
          <a:noFill/>
          <a:ln w="38100">
            <a:solidFill>
              <a:srgbClr val="008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5181600" y="4191000"/>
            <a:ext cx="3124200" cy="698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8200" y="2133600"/>
            <a:ext cx="7620000" cy="2209800"/>
          </a:xfrm>
          <a:prstGeom prst="rect">
            <a:avLst/>
          </a:prstGeom>
          <a:solidFill>
            <a:srgbClr val="FF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000" i="1" dirty="0" smtClean="0">
                <a:solidFill>
                  <a:srgbClr val="000000"/>
                </a:solidFill>
              </a:rPr>
              <a:t>Router Grafting </a:t>
            </a:r>
            <a:r>
              <a:rPr lang="en-US" sz="3000" dirty="0" smtClean="0">
                <a:solidFill>
                  <a:srgbClr val="000000"/>
                </a:solidFill>
              </a:rPr>
              <a:t>enables </a:t>
            </a:r>
            <a:r>
              <a:rPr lang="en-US" sz="3000" dirty="0">
                <a:solidFill>
                  <a:srgbClr val="000000"/>
                </a:solidFill>
              </a:rPr>
              <a:t>this </a:t>
            </a:r>
            <a:r>
              <a:rPr lang="en-US" sz="3000" dirty="0" smtClean="0">
                <a:solidFill>
                  <a:srgbClr val="000000"/>
                </a:solidFill>
              </a:rPr>
              <a:t>breaking apart a router (splitting/merging).</a:t>
            </a:r>
            <a:endParaRPr lang="en-US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advTm="6053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Just State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 bwMode="auto">
          <a:xfrm rot="16200000" flipH="1">
            <a:off x="2019300" y="2869168"/>
            <a:ext cx="685800" cy="457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1219200" y="222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 session</a:t>
            </a:r>
            <a:endParaRPr lang="en-US" dirty="0"/>
          </a:p>
        </p:txBody>
      </p:sp>
      <p:cxnSp>
        <p:nvCxnSpPr>
          <p:cNvPr id="20" name="Straight Connector 19"/>
          <p:cNvCxnSpPr>
            <a:endCxn id="30" idx="1"/>
          </p:cNvCxnSpPr>
          <p:nvPr/>
        </p:nvCxnSpPr>
        <p:spPr bwMode="auto">
          <a:xfrm flipV="1">
            <a:off x="914400" y="4164568"/>
            <a:ext cx="990600" cy="260366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2" descr="C:\Documents and Settings\Kristen\Local Settings\Temporary Internet Files\Content.IE5\8IFOG7UZ\MCj0404159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3821668"/>
            <a:ext cx="869594" cy="873252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>
            <a:stCxn id="33" idx="3"/>
          </p:cNvCxnSpPr>
          <p:nvPr/>
        </p:nvCxnSpPr>
        <p:spPr bwMode="auto">
          <a:xfrm>
            <a:off x="6553200" y="2945368"/>
            <a:ext cx="609600" cy="6477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loud 22"/>
          <p:cNvSpPr/>
          <p:nvPr/>
        </p:nvSpPr>
        <p:spPr bwMode="auto">
          <a:xfrm>
            <a:off x="1676400" y="3821668"/>
            <a:ext cx="1066800" cy="762000"/>
          </a:xfrm>
          <a:prstGeom prst="cloud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895600" y="2907268"/>
            <a:ext cx="2362200" cy="19812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5" name="Cloud 24"/>
          <p:cNvSpPr/>
          <p:nvPr/>
        </p:nvSpPr>
        <p:spPr bwMode="auto">
          <a:xfrm>
            <a:off x="5562600" y="4126468"/>
            <a:ext cx="1219200" cy="838200"/>
          </a:xfrm>
          <a:prstGeom prst="cloud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Cloud 25"/>
          <p:cNvSpPr/>
          <p:nvPr/>
        </p:nvSpPr>
        <p:spPr bwMode="auto">
          <a:xfrm>
            <a:off x="5715000" y="2526268"/>
            <a:ext cx="990600" cy="838200"/>
          </a:xfrm>
          <a:prstGeom prst="cloud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Connector 26"/>
          <p:cNvCxnSpPr>
            <a:stCxn id="30" idx="3"/>
            <a:endCxn id="31" idx="1"/>
          </p:cNvCxnSpPr>
          <p:nvPr/>
        </p:nvCxnSpPr>
        <p:spPr bwMode="auto">
          <a:xfrm flipV="1">
            <a:off x="2514600" y="3554968"/>
            <a:ext cx="838200" cy="609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35" idx="3"/>
            <a:endCxn id="33" idx="1"/>
          </p:cNvCxnSpPr>
          <p:nvPr/>
        </p:nvCxnSpPr>
        <p:spPr bwMode="auto">
          <a:xfrm flipV="1">
            <a:off x="4953000" y="2945368"/>
            <a:ext cx="914400" cy="5334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41" idx="3"/>
          </p:cNvCxnSpPr>
          <p:nvPr/>
        </p:nvCxnSpPr>
        <p:spPr bwMode="auto">
          <a:xfrm flipV="1">
            <a:off x="6553200" y="4431268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974068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336446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2754868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4300" y="435506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28826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Connector 35"/>
          <p:cNvCxnSpPr>
            <a:stCxn id="31" idx="3"/>
            <a:endCxn id="35" idx="1"/>
          </p:cNvCxnSpPr>
          <p:nvPr/>
        </p:nvCxnSpPr>
        <p:spPr bwMode="auto">
          <a:xfrm flipV="1">
            <a:off x="3733800" y="3478768"/>
            <a:ext cx="838200" cy="762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5" idx="2"/>
            <a:endCxn id="34" idx="0"/>
          </p:cNvCxnSpPr>
          <p:nvPr/>
        </p:nvCxnSpPr>
        <p:spPr bwMode="auto">
          <a:xfrm rot="5400000">
            <a:off x="4095750" y="3688318"/>
            <a:ext cx="685800" cy="6477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278868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Straight Connector 67"/>
          <p:cNvCxnSpPr>
            <a:stCxn id="30" idx="3"/>
            <a:endCxn id="34" idx="1"/>
          </p:cNvCxnSpPr>
          <p:nvPr/>
        </p:nvCxnSpPr>
        <p:spPr bwMode="auto">
          <a:xfrm>
            <a:off x="2514600" y="4164568"/>
            <a:ext cx="1409700" cy="3810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34" idx="3"/>
            <a:endCxn id="41" idx="1"/>
          </p:cNvCxnSpPr>
          <p:nvPr/>
        </p:nvCxnSpPr>
        <p:spPr bwMode="auto">
          <a:xfrm flipV="1">
            <a:off x="4305300" y="4469368"/>
            <a:ext cx="1562100" cy="762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eform 78"/>
          <p:cNvSpPr/>
          <p:nvPr/>
        </p:nvSpPr>
        <p:spPr bwMode="auto">
          <a:xfrm>
            <a:off x="1114023" y="2597102"/>
            <a:ext cx="6284890" cy="1502535"/>
          </a:xfrm>
          <a:custGeom>
            <a:avLst/>
            <a:gdLst>
              <a:gd name="connsiteX0" fmla="*/ 0 w 6284890"/>
              <a:gd name="connsiteY0" fmla="*/ 1502535 h 1502535"/>
              <a:gd name="connsiteX1" fmla="*/ 1468191 w 6284890"/>
              <a:gd name="connsiteY1" fmla="*/ 1193442 h 1502535"/>
              <a:gd name="connsiteX2" fmla="*/ 2408349 w 6284890"/>
              <a:gd name="connsiteY2" fmla="*/ 639651 h 1502535"/>
              <a:gd name="connsiteX3" fmla="*/ 3696236 w 6284890"/>
              <a:gd name="connsiteY3" fmla="*/ 613893 h 1502535"/>
              <a:gd name="connsiteX4" fmla="*/ 4932608 w 6284890"/>
              <a:gd name="connsiteY4" fmla="*/ 72980 h 1502535"/>
              <a:gd name="connsiteX5" fmla="*/ 5525036 w 6284890"/>
              <a:gd name="connsiteY5" fmla="*/ 176011 h 1502535"/>
              <a:gd name="connsiteX6" fmla="*/ 6284890 w 6284890"/>
              <a:gd name="connsiteY6" fmla="*/ 1013138 h 1502535"/>
              <a:gd name="connsiteX7" fmla="*/ 6284890 w 6284890"/>
              <a:gd name="connsiteY7" fmla="*/ 1013138 h 150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84890" h="1502535">
                <a:moveTo>
                  <a:pt x="0" y="1502535"/>
                </a:moveTo>
                <a:cubicBezTo>
                  <a:pt x="533400" y="1419895"/>
                  <a:pt x="1066800" y="1337256"/>
                  <a:pt x="1468191" y="1193442"/>
                </a:cubicBezTo>
                <a:cubicBezTo>
                  <a:pt x="1869582" y="1049628"/>
                  <a:pt x="2037008" y="736242"/>
                  <a:pt x="2408349" y="639651"/>
                </a:cubicBezTo>
                <a:cubicBezTo>
                  <a:pt x="2779690" y="543060"/>
                  <a:pt x="3275526" y="708338"/>
                  <a:pt x="3696236" y="613893"/>
                </a:cubicBezTo>
                <a:cubicBezTo>
                  <a:pt x="4116946" y="519448"/>
                  <a:pt x="4627808" y="145960"/>
                  <a:pt x="4932608" y="72980"/>
                </a:cubicBezTo>
                <a:cubicBezTo>
                  <a:pt x="5237408" y="0"/>
                  <a:pt x="5299656" y="19318"/>
                  <a:pt x="5525036" y="176011"/>
                </a:cubicBezTo>
                <a:cubicBezTo>
                  <a:pt x="5750416" y="332704"/>
                  <a:pt x="6284890" y="1013138"/>
                  <a:pt x="6284890" y="1013138"/>
                </a:cubicBezTo>
                <a:lnTo>
                  <a:pt x="6284890" y="1013138"/>
                </a:ln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2600" y="4583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AS100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676218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AS200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715000" y="4964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AS400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791200" y="3364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AS300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588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Just State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 bwMode="auto">
          <a:xfrm rot="16200000" flipH="1">
            <a:off x="2019300" y="2869168"/>
            <a:ext cx="685800" cy="45720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1219200" y="222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 session</a:t>
            </a:r>
            <a:endParaRPr lang="en-US" dirty="0"/>
          </a:p>
        </p:txBody>
      </p:sp>
      <p:cxnSp>
        <p:nvCxnSpPr>
          <p:cNvPr id="20" name="Straight Connector 19"/>
          <p:cNvCxnSpPr>
            <a:endCxn id="30" idx="1"/>
          </p:cNvCxnSpPr>
          <p:nvPr/>
        </p:nvCxnSpPr>
        <p:spPr bwMode="auto">
          <a:xfrm flipV="1">
            <a:off x="914400" y="4164568"/>
            <a:ext cx="990600" cy="260366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2" descr="C:\Documents and Settings\Kristen\Local Settings\Temporary Internet Files\Content.IE5\8IFOG7UZ\MCj0404159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0" y="3821668"/>
            <a:ext cx="869594" cy="873252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>
            <a:stCxn id="33" idx="3"/>
          </p:cNvCxnSpPr>
          <p:nvPr/>
        </p:nvCxnSpPr>
        <p:spPr bwMode="auto">
          <a:xfrm>
            <a:off x="6553200" y="2945368"/>
            <a:ext cx="609600" cy="6477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loud 22"/>
          <p:cNvSpPr/>
          <p:nvPr/>
        </p:nvSpPr>
        <p:spPr bwMode="auto">
          <a:xfrm>
            <a:off x="1676400" y="3821668"/>
            <a:ext cx="1066800" cy="762000"/>
          </a:xfrm>
          <a:prstGeom prst="cloud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4" name="Cloud 23"/>
          <p:cNvSpPr/>
          <p:nvPr/>
        </p:nvSpPr>
        <p:spPr bwMode="auto">
          <a:xfrm>
            <a:off x="2895600" y="2907268"/>
            <a:ext cx="2362200" cy="198120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5" name="Cloud 24"/>
          <p:cNvSpPr/>
          <p:nvPr/>
        </p:nvSpPr>
        <p:spPr bwMode="auto">
          <a:xfrm>
            <a:off x="5562600" y="4126468"/>
            <a:ext cx="1219200" cy="838200"/>
          </a:xfrm>
          <a:prstGeom prst="cloud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6" name="Cloud 25"/>
          <p:cNvSpPr/>
          <p:nvPr/>
        </p:nvSpPr>
        <p:spPr bwMode="auto">
          <a:xfrm>
            <a:off x="5715000" y="2526268"/>
            <a:ext cx="990600" cy="838200"/>
          </a:xfrm>
          <a:prstGeom prst="cloud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27" name="Straight Connector 26"/>
          <p:cNvCxnSpPr>
            <a:stCxn id="30" idx="3"/>
            <a:endCxn id="34" idx="1"/>
          </p:cNvCxnSpPr>
          <p:nvPr/>
        </p:nvCxnSpPr>
        <p:spPr bwMode="auto">
          <a:xfrm>
            <a:off x="2514600" y="4164568"/>
            <a:ext cx="1409700" cy="381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35" idx="3"/>
            <a:endCxn id="33" idx="1"/>
          </p:cNvCxnSpPr>
          <p:nvPr/>
        </p:nvCxnSpPr>
        <p:spPr bwMode="auto">
          <a:xfrm flipV="1">
            <a:off x="4953000" y="2945368"/>
            <a:ext cx="914400" cy="5334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41" idx="3"/>
          </p:cNvCxnSpPr>
          <p:nvPr/>
        </p:nvCxnSpPr>
        <p:spPr bwMode="auto">
          <a:xfrm flipV="1">
            <a:off x="6553200" y="4431268"/>
            <a:ext cx="762000" cy="381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0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3974068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336446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2754868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4300" y="435506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3288268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Connector 35"/>
          <p:cNvCxnSpPr>
            <a:stCxn id="31" idx="3"/>
            <a:endCxn id="35" idx="1"/>
          </p:cNvCxnSpPr>
          <p:nvPr/>
        </p:nvCxnSpPr>
        <p:spPr bwMode="auto">
          <a:xfrm flipV="1">
            <a:off x="3733800" y="3478768"/>
            <a:ext cx="838200" cy="762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5" idx="2"/>
            <a:endCxn id="34" idx="0"/>
          </p:cNvCxnSpPr>
          <p:nvPr/>
        </p:nvCxnSpPr>
        <p:spPr bwMode="auto">
          <a:xfrm rot="5400000">
            <a:off x="4095750" y="3688318"/>
            <a:ext cx="685800" cy="6477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1" name="Picture 37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278868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8" name="Straight Connector 67"/>
          <p:cNvCxnSpPr>
            <a:stCxn id="30" idx="3"/>
            <a:endCxn id="31" idx="1"/>
          </p:cNvCxnSpPr>
          <p:nvPr/>
        </p:nvCxnSpPr>
        <p:spPr bwMode="auto">
          <a:xfrm flipV="1">
            <a:off x="2514600" y="3554968"/>
            <a:ext cx="838200" cy="609600"/>
          </a:xfrm>
          <a:prstGeom prst="line">
            <a:avLst/>
          </a:prstGeom>
          <a:noFill/>
          <a:ln w="1270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34" idx="3"/>
            <a:endCxn id="41" idx="1"/>
          </p:cNvCxnSpPr>
          <p:nvPr/>
        </p:nvCxnSpPr>
        <p:spPr bwMode="auto">
          <a:xfrm flipV="1">
            <a:off x="4305300" y="4469368"/>
            <a:ext cx="1562100" cy="762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Freeform 78"/>
          <p:cNvSpPr/>
          <p:nvPr/>
        </p:nvSpPr>
        <p:spPr bwMode="auto">
          <a:xfrm>
            <a:off x="1114023" y="3934359"/>
            <a:ext cx="6513490" cy="361682"/>
          </a:xfrm>
          <a:custGeom>
            <a:avLst/>
            <a:gdLst>
              <a:gd name="connsiteX0" fmla="*/ 0 w 6284890"/>
              <a:gd name="connsiteY0" fmla="*/ 1502535 h 1502535"/>
              <a:gd name="connsiteX1" fmla="*/ 1468191 w 6284890"/>
              <a:gd name="connsiteY1" fmla="*/ 1193442 h 1502535"/>
              <a:gd name="connsiteX2" fmla="*/ 2408349 w 6284890"/>
              <a:gd name="connsiteY2" fmla="*/ 639651 h 1502535"/>
              <a:gd name="connsiteX3" fmla="*/ 3696236 w 6284890"/>
              <a:gd name="connsiteY3" fmla="*/ 613893 h 1502535"/>
              <a:gd name="connsiteX4" fmla="*/ 4932608 w 6284890"/>
              <a:gd name="connsiteY4" fmla="*/ 72980 h 1502535"/>
              <a:gd name="connsiteX5" fmla="*/ 5525036 w 6284890"/>
              <a:gd name="connsiteY5" fmla="*/ 176011 h 1502535"/>
              <a:gd name="connsiteX6" fmla="*/ 6284890 w 6284890"/>
              <a:gd name="connsiteY6" fmla="*/ 1013138 h 1502535"/>
              <a:gd name="connsiteX7" fmla="*/ 6284890 w 6284890"/>
              <a:gd name="connsiteY7" fmla="*/ 1013138 h 1502535"/>
              <a:gd name="connsiteX0" fmla="*/ 0 w 6284890"/>
              <a:gd name="connsiteY0" fmla="*/ 1502535 h 1650642"/>
              <a:gd name="connsiteX1" fmla="*/ 1468191 w 6284890"/>
              <a:gd name="connsiteY1" fmla="*/ 1193442 h 1650642"/>
              <a:gd name="connsiteX2" fmla="*/ 2408349 w 6284890"/>
              <a:gd name="connsiteY2" fmla="*/ 1554051 h 1650642"/>
              <a:gd name="connsiteX3" fmla="*/ 3696236 w 6284890"/>
              <a:gd name="connsiteY3" fmla="*/ 613893 h 1650642"/>
              <a:gd name="connsiteX4" fmla="*/ 4932608 w 6284890"/>
              <a:gd name="connsiteY4" fmla="*/ 72980 h 1650642"/>
              <a:gd name="connsiteX5" fmla="*/ 5525036 w 6284890"/>
              <a:gd name="connsiteY5" fmla="*/ 176011 h 1650642"/>
              <a:gd name="connsiteX6" fmla="*/ 6284890 w 6284890"/>
              <a:gd name="connsiteY6" fmla="*/ 1013138 h 1650642"/>
              <a:gd name="connsiteX7" fmla="*/ 6284890 w 6284890"/>
              <a:gd name="connsiteY7" fmla="*/ 1013138 h 1650642"/>
              <a:gd name="connsiteX0" fmla="*/ 0 w 6284890"/>
              <a:gd name="connsiteY0" fmla="*/ 1502535 h 1676042"/>
              <a:gd name="connsiteX1" fmla="*/ 1468191 w 6284890"/>
              <a:gd name="connsiteY1" fmla="*/ 1345842 h 1676042"/>
              <a:gd name="connsiteX2" fmla="*/ 2408349 w 6284890"/>
              <a:gd name="connsiteY2" fmla="*/ 1554051 h 1676042"/>
              <a:gd name="connsiteX3" fmla="*/ 3696236 w 6284890"/>
              <a:gd name="connsiteY3" fmla="*/ 613893 h 1676042"/>
              <a:gd name="connsiteX4" fmla="*/ 4932608 w 6284890"/>
              <a:gd name="connsiteY4" fmla="*/ 72980 h 1676042"/>
              <a:gd name="connsiteX5" fmla="*/ 5525036 w 6284890"/>
              <a:gd name="connsiteY5" fmla="*/ 176011 h 1676042"/>
              <a:gd name="connsiteX6" fmla="*/ 6284890 w 6284890"/>
              <a:gd name="connsiteY6" fmla="*/ 1013138 h 1676042"/>
              <a:gd name="connsiteX7" fmla="*/ 6284890 w 6284890"/>
              <a:gd name="connsiteY7" fmla="*/ 1013138 h 1676042"/>
              <a:gd name="connsiteX0" fmla="*/ 0 w 6284890"/>
              <a:gd name="connsiteY0" fmla="*/ 1680335 h 2105338"/>
              <a:gd name="connsiteX1" fmla="*/ 1468191 w 6284890"/>
              <a:gd name="connsiteY1" fmla="*/ 1523642 h 2105338"/>
              <a:gd name="connsiteX2" fmla="*/ 2408349 w 6284890"/>
              <a:gd name="connsiteY2" fmla="*/ 1731851 h 2105338"/>
              <a:gd name="connsiteX3" fmla="*/ 3696236 w 6284890"/>
              <a:gd name="connsiteY3" fmla="*/ 1858493 h 2105338"/>
              <a:gd name="connsiteX4" fmla="*/ 4932608 w 6284890"/>
              <a:gd name="connsiteY4" fmla="*/ 250780 h 2105338"/>
              <a:gd name="connsiteX5" fmla="*/ 5525036 w 6284890"/>
              <a:gd name="connsiteY5" fmla="*/ 353811 h 2105338"/>
              <a:gd name="connsiteX6" fmla="*/ 6284890 w 6284890"/>
              <a:gd name="connsiteY6" fmla="*/ 1190938 h 2105338"/>
              <a:gd name="connsiteX7" fmla="*/ 6284890 w 6284890"/>
              <a:gd name="connsiteY7" fmla="*/ 1190938 h 2105338"/>
              <a:gd name="connsiteX0" fmla="*/ 0 w 6284890"/>
              <a:gd name="connsiteY0" fmla="*/ 1398431 h 1594834"/>
              <a:gd name="connsiteX1" fmla="*/ 1468191 w 6284890"/>
              <a:gd name="connsiteY1" fmla="*/ 1241738 h 1594834"/>
              <a:gd name="connsiteX2" fmla="*/ 2408349 w 6284890"/>
              <a:gd name="connsiteY2" fmla="*/ 1449947 h 1594834"/>
              <a:gd name="connsiteX3" fmla="*/ 3696236 w 6284890"/>
              <a:gd name="connsiteY3" fmla="*/ 1576589 h 1594834"/>
              <a:gd name="connsiteX4" fmla="*/ 5161208 w 6284890"/>
              <a:gd name="connsiteY4" fmla="*/ 1340476 h 1594834"/>
              <a:gd name="connsiteX5" fmla="*/ 5525036 w 6284890"/>
              <a:gd name="connsiteY5" fmla="*/ 71907 h 1594834"/>
              <a:gd name="connsiteX6" fmla="*/ 6284890 w 6284890"/>
              <a:gd name="connsiteY6" fmla="*/ 909034 h 1594834"/>
              <a:gd name="connsiteX7" fmla="*/ 6284890 w 6284890"/>
              <a:gd name="connsiteY7" fmla="*/ 909034 h 1594834"/>
              <a:gd name="connsiteX0" fmla="*/ 0 w 6284890"/>
              <a:gd name="connsiteY0" fmla="*/ 489397 h 685800"/>
              <a:gd name="connsiteX1" fmla="*/ 1468191 w 6284890"/>
              <a:gd name="connsiteY1" fmla="*/ 332704 h 685800"/>
              <a:gd name="connsiteX2" fmla="*/ 2408349 w 6284890"/>
              <a:gd name="connsiteY2" fmla="*/ 540913 h 685800"/>
              <a:gd name="connsiteX3" fmla="*/ 3696236 w 6284890"/>
              <a:gd name="connsiteY3" fmla="*/ 667555 h 685800"/>
              <a:gd name="connsiteX4" fmla="*/ 5161208 w 6284890"/>
              <a:gd name="connsiteY4" fmla="*/ 431442 h 685800"/>
              <a:gd name="connsiteX5" fmla="*/ 5829836 w 6284890"/>
              <a:gd name="connsiteY5" fmla="*/ 458273 h 685800"/>
              <a:gd name="connsiteX6" fmla="*/ 6284890 w 6284890"/>
              <a:gd name="connsiteY6" fmla="*/ 0 h 685800"/>
              <a:gd name="connsiteX7" fmla="*/ 6284890 w 6284890"/>
              <a:gd name="connsiteY7" fmla="*/ 0 h 685800"/>
              <a:gd name="connsiteX0" fmla="*/ 0 w 6513490"/>
              <a:gd name="connsiteY0" fmla="*/ 489397 h 685800"/>
              <a:gd name="connsiteX1" fmla="*/ 1468191 w 6513490"/>
              <a:gd name="connsiteY1" fmla="*/ 332704 h 685800"/>
              <a:gd name="connsiteX2" fmla="*/ 2408349 w 6513490"/>
              <a:gd name="connsiteY2" fmla="*/ 540913 h 685800"/>
              <a:gd name="connsiteX3" fmla="*/ 3696236 w 6513490"/>
              <a:gd name="connsiteY3" fmla="*/ 667555 h 685800"/>
              <a:gd name="connsiteX4" fmla="*/ 5161208 w 6513490"/>
              <a:gd name="connsiteY4" fmla="*/ 431442 h 685800"/>
              <a:gd name="connsiteX5" fmla="*/ 5829836 w 6513490"/>
              <a:gd name="connsiteY5" fmla="*/ 458273 h 685800"/>
              <a:gd name="connsiteX6" fmla="*/ 6284890 w 6513490"/>
              <a:gd name="connsiteY6" fmla="*/ 0 h 685800"/>
              <a:gd name="connsiteX7" fmla="*/ 6513490 w 6513490"/>
              <a:gd name="connsiteY7" fmla="*/ 685800 h 685800"/>
              <a:gd name="connsiteX0" fmla="*/ 0 w 6513490"/>
              <a:gd name="connsiteY0" fmla="*/ 489397 h 685800"/>
              <a:gd name="connsiteX1" fmla="*/ 1468191 w 6513490"/>
              <a:gd name="connsiteY1" fmla="*/ 332704 h 685800"/>
              <a:gd name="connsiteX2" fmla="*/ 2408349 w 6513490"/>
              <a:gd name="connsiteY2" fmla="*/ 540913 h 685800"/>
              <a:gd name="connsiteX3" fmla="*/ 3696236 w 6513490"/>
              <a:gd name="connsiteY3" fmla="*/ 667555 h 685800"/>
              <a:gd name="connsiteX4" fmla="*/ 5161208 w 6513490"/>
              <a:gd name="connsiteY4" fmla="*/ 431442 h 685800"/>
              <a:gd name="connsiteX5" fmla="*/ 5829836 w 6513490"/>
              <a:gd name="connsiteY5" fmla="*/ 458273 h 685800"/>
              <a:gd name="connsiteX6" fmla="*/ 6284890 w 6513490"/>
              <a:gd name="connsiteY6" fmla="*/ 0 h 685800"/>
              <a:gd name="connsiteX7" fmla="*/ 6278450 w 6513490"/>
              <a:gd name="connsiteY7" fmla="*/ 542122 h 685800"/>
              <a:gd name="connsiteX8" fmla="*/ 6513490 w 6513490"/>
              <a:gd name="connsiteY8" fmla="*/ 685800 h 685800"/>
              <a:gd name="connsiteX0" fmla="*/ 0 w 6513490"/>
              <a:gd name="connsiteY0" fmla="*/ 165279 h 389989"/>
              <a:gd name="connsiteX1" fmla="*/ 1468191 w 6513490"/>
              <a:gd name="connsiteY1" fmla="*/ 8586 h 389989"/>
              <a:gd name="connsiteX2" fmla="*/ 2408349 w 6513490"/>
              <a:gd name="connsiteY2" fmla="*/ 216795 h 389989"/>
              <a:gd name="connsiteX3" fmla="*/ 3696236 w 6513490"/>
              <a:gd name="connsiteY3" fmla="*/ 343437 h 389989"/>
              <a:gd name="connsiteX4" fmla="*/ 5161208 w 6513490"/>
              <a:gd name="connsiteY4" fmla="*/ 107324 h 389989"/>
              <a:gd name="connsiteX5" fmla="*/ 5829836 w 6513490"/>
              <a:gd name="connsiteY5" fmla="*/ 134155 h 389989"/>
              <a:gd name="connsiteX6" fmla="*/ 6056290 w 6513490"/>
              <a:gd name="connsiteY6" fmla="*/ 209282 h 389989"/>
              <a:gd name="connsiteX7" fmla="*/ 6278450 w 6513490"/>
              <a:gd name="connsiteY7" fmla="*/ 218004 h 389989"/>
              <a:gd name="connsiteX8" fmla="*/ 6513490 w 6513490"/>
              <a:gd name="connsiteY8" fmla="*/ 361682 h 389989"/>
              <a:gd name="connsiteX0" fmla="*/ 0 w 6513490"/>
              <a:gd name="connsiteY0" fmla="*/ 165279 h 361682"/>
              <a:gd name="connsiteX1" fmla="*/ 1468191 w 6513490"/>
              <a:gd name="connsiteY1" fmla="*/ 8586 h 361682"/>
              <a:gd name="connsiteX2" fmla="*/ 2408349 w 6513490"/>
              <a:gd name="connsiteY2" fmla="*/ 216795 h 361682"/>
              <a:gd name="connsiteX3" fmla="*/ 3696236 w 6513490"/>
              <a:gd name="connsiteY3" fmla="*/ 343437 h 361682"/>
              <a:gd name="connsiteX4" fmla="*/ 5161208 w 6513490"/>
              <a:gd name="connsiteY4" fmla="*/ 107324 h 361682"/>
              <a:gd name="connsiteX5" fmla="*/ 5829836 w 6513490"/>
              <a:gd name="connsiteY5" fmla="*/ 134155 h 361682"/>
              <a:gd name="connsiteX6" fmla="*/ 6056290 w 6513490"/>
              <a:gd name="connsiteY6" fmla="*/ 209282 h 361682"/>
              <a:gd name="connsiteX7" fmla="*/ 6513490 w 6513490"/>
              <a:gd name="connsiteY7" fmla="*/ 361682 h 361682"/>
              <a:gd name="connsiteX0" fmla="*/ 0 w 6513490"/>
              <a:gd name="connsiteY0" fmla="*/ 165279 h 361682"/>
              <a:gd name="connsiteX1" fmla="*/ 1468191 w 6513490"/>
              <a:gd name="connsiteY1" fmla="*/ 8586 h 361682"/>
              <a:gd name="connsiteX2" fmla="*/ 2408349 w 6513490"/>
              <a:gd name="connsiteY2" fmla="*/ 216795 h 361682"/>
              <a:gd name="connsiteX3" fmla="*/ 3696236 w 6513490"/>
              <a:gd name="connsiteY3" fmla="*/ 343437 h 361682"/>
              <a:gd name="connsiteX4" fmla="*/ 5161208 w 6513490"/>
              <a:gd name="connsiteY4" fmla="*/ 107324 h 361682"/>
              <a:gd name="connsiteX5" fmla="*/ 5829836 w 6513490"/>
              <a:gd name="connsiteY5" fmla="*/ 134155 h 361682"/>
              <a:gd name="connsiteX6" fmla="*/ 6513490 w 6513490"/>
              <a:gd name="connsiteY6" fmla="*/ 361682 h 36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13490" h="361682">
                <a:moveTo>
                  <a:pt x="0" y="165279"/>
                </a:moveTo>
                <a:cubicBezTo>
                  <a:pt x="533400" y="82639"/>
                  <a:pt x="1066800" y="0"/>
                  <a:pt x="1468191" y="8586"/>
                </a:cubicBezTo>
                <a:cubicBezTo>
                  <a:pt x="1869582" y="17172"/>
                  <a:pt x="2037008" y="160987"/>
                  <a:pt x="2408349" y="216795"/>
                </a:cubicBezTo>
                <a:cubicBezTo>
                  <a:pt x="2779690" y="272603"/>
                  <a:pt x="3237426" y="361682"/>
                  <a:pt x="3696236" y="343437"/>
                </a:cubicBezTo>
                <a:cubicBezTo>
                  <a:pt x="4155046" y="325192"/>
                  <a:pt x="4805608" y="142204"/>
                  <a:pt x="5161208" y="107324"/>
                </a:cubicBezTo>
                <a:cubicBezTo>
                  <a:pt x="5516808" y="72444"/>
                  <a:pt x="5604456" y="91762"/>
                  <a:pt x="5829836" y="134155"/>
                </a:cubicBezTo>
                <a:cubicBezTo>
                  <a:pt x="6055216" y="176548"/>
                  <a:pt x="6371062" y="314281"/>
                  <a:pt x="6513490" y="361682"/>
                </a:cubicBezTo>
              </a:path>
            </a:pathLst>
          </a:cu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752600" y="4583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AS100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676218" y="4888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AS200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715000" y="4964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AS400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5791200" y="3364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AS300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33400" y="4876800"/>
            <a:ext cx="8229600" cy="1295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 smtClean="0">
                <a:solidFill>
                  <a:srgbClr val="000000"/>
                </a:solidFill>
              </a:rPr>
              <a:t>The topology changes</a:t>
            </a:r>
          </a:p>
          <a:p>
            <a:pPr algn="ctr">
              <a:defRPr/>
            </a:pPr>
            <a:r>
              <a:rPr lang="en-US" sz="2800" b="1" dirty="0" smtClean="0">
                <a:solidFill>
                  <a:srgbClr val="000000"/>
                </a:solidFill>
              </a:rPr>
              <a:t>(Need to re-run decision processes)</a:t>
            </a:r>
          </a:p>
        </p:txBody>
      </p:sp>
    </p:spTree>
    <p:custDataLst>
      <p:tags r:id="rId1"/>
    </p:custDataLst>
  </p:cSld>
  <p:clrMapOvr>
    <a:masterClrMapping/>
  </p:clrMapOvr>
  <p:transition advTm="207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and forwarding should </a:t>
            </a:r>
            <a:r>
              <a:rPr lang="en-US" dirty="0" smtClean="0">
                <a:solidFill>
                  <a:srgbClr val="FF0000"/>
                </a:solidFill>
              </a:rPr>
              <a:t>not be disrupted</a:t>
            </a:r>
          </a:p>
          <a:p>
            <a:pPr lvl="1"/>
            <a:r>
              <a:rPr lang="en-US" dirty="0" smtClean="0"/>
              <a:t>Data packets are not dropped</a:t>
            </a:r>
          </a:p>
          <a:p>
            <a:pPr lvl="1"/>
            <a:r>
              <a:rPr lang="en-US" dirty="0" smtClean="0"/>
              <a:t>Routing protocol adjacencies do not go down</a:t>
            </a:r>
          </a:p>
          <a:p>
            <a:pPr lvl="1"/>
            <a:r>
              <a:rPr lang="en-US" dirty="0" smtClean="0"/>
              <a:t>All route announcements are received</a:t>
            </a:r>
          </a:p>
          <a:p>
            <a:endParaRPr lang="en-US" dirty="0" smtClean="0"/>
          </a:p>
          <a:p>
            <a:r>
              <a:rPr lang="en-US" dirty="0" smtClean="0"/>
              <a:t>Change should be </a:t>
            </a:r>
            <a:r>
              <a:rPr lang="en-US" dirty="0" smtClean="0">
                <a:solidFill>
                  <a:srgbClr val="FF0000"/>
                </a:solidFill>
              </a:rPr>
              <a:t>transparent</a:t>
            </a:r>
          </a:p>
          <a:p>
            <a:pPr lvl="1"/>
            <a:r>
              <a:rPr lang="en-US" dirty="0" smtClean="0"/>
              <a:t>Neighboring routers/operators should not be involved</a:t>
            </a:r>
          </a:p>
          <a:p>
            <a:pPr lvl="1"/>
            <a:r>
              <a:rPr lang="en-US" dirty="0" smtClean="0"/>
              <a:t>Redesign the routers not the protocols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advTm="54117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Protocol Layers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rot="5400000" flipH="1" flipV="1">
            <a:off x="6743700" y="4914899"/>
            <a:ext cx="3810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96000" y="5638800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96000" y="38099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96000" y="5638800"/>
            <a:ext cx="19050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96000" y="1752599"/>
            <a:ext cx="19050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6096000" y="4343399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38200" y="38861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200" y="1828799"/>
            <a:ext cx="19050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38200" y="12953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59"/>
          <p:cNvGrpSpPr/>
          <p:nvPr/>
        </p:nvGrpSpPr>
        <p:grpSpPr>
          <a:xfrm>
            <a:off x="1219200" y="1447799"/>
            <a:ext cx="633412" cy="304800"/>
            <a:chOff x="5397500" y="1676400"/>
            <a:chExt cx="862012" cy="304800"/>
          </a:xfrm>
        </p:grpSpPr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838200" y="4419599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143000" y="23621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BGP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143000" y="30479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TCP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143000" y="37337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IP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4" name="Group 59"/>
          <p:cNvGrpSpPr/>
          <p:nvPr/>
        </p:nvGrpSpPr>
        <p:grpSpPr>
          <a:xfrm flipV="1">
            <a:off x="1905000" y="1447799"/>
            <a:ext cx="633412" cy="304800"/>
            <a:chOff x="5397500" y="1676400"/>
            <a:chExt cx="862012" cy="304800"/>
          </a:xfrm>
        </p:grpSpPr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59"/>
          <p:cNvGrpSpPr/>
          <p:nvPr/>
        </p:nvGrpSpPr>
        <p:grpSpPr>
          <a:xfrm flipH="1">
            <a:off x="1143000" y="1828799"/>
            <a:ext cx="633412" cy="304800"/>
            <a:chOff x="5397500" y="1676400"/>
            <a:chExt cx="862012" cy="304800"/>
          </a:xfrm>
        </p:grpSpPr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9"/>
          <p:cNvGrpSpPr/>
          <p:nvPr/>
        </p:nvGrpSpPr>
        <p:grpSpPr>
          <a:xfrm flipH="1" flipV="1">
            <a:off x="1828800" y="1828799"/>
            <a:ext cx="633412" cy="304800"/>
            <a:chOff x="5397500" y="1676400"/>
            <a:chExt cx="862012" cy="304800"/>
          </a:xfrm>
        </p:grpSpPr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Oval 73"/>
          <p:cNvSpPr/>
          <p:nvPr/>
        </p:nvSpPr>
        <p:spPr>
          <a:xfrm>
            <a:off x="6096000" y="12953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59"/>
          <p:cNvGrpSpPr/>
          <p:nvPr/>
        </p:nvGrpSpPr>
        <p:grpSpPr>
          <a:xfrm>
            <a:off x="6477000" y="1447799"/>
            <a:ext cx="633412" cy="304800"/>
            <a:chOff x="5397500" y="1676400"/>
            <a:chExt cx="862012" cy="304800"/>
          </a:xfrm>
        </p:grpSpPr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6400800" y="23621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BGP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400800" y="30479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TCP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00800" y="37337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IP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8" name="Group 59"/>
          <p:cNvGrpSpPr/>
          <p:nvPr/>
        </p:nvGrpSpPr>
        <p:grpSpPr>
          <a:xfrm flipV="1">
            <a:off x="7162800" y="1447799"/>
            <a:ext cx="633412" cy="304800"/>
            <a:chOff x="5397500" y="1676400"/>
            <a:chExt cx="862012" cy="304800"/>
          </a:xfrm>
        </p:grpSpPr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59"/>
          <p:cNvGrpSpPr/>
          <p:nvPr/>
        </p:nvGrpSpPr>
        <p:grpSpPr>
          <a:xfrm flipH="1">
            <a:off x="6400800" y="1828799"/>
            <a:ext cx="633412" cy="304800"/>
            <a:chOff x="5397500" y="1676400"/>
            <a:chExt cx="862012" cy="304800"/>
          </a:xfrm>
        </p:grpSpPr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9"/>
          <p:cNvGrpSpPr/>
          <p:nvPr/>
        </p:nvGrpSpPr>
        <p:grpSpPr>
          <a:xfrm flipH="1" flipV="1">
            <a:off x="7086600" y="1828799"/>
            <a:ext cx="633412" cy="304800"/>
            <a:chOff x="5397500" y="1676400"/>
            <a:chExt cx="862012" cy="304800"/>
          </a:xfrm>
        </p:grpSpPr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6096000" y="6172200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096000" y="5181600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59"/>
          <p:cNvGrpSpPr/>
          <p:nvPr/>
        </p:nvGrpSpPr>
        <p:grpSpPr>
          <a:xfrm>
            <a:off x="6477000" y="5334000"/>
            <a:ext cx="633412" cy="304800"/>
            <a:chOff x="5397500" y="1676400"/>
            <a:chExt cx="862012" cy="304800"/>
          </a:xfrm>
        </p:grpSpPr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59"/>
          <p:cNvGrpSpPr/>
          <p:nvPr/>
        </p:nvGrpSpPr>
        <p:grpSpPr>
          <a:xfrm flipV="1">
            <a:off x="7162800" y="5334000"/>
            <a:ext cx="633412" cy="304800"/>
            <a:chOff x="5397500" y="1676400"/>
            <a:chExt cx="862012" cy="304800"/>
          </a:xfrm>
        </p:grpSpPr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59"/>
          <p:cNvGrpSpPr/>
          <p:nvPr/>
        </p:nvGrpSpPr>
        <p:grpSpPr>
          <a:xfrm flipH="1">
            <a:off x="6400800" y="5715000"/>
            <a:ext cx="633412" cy="304800"/>
            <a:chOff x="5397500" y="1676400"/>
            <a:chExt cx="862012" cy="304800"/>
          </a:xfrm>
        </p:grpSpPr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59"/>
          <p:cNvGrpSpPr/>
          <p:nvPr/>
        </p:nvGrpSpPr>
        <p:grpSpPr>
          <a:xfrm flipH="1" flipV="1">
            <a:off x="7086600" y="5715000"/>
            <a:ext cx="633412" cy="304800"/>
            <a:chOff x="5397500" y="1676400"/>
            <a:chExt cx="862012" cy="304800"/>
          </a:xfrm>
        </p:grpSpPr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4" name="Straight Connector 103"/>
          <p:cNvCxnSpPr>
            <a:stCxn id="61" idx="3"/>
            <a:endCxn id="78" idx="1"/>
          </p:cNvCxnSpPr>
          <p:nvPr/>
        </p:nvCxnSpPr>
        <p:spPr>
          <a:xfrm>
            <a:off x="2514600" y="26669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2" idx="3"/>
            <a:endCxn id="79" idx="1"/>
          </p:cNvCxnSpPr>
          <p:nvPr/>
        </p:nvCxnSpPr>
        <p:spPr>
          <a:xfrm>
            <a:off x="2514600" y="33527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3" idx="3"/>
            <a:endCxn id="80" idx="1"/>
          </p:cNvCxnSpPr>
          <p:nvPr/>
        </p:nvCxnSpPr>
        <p:spPr>
          <a:xfrm>
            <a:off x="2514600" y="40385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2057400" y="4952999"/>
            <a:ext cx="30480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209800" y="5105399"/>
            <a:ext cx="4724400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>
            <a:off x="2209800" y="5105400"/>
            <a:ext cx="2971800" cy="16764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0800000">
            <a:off x="5181600" y="6781800"/>
            <a:ext cx="16002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 flipH="1" flipV="1">
            <a:off x="6667500" y="6667500"/>
            <a:ext cx="2286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027772" y="5334000"/>
            <a:ext cx="10014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Migrate</a:t>
            </a:r>
          </a:p>
          <a:p>
            <a:r>
              <a:rPr lang="en-US" sz="2000" dirty="0" smtClean="0"/>
              <a:t>Link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837772" y="4611468"/>
            <a:ext cx="10014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Migrate</a:t>
            </a:r>
          </a:p>
          <a:p>
            <a:r>
              <a:rPr lang="en-US" sz="2000" dirty="0" smtClean="0"/>
              <a:t>State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657600" y="2285999"/>
            <a:ext cx="1888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Exchange routes</a:t>
            </a:r>
            <a:endParaRPr 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352800" y="2971799"/>
            <a:ext cx="254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Deliver reliable stream</a:t>
            </a:r>
            <a:endParaRPr lang="en-US" sz="2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33800" y="3657599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packets</a:t>
            </a:r>
            <a:endParaRPr lang="en-US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657600" y="4648200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Physical Link</a:t>
            </a:r>
            <a:endParaRPr lang="en-US" sz="2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33400" y="12000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67400" y="1123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867400" y="51624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33" name="Right Brace 132"/>
          <p:cNvSpPr/>
          <p:nvPr/>
        </p:nvSpPr>
        <p:spPr>
          <a:xfrm>
            <a:off x="8077200" y="2362199"/>
            <a:ext cx="3048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c 133"/>
          <p:cNvSpPr/>
          <p:nvPr/>
        </p:nvSpPr>
        <p:spPr>
          <a:xfrm>
            <a:off x="7848600" y="3352799"/>
            <a:ext cx="990600" cy="2438400"/>
          </a:xfrm>
          <a:prstGeom prst="arc">
            <a:avLst>
              <a:gd name="adj1" fmla="val 16477066"/>
              <a:gd name="adj2" fmla="val 5366838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ircular Arrow 137"/>
          <p:cNvSpPr/>
          <p:nvPr/>
        </p:nvSpPr>
        <p:spPr>
          <a:xfrm rot="5400000">
            <a:off x="3314700" y="5143500"/>
            <a:ext cx="533400" cy="609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6649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 advTm="7110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Change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Networks need to be highly reliable</a:t>
            </a:r>
          </a:p>
          <a:p>
            <a:pPr lvl="1"/>
            <a:r>
              <a:rPr lang="en-US" dirty="0" smtClean="0"/>
              <a:t>To avoid service disruptions</a:t>
            </a:r>
          </a:p>
          <a:p>
            <a:r>
              <a:rPr lang="en-US" dirty="0" smtClean="0"/>
              <a:t>Operators need to deal with change</a:t>
            </a:r>
          </a:p>
          <a:p>
            <a:pPr lvl="1"/>
            <a:r>
              <a:rPr lang="en-US" dirty="0" smtClean="0"/>
              <a:t>Install, maintain, upgrade, or decommission equipment</a:t>
            </a:r>
          </a:p>
          <a:p>
            <a:pPr lvl="1"/>
            <a:r>
              <a:rPr lang="en-US" dirty="0" smtClean="0"/>
              <a:t>Deploy new services</a:t>
            </a:r>
          </a:p>
          <a:p>
            <a:pPr lvl="1"/>
            <a:r>
              <a:rPr lang="en-US" dirty="0" smtClean="0"/>
              <a:t>Manage resource usage (CPU, bandwidth) </a:t>
            </a:r>
          </a:p>
          <a:p>
            <a:r>
              <a:rPr lang="en-US" dirty="0" smtClean="0"/>
              <a:t>But… change causes disruption</a:t>
            </a:r>
          </a:p>
          <a:p>
            <a:pPr lvl="1"/>
            <a:r>
              <a:rPr lang="en-US" dirty="0" smtClean="0"/>
              <a:t>Forcing a tradeoff</a:t>
            </a:r>
          </a:p>
        </p:txBody>
      </p:sp>
    </p:spTree>
  </p:cSld>
  <p:clrMapOvr>
    <a:masterClrMapping/>
  </p:clrMapOvr>
  <p:transition advTm="3249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/>
          <p:cNvSpPr/>
          <p:nvPr/>
        </p:nvSpPr>
        <p:spPr bwMode="auto">
          <a:xfrm>
            <a:off x="990600" y="4343400"/>
            <a:ext cx="6858000" cy="2514600"/>
          </a:xfrm>
          <a:prstGeom prst="rect">
            <a:avLst/>
          </a:prstGeom>
          <a:solidFill>
            <a:srgbClr val="FFFF00">
              <a:alpha val="50196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Link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rot="5400000" flipH="1" flipV="1">
            <a:off x="6743700" y="4914899"/>
            <a:ext cx="3810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96000" y="5638800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96000" y="38099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96000" y="5638800"/>
            <a:ext cx="19050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96000" y="1752599"/>
            <a:ext cx="19050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6096000" y="4343399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38200" y="38861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200" y="1828799"/>
            <a:ext cx="19050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38200" y="12953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59"/>
          <p:cNvGrpSpPr/>
          <p:nvPr/>
        </p:nvGrpSpPr>
        <p:grpSpPr>
          <a:xfrm>
            <a:off x="1219200" y="1447799"/>
            <a:ext cx="633412" cy="304800"/>
            <a:chOff x="5397500" y="1676400"/>
            <a:chExt cx="862012" cy="304800"/>
          </a:xfrm>
        </p:grpSpPr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838200" y="4419599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143000" y="23621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BGP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143000" y="30479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TCP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143000" y="37337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IP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4" name="Group 59"/>
          <p:cNvGrpSpPr/>
          <p:nvPr/>
        </p:nvGrpSpPr>
        <p:grpSpPr>
          <a:xfrm flipV="1">
            <a:off x="1905000" y="1447799"/>
            <a:ext cx="633412" cy="304800"/>
            <a:chOff x="5397500" y="1676400"/>
            <a:chExt cx="862012" cy="304800"/>
          </a:xfrm>
        </p:grpSpPr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59"/>
          <p:cNvGrpSpPr/>
          <p:nvPr/>
        </p:nvGrpSpPr>
        <p:grpSpPr>
          <a:xfrm flipH="1">
            <a:off x="1143000" y="1828799"/>
            <a:ext cx="633412" cy="304800"/>
            <a:chOff x="5397500" y="1676400"/>
            <a:chExt cx="862012" cy="304800"/>
          </a:xfrm>
        </p:grpSpPr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9"/>
          <p:cNvGrpSpPr/>
          <p:nvPr/>
        </p:nvGrpSpPr>
        <p:grpSpPr>
          <a:xfrm flipH="1" flipV="1">
            <a:off x="1828800" y="1828799"/>
            <a:ext cx="633412" cy="304800"/>
            <a:chOff x="5397500" y="1676400"/>
            <a:chExt cx="862012" cy="304800"/>
          </a:xfrm>
        </p:grpSpPr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Oval 73"/>
          <p:cNvSpPr/>
          <p:nvPr/>
        </p:nvSpPr>
        <p:spPr>
          <a:xfrm>
            <a:off x="6096000" y="12953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59"/>
          <p:cNvGrpSpPr/>
          <p:nvPr/>
        </p:nvGrpSpPr>
        <p:grpSpPr>
          <a:xfrm>
            <a:off x="6477000" y="1447799"/>
            <a:ext cx="633412" cy="304800"/>
            <a:chOff x="5397500" y="1676400"/>
            <a:chExt cx="862012" cy="304800"/>
          </a:xfrm>
        </p:grpSpPr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6400800" y="23621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BGP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400800" y="30479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TCP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00800" y="37337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IP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8" name="Group 59"/>
          <p:cNvGrpSpPr/>
          <p:nvPr/>
        </p:nvGrpSpPr>
        <p:grpSpPr>
          <a:xfrm flipV="1">
            <a:off x="7162800" y="1447799"/>
            <a:ext cx="633412" cy="304800"/>
            <a:chOff x="5397500" y="1676400"/>
            <a:chExt cx="862012" cy="304800"/>
          </a:xfrm>
        </p:grpSpPr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59"/>
          <p:cNvGrpSpPr/>
          <p:nvPr/>
        </p:nvGrpSpPr>
        <p:grpSpPr>
          <a:xfrm flipH="1">
            <a:off x="6400800" y="1828799"/>
            <a:ext cx="633412" cy="304800"/>
            <a:chOff x="5397500" y="1676400"/>
            <a:chExt cx="862012" cy="304800"/>
          </a:xfrm>
        </p:grpSpPr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9"/>
          <p:cNvGrpSpPr/>
          <p:nvPr/>
        </p:nvGrpSpPr>
        <p:grpSpPr>
          <a:xfrm flipH="1" flipV="1">
            <a:off x="7086600" y="1828799"/>
            <a:ext cx="633412" cy="304800"/>
            <a:chOff x="5397500" y="1676400"/>
            <a:chExt cx="862012" cy="304800"/>
          </a:xfrm>
        </p:grpSpPr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6096000" y="6172200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096000" y="5181600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59"/>
          <p:cNvGrpSpPr/>
          <p:nvPr/>
        </p:nvGrpSpPr>
        <p:grpSpPr>
          <a:xfrm>
            <a:off x="6477000" y="5334000"/>
            <a:ext cx="633412" cy="304800"/>
            <a:chOff x="5397500" y="1676400"/>
            <a:chExt cx="862012" cy="304800"/>
          </a:xfrm>
        </p:grpSpPr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59"/>
          <p:cNvGrpSpPr/>
          <p:nvPr/>
        </p:nvGrpSpPr>
        <p:grpSpPr>
          <a:xfrm flipV="1">
            <a:off x="7162800" y="5334000"/>
            <a:ext cx="633412" cy="304800"/>
            <a:chOff x="5397500" y="1676400"/>
            <a:chExt cx="862012" cy="304800"/>
          </a:xfrm>
        </p:grpSpPr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59"/>
          <p:cNvGrpSpPr/>
          <p:nvPr/>
        </p:nvGrpSpPr>
        <p:grpSpPr>
          <a:xfrm flipH="1">
            <a:off x="6400800" y="5715000"/>
            <a:ext cx="633412" cy="304800"/>
            <a:chOff x="5397500" y="1676400"/>
            <a:chExt cx="862012" cy="304800"/>
          </a:xfrm>
        </p:grpSpPr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59"/>
          <p:cNvGrpSpPr/>
          <p:nvPr/>
        </p:nvGrpSpPr>
        <p:grpSpPr>
          <a:xfrm flipH="1" flipV="1">
            <a:off x="7086600" y="5715000"/>
            <a:ext cx="633412" cy="304800"/>
            <a:chOff x="5397500" y="1676400"/>
            <a:chExt cx="862012" cy="304800"/>
          </a:xfrm>
        </p:grpSpPr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4" name="Straight Connector 103"/>
          <p:cNvCxnSpPr>
            <a:stCxn id="61" idx="3"/>
            <a:endCxn id="78" idx="1"/>
          </p:cNvCxnSpPr>
          <p:nvPr/>
        </p:nvCxnSpPr>
        <p:spPr>
          <a:xfrm>
            <a:off x="2514600" y="26669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2" idx="3"/>
            <a:endCxn id="79" idx="1"/>
          </p:cNvCxnSpPr>
          <p:nvPr/>
        </p:nvCxnSpPr>
        <p:spPr>
          <a:xfrm>
            <a:off x="2514600" y="33527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3" idx="3"/>
            <a:endCxn id="80" idx="1"/>
          </p:cNvCxnSpPr>
          <p:nvPr/>
        </p:nvCxnSpPr>
        <p:spPr>
          <a:xfrm>
            <a:off x="2514600" y="40385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2057400" y="4952999"/>
            <a:ext cx="30480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209800" y="5105399"/>
            <a:ext cx="4724400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>
            <a:off x="2209800" y="5105400"/>
            <a:ext cx="2971800" cy="16764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0800000">
            <a:off x="5181600" y="6781800"/>
            <a:ext cx="16002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 flipH="1" flipV="1">
            <a:off x="6667500" y="6667500"/>
            <a:ext cx="2286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027772" y="5334000"/>
            <a:ext cx="10014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Migrate</a:t>
            </a:r>
          </a:p>
          <a:p>
            <a:r>
              <a:rPr lang="en-US" sz="2000" dirty="0" smtClean="0"/>
              <a:t>Link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837772" y="4611468"/>
            <a:ext cx="10014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Migrate</a:t>
            </a:r>
          </a:p>
          <a:p>
            <a:r>
              <a:rPr lang="en-US" sz="2000" dirty="0" smtClean="0"/>
              <a:t>State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657600" y="2285999"/>
            <a:ext cx="1888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Exchange routes</a:t>
            </a:r>
            <a:endParaRPr 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352800" y="2971799"/>
            <a:ext cx="254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Deliver reliable stream</a:t>
            </a:r>
            <a:endParaRPr lang="en-US" sz="2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33800" y="3657599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packets</a:t>
            </a:r>
            <a:endParaRPr lang="en-US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657600" y="4648200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Physical Link</a:t>
            </a:r>
            <a:endParaRPr lang="en-US" sz="2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33400" y="12000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67400" y="1123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867400" y="51624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33" name="Right Brace 132"/>
          <p:cNvSpPr/>
          <p:nvPr/>
        </p:nvSpPr>
        <p:spPr>
          <a:xfrm>
            <a:off x="8077200" y="2362199"/>
            <a:ext cx="3048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c 133"/>
          <p:cNvSpPr/>
          <p:nvPr/>
        </p:nvSpPr>
        <p:spPr>
          <a:xfrm>
            <a:off x="7848600" y="3352799"/>
            <a:ext cx="990600" cy="2438400"/>
          </a:xfrm>
          <a:prstGeom prst="arc">
            <a:avLst>
              <a:gd name="adj1" fmla="val 16477066"/>
              <a:gd name="adj2" fmla="val 5366838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ircular Arrow 137"/>
          <p:cNvSpPr/>
          <p:nvPr/>
        </p:nvSpPr>
        <p:spPr>
          <a:xfrm rot="5400000">
            <a:off x="3314700" y="5143500"/>
            <a:ext cx="533400" cy="609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6649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 advTm="650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Unplugging cable would be disruptive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276600" y="3657600"/>
            <a:ext cx="1219202" cy="68580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495800" y="4307680"/>
            <a:ext cx="2057400" cy="3572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2438402" y="3657600"/>
            <a:ext cx="9143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00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3886200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895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81000" y="32004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</a:t>
            </a:r>
          </a:p>
          <a:p>
            <a:r>
              <a:rPr lang="en-US" dirty="0" smtClean="0"/>
              <a:t>end-point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67600" y="29718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Migrate-from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96200" y="4343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Migrate-to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 rot="10800000" flipV="1">
            <a:off x="5334000" y="3352800"/>
            <a:ext cx="1196975" cy="23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Link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352800" y="3352800"/>
            <a:ext cx="205740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5257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/>
          <p:cNvSpPr/>
          <p:nvPr/>
        </p:nvSpPr>
        <p:spPr>
          <a:xfrm>
            <a:off x="3048001" y="2971800"/>
            <a:ext cx="2590800" cy="18288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Unplugging cable would be disruptive</a:t>
            </a:r>
          </a:p>
          <a:p>
            <a:r>
              <a:rPr lang="en-US" dirty="0" smtClean="0"/>
              <a:t>Links are not physical wires</a:t>
            </a:r>
          </a:p>
          <a:p>
            <a:pPr lvl="1"/>
            <a:r>
              <a:rPr lang="en-US" dirty="0" smtClean="0"/>
              <a:t>Switchover in nanoseconds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1" y="3429000"/>
            <a:ext cx="479425" cy="385763"/>
          </a:xfrm>
          <a:prstGeom prst="rect">
            <a:avLst/>
          </a:prstGeom>
          <a:noFill/>
        </p:spPr>
      </p:pic>
      <p:pic>
        <p:nvPicPr>
          <p:cNvPr id="6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2" y="3200400"/>
            <a:ext cx="479425" cy="385763"/>
          </a:xfrm>
          <a:prstGeom prst="rect">
            <a:avLst/>
          </a:prstGeom>
          <a:noFill/>
        </p:spPr>
      </p:pic>
      <p:pic>
        <p:nvPicPr>
          <p:cNvPr id="7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124200"/>
            <a:ext cx="479425" cy="385763"/>
          </a:xfrm>
          <a:prstGeom prst="rect">
            <a:avLst/>
          </a:prstGeom>
          <a:noFill/>
        </p:spPr>
      </p:pic>
      <p:pic>
        <p:nvPicPr>
          <p:cNvPr id="8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1" y="4110037"/>
            <a:ext cx="479425" cy="385763"/>
          </a:xfrm>
          <a:prstGeom prst="rect">
            <a:avLst/>
          </a:prstGeom>
          <a:noFill/>
        </p:spPr>
      </p:pic>
      <p:pic>
        <p:nvPicPr>
          <p:cNvPr id="9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2" y="4110037"/>
            <a:ext cx="479425" cy="385763"/>
          </a:xfrm>
          <a:prstGeom prst="rect">
            <a:avLst/>
          </a:prstGeom>
          <a:noFill/>
        </p:spPr>
      </p:pic>
      <p:cxnSp>
        <p:nvCxnSpPr>
          <p:cNvPr id="10" name="Straight Connector 9"/>
          <p:cNvCxnSpPr>
            <a:stCxn id="5" idx="3"/>
            <a:endCxn id="6" idx="1"/>
          </p:cNvCxnSpPr>
          <p:nvPr/>
        </p:nvCxnSpPr>
        <p:spPr>
          <a:xfrm flipV="1">
            <a:off x="3756026" y="3393282"/>
            <a:ext cx="282576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4518027" y="3317082"/>
            <a:ext cx="358773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3581400" y="3809999"/>
            <a:ext cx="457202" cy="3048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  <a:endCxn id="9" idx="1"/>
          </p:cNvCxnSpPr>
          <p:nvPr/>
        </p:nvCxnSpPr>
        <p:spPr>
          <a:xfrm>
            <a:off x="4441826" y="4302919"/>
            <a:ext cx="20637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1"/>
            <a:endCxn id="29" idx="3"/>
          </p:cNvCxnSpPr>
          <p:nvPr/>
        </p:nvCxnSpPr>
        <p:spPr>
          <a:xfrm rot="10800000">
            <a:off x="2438401" y="3619500"/>
            <a:ext cx="838201" cy="23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2004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886200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28956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381000" y="32004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</a:t>
            </a:r>
          </a:p>
          <a:p>
            <a:r>
              <a:rPr lang="en-US" dirty="0" smtClean="0"/>
              <a:t>end-point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467600" y="29718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Migrate-from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696200" y="4343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Migrate-to</a:t>
            </a:r>
            <a:endParaRPr lang="en-US" dirty="0"/>
          </a:p>
        </p:txBody>
      </p:sp>
      <p:cxnSp>
        <p:nvCxnSpPr>
          <p:cNvPr id="38" name="Straight Connector 37"/>
          <p:cNvCxnSpPr>
            <a:stCxn id="32" idx="1"/>
            <a:endCxn id="7" idx="3"/>
          </p:cNvCxnSpPr>
          <p:nvPr/>
        </p:nvCxnSpPr>
        <p:spPr>
          <a:xfrm rot="10800000" flipV="1">
            <a:off x="5356226" y="3314700"/>
            <a:ext cx="1196975" cy="23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1" idx="1"/>
            <a:endCxn id="9" idx="3"/>
          </p:cNvCxnSpPr>
          <p:nvPr/>
        </p:nvCxnSpPr>
        <p:spPr>
          <a:xfrm rot="10800000" flipV="1">
            <a:off x="5127628" y="4267199"/>
            <a:ext cx="1425573" cy="35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Link</a:t>
            </a:r>
            <a:endParaRPr lang="en-US" dirty="0"/>
          </a:p>
        </p:txBody>
      </p:sp>
    </p:spTree>
  </p:cSld>
  <p:clrMapOvr>
    <a:masterClrMapping/>
  </p:clrMapOvr>
  <p:transition advTm="36364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838200" y="38861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200" y="1828799"/>
            <a:ext cx="19050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rot="5400000" flipH="1" flipV="1">
            <a:off x="6743700" y="4914899"/>
            <a:ext cx="3810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96000" y="5638800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96000" y="38099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96000" y="5638800"/>
            <a:ext cx="19050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96000" y="1752599"/>
            <a:ext cx="19050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 bwMode="auto">
          <a:xfrm>
            <a:off x="990600" y="3505200"/>
            <a:ext cx="6858000" cy="990600"/>
          </a:xfrm>
          <a:prstGeom prst="rect">
            <a:avLst/>
          </a:prstGeom>
          <a:solidFill>
            <a:srgbClr val="FFFF00">
              <a:alpha val="50196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096000" y="4343399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38200" y="12953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59"/>
          <p:cNvGrpSpPr/>
          <p:nvPr/>
        </p:nvGrpSpPr>
        <p:grpSpPr>
          <a:xfrm>
            <a:off x="1219200" y="1447799"/>
            <a:ext cx="633412" cy="304800"/>
            <a:chOff x="5397500" y="1676400"/>
            <a:chExt cx="862012" cy="304800"/>
          </a:xfrm>
        </p:grpSpPr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838200" y="4419599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143000" y="23621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BGP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143000" y="30479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TCP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143000" y="37337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IP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4" name="Group 59"/>
          <p:cNvGrpSpPr/>
          <p:nvPr/>
        </p:nvGrpSpPr>
        <p:grpSpPr>
          <a:xfrm flipV="1">
            <a:off x="1905000" y="1447799"/>
            <a:ext cx="633412" cy="304800"/>
            <a:chOff x="5397500" y="1676400"/>
            <a:chExt cx="862012" cy="304800"/>
          </a:xfrm>
        </p:grpSpPr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59"/>
          <p:cNvGrpSpPr/>
          <p:nvPr/>
        </p:nvGrpSpPr>
        <p:grpSpPr>
          <a:xfrm flipH="1">
            <a:off x="1143000" y="1828799"/>
            <a:ext cx="633412" cy="304800"/>
            <a:chOff x="5397500" y="1676400"/>
            <a:chExt cx="862012" cy="304800"/>
          </a:xfrm>
        </p:grpSpPr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9"/>
          <p:cNvGrpSpPr/>
          <p:nvPr/>
        </p:nvGrpSpPr>
        <p:grpSpPr>
          <a:xfrm flipH="1" flipV="1">
            <a:off x="1828800" y="1828799"/>
            <a:ext cx="633412" cy="304800"/>
            <a:chOff x="5397500" y="1676400"/>
            <a:chExt cx="862012" cy="304800"/>
          </a:xfrm>
        </p:grpSpPr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Oval 73"/>
          <p:cNvSpPr/>
          <p:nvPr/>
        </p:nvSpPr>
        <p:spPr>
          <a:xfrm>
            <a:off x="6096000" y="12953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59"/>
          <p:cNvGrpSpPr/>
          <p:nvPr/>
        </p:nvGrpSpPr>
        <p:grpSpPr>
          <a:xfrm>
            <a:off x="6477000" y="1447799"/>
            <a:ext cx="633412" cy="304800"/>
            <a:chOff x="5397500" y="1676400"/>
            <a:chExt cx="862012" cy="304800"/>
          </a:xfrm>
        </p:grpSpPr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6400800" y="23621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BGP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400800" y="30479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TCP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00800" y="37337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IP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8" name="Group 59"/>
          <p:cNvGrpSpPr/>
          <p:nvPr/>
        </p:nvGrpSpPr>
        <p:grpSpPr>
          <a:xfrm flipV="1">
            <a:off x="7162800" y="1447799"/>
            <a:ext cx="633412" cy="304800"/>
            <a:chOff x="5397500" y="1676400"/>
            <a:chExt cx="862012" cy="304800"/>
          </a:xfrm>
        </p:grpSpPr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59"/>
          <p:cNvGrpSpPr/>
          <p:nvPr/>
        </p:nvGrpSpPr>
        <p:grpSpPr>
          <a:xfrm flipH="1">
            <a:off x="6400800" y="1828799"/>
            <a:ext cx="633412" cy="304800"/>
            <a:chOff x="5397500" y="1676400"/>
            <a:chExt cx="862012" cy="304800"/>
          </a:xfrm>
        </p:grpSpPr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9"/>
          <p:cNvGrpSpPr/>
          <p:nvPr/>
        </p:nvGrpSpPr>
        <p:grpSpPr>
          <a:xfrm flipH="1" flipV="1">
            <a:off x="7086600" y="1828799"/>
            <a:ext cx="633412" cy="304800"/>
            <a:chOff x="5397500" y="1676400"/>
            <a:chExt cx="862012" cy="304800"/>
          </a:xfrm>
        </p:grpSpPr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6096000" y="6172200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096000" y="5181600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59"/>
          <p:cNvGrpSpPr/>
          <p:nvPr/>
        </p:nvGrpSpPr>
        <p:grpSpPr>
          <a:xfrm>
            <a:off x="6477000" y="5334000"/>
            <a:ext cx="633412" cy="304800"/>
            <a:chOff x="5397500" y="1676400"/>
            <a:chExt cx="862012" cy="304800"/>
          </a:xfrm>
        </p:grpSpPr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59"/>
          <p:cNvGrpSpPr/>
          <p:nvPr/>
        </p:nvGrpSpPr>
        <p:grpSpPr>
          <a:xfrm flipV="1">
            <a:off x="7162800" y="5334000"/>
            <a:ext cx="633412" cy="304800"/>
            <a:chOff x="5397500" y="1676400"/>
            <a:chExt cx="862012" cy="304800"/>
          </a:xfrm>
        </p:grpSpPr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59"/>
          <p:cNvGrpSpPr/>
          <p:nvPr/>
        </p:nvGrpSpPr>
        <p:grpSpPr>
          <a:xfrm flipH="1">
            <a:off x="6400800" y="5715000"/>
            <a:ext cx="633412" cy="304800"/>
            <a:chOff x="5397500" y="1676400"/>
            <a:chExt cx="862012" cy="304800"/>
          </a:xfrm>
        </p:grpSpPr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59"/>
          <p:cNvGrpSpPr/>
          <p:nvPr/>
        </p:nvGrpSpPr>
        <p:grpSpPr>
          <a:xfrm flipH="1" flipV="1">
            <a:off x="7086600" y="5715000"/>
            <a:ext cx="633412" cy="304800"/>
            <a:chOff x="5397500" y="1676400"/>
            <a:chExt cx="862012" cy="304800"/>
          </a:xfrm>
        </p:grpSpPr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4" name="Straight Connector 103"/>
          <p:cNvCxnSpPr>
            <a:stCxn id="61" idx="3"/>
            <a:endCxn id="78" idx="1"/>
          </p:cNvCxnSpPr>
          <p:nvPr/>
        </p:nvCxnSpPr>
        <p:spPr>
          <a:xfrm>
            <a:off x="2514600" y="26669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2" idx="3"/>
            <a:endCxn id="79" idx="1"/>
          </p:cNvCxnSpPr>
          <p:nvPr/>
        </p:nvCxnSpPr>
        <p:spPr>
          <a:xfrm>
            <a:off x="2514600" y="33527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3" idx="3"/>
            <a:endCxn id="80" idx="1"/>
          </p:cNvCxnSpPr>
          <p:nvPr/>
        </p:nvCxnSpPr>
        <p:spPr>
          <a:xfrm>
            <a:off x="2514600" y="40385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2057400" y="4952999"/>
            <a:ext cx="30480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209800" y="5105399"/>
            <a:ext cx="4724400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>
            <a:off x="2209800" y="5105400"/>
            <a:ext cx="2971800" cy="16764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0800000">
            <a:off x="5181600" y="6781800"/>
            <a:ext cx="16002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 flipH="1" flipV="1">
            <a:off x="6667500" y="6667500"/>
            <a:ext cx="2286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027772" y="5334000"/>
            <a:ext cx="10014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Migrate</a:t>
            </a:r>
          </a:p>
          <a:p>
            <a:r>
              <a:rPr lang="en-US" sz="2000" dirty="0" smtClean="0"/>
              <a:t>Link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837772" y="4611468"/>
            <a:ext cx="10014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Migrate</a:t>
            </a:r>
          </a:p>
          <a:p>
            <a:r>
              <a:rPr lang="en-US" sz="2000" dirty="0" smtClean="0"/>
              <a:t>State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657600" y="2285999"/>
            <a:ext cx="1888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Exchange routes</a:t>
            </a:r>
            <a:endParaRPr 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352800" y="2971799"/>
            <a:ext cx="254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Deliver reliable stream</a:t>
            </a:r>
            <a:endParaRPr lang="en-US" sz="2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33800" y="3657599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packets</a:t>
            </a:r>
            <a:endParaRPr lang="en-US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657600" y="4648200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Physical Link</a:t>
            </a:r>
            <a:endParaRPr lang="en-US" sz="2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33400" y="12000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67400" y="1123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867400" y="51624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33" name="Right Brace 132"/>
          <p:cNvSpPr/>
          <p:nvPr/>
        </p:nvSpPr>
        <p:spPr>
          <a:xfrm>
            <a:off x="8077200" y="2362199"/>
            <a:ext cx="3048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c 133"/>
          <p:cNvSpPr/>
          <p:nvPr/>
        </p:nvSpPr>
        <p:spPr>
          <a:xfrm>
            <a:off x="7848600" y="3352799"/>
            <a:ext cx="990600" cy="2438400"/>
          </a:xfrm>
          <a:prstGeom prst="arc">
            <a:avLst>
              <a:gd name="adj1" fmla="val 16477066"/>
              <a:gd name="adj2" fmla="val 5366838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ircular Arrow 137"/>
          <p:cNvSpPr/>
          <p:nvPr/>
        </p:nvSpPr>
        <p:spPr>
          <a:xfrm rot="5400000">
            <a:off x="3314700" y="5143500"/>
            <a:ext cx="533400" cy="609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6649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advTm="365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is an identifier in BGP</a:t>
            </a:r>
          </a:p>
          <a:p>
            <a:r>
              <a:rPr lang="en-US" dirty="0" smtClean="0"/>
              <a:t>Changing it would require neighbor to reconfigure</a:t>
            </a:r>
          </a:p>
          <a:p>
            <a:pPr lvl="1"/>
            <a:r>
              <a:rPr lang="en-US" dirty="0" smtClean="0"/>
              <a:t>Not transparent</a:t>
            </a:r>
          </a:p>
          <a:p>
            <a:pPr lvl="1"/>
            <a:r>
              <a:rPr lang="en-US" dirty="0" smtClean="0"/>
              <a:t>Also has impact on TCP (later)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IP Address</a:t>
            </a:r>
            <a:endParaRPr lang="en-US" dirty="0"/>
          </a:p>
        </p:txBody>
      </p:sp>
      <p:sp>
        <p:nvSpPr>
          <p:cNvPr id="54" name="Cloud 53"/>
          <p:cNvSpPr/>
          <p:nvPr/>
        </p:nvSpPr>
        <p:spPr>
          <a:xfrm>
            <a:off x="3048001" y="3962400"/>
            <a:ext cx="2590800" cy="18288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</a:t>
            </a:r>
            <a:endParaRPr lang="en-US" dirty="0"/>
          </a:p>
        </p:txBody>
      </p:sp>
      <p:pic>
        <p:nvPicPr>
          <p:cNvPr id="55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1" y="4419600"/>
            <a:ext cx="479425" cy="385763"/>
          </a:xfrm>
          <a:prstGeom prst="rect">
            <a:avLst/>
          </a:prstGeom>
          <a:noFill/>
        </p:spPr>
      </p:pic>
      <p:pic>
        <p:nvPicPr>
          <p:cNvPr id="56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2" y="4191000"/>
            <a:ext cx="479425" cy="385763"/>
          </a:xfrm>
          <a:prstGeom prst="rect">
            <a:avLst/>
          </a:prstGeom>
          <a:noFill/>
        </p:spPr>
      </p:pic>
      <p:pic>
        <p:nvPicPr>
          <p:cNvPr id="57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114800"/>
            <a:ext cx="479425" cy="385763"/>
          </a:xfrm>
          <a:prstGeom prst="rect">
            <a:avLst/>
          </a:prstGeom>
          <a:noFill/>
        </p:spPr>
      </p:pic>
      <p:pic>
        <p:nvPicPr>
          <p:cNvPr id="58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1" y="5100637"/>
            <a:ext cx="479425" cy="385763"/>
          </a:xfrm>
          <a:prstGeom prst="rect">
            <a:avLst/>
          </a:prstGeom>
          <a:noFill/>
        </p:spPr>
      </p:pic>
      <p:pic>
        <p:nvPicPr>
          <p:cNvPr id="59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2" y="5100637"/>
            <a:ext cx="479425" cy="385763"/>
          </a:xfrm>
          <a:prstGeom prst="rect">
            <a:avLst/>
          </a:prstGeom>
          <a:noFill/>
        </p:spPr>
      </p:pic>
      <p:cxnSp>
        <p:nvCxnSpPr>
          <p:cNvPr id="60" name="Straight Connector 59"/>
          <p:cNvCxnSpPr>
            <a:stCxn id="55" idx="3"/>
            <a:endCxn id="56" idx="1"/>
          </p:cNvCxnSpPr>
          <p:nvPr/>
        </p:nvCxnSpPr>
        <p:spPr>
          <a:xfrm flipV="1">
            <a:off x="3756026" y="4383882"/>
            <a:ext cx="282576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6" idx="3"/>
            <a:endCxn id="57" idx="1"/>
          </p:cNvCxnSpPr>
          <p:nvPr/>
        </p:nvCxnSpPr>
        <p:spPr>
          <a:xfrm flipV="1">
            <a:off x="4518027" y="4307682"/>
            <a:ext cx="358773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6200000" flipH="1">
            <a:off x="3581400" y="4800599"/>
            <a:ext cx="457202" cy="30480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8" idx="3"/>
            <a:endCxn id="59" idx="1"/>
          </p:cNvCxnSpPr>
          <p:nvPr/>
        </p:nvCxnSpPr>
        <p:spPr>
          <a:xfrm>
            <a:off x="4441826" y="5293519"/>
            <a:ext cx="206376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5" idx="1"/>
            <a:endCxn id="65" idx="3"/>
          </p:cNvCxnSpPr>
          <p:nvPr/>
        </p:nvCxnSpPr>
        <p:spPr>
          <a:xfrm rot="10800000">
            <a:off x="2438401" y="4610100"/>
            <a:ext cx="838201" cy="23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191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876800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886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Box 67"/>
          <p:cNvSpPr txBox="1"/>
          <p:nvPr/>
        </p:nvSpPr>
        <p:spPr>
          <a:xfrm>
            <a:off x="381000" y="41910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</a:t>
            </a:r>
          </a:p>
          <a:p>
            <a:r>
              <a:rPr lang="en-US" dirty="0" smtClean="0"/>
              <a:t>end-point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467600" y="39624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Migrate-from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696200" y="5334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Migrate-to</a:t>
            </a:r>
            <a:endParaRPr lang="en-US" dirty="0"/>
          </a:p>
        </p:txBody>
      </p:sp>
      <p:cxnSp>
        <p:nvCxnSpPr>
          <p:cNvPr id="71" name="Straight Connector 70"/>
          <p:cNvCxnSpPr>
            <a:stCxn id="67" idx="1"/>
            <a:endCxn id="57" idx="3"/>
          </p:cNvCxnSpPr>
          <p:nvPr/>
        </p:nvCxnSpPr>
        <p:spPr>
          <a:xfrm rot="10800000" flipV="1">
            <a:off x="5356226" y="4305300"/>
            <a:ext cx="1196975" cy="23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6" idx="1"/>
            <a:endCxn id="59" idx="3"/>
          </p:cNvCxnSpPr>
          <p:nvPr/>
        </p:nvCxnSpPr>
        <p:spPr>
          <a:xfrm rot="10800000" flipV="1">
            <a:off x="5127628" y="5257799"/>
            <a:ext cx="1425573" cy="35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86000" y="42026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1.1.1.1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15000" y="38862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1.1.1.2</a:t>
            </a:r>
            <a:endParaRPr lang="en-US" dirty="0"/>
          </a:p>
        </p:txBody>
      </p:sp>
    </p:spTree>
  </p:cSld>
  <p:clrMapOvr>
    <a:masterClrMapping/>
  </p:clrMapOvr>
  <p:transition advTm="36301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 not used for global </a:t>
            </a:r>
            <a:r>
              <a:rPr lang="en-US" dirty="0" err="1" smtClean="0"/>
              <a:t>reachability</a:t>
            </a:r>
            <a:endParaRPr lang="en-US" dirty="0" smtClean="0"/>
          </a:p>
          <a:p>
            <a:pPr lvl="1"/>
            <a:r>
              <a:rPr lang="en-US" dirty="0" smtClean="0"/>
              <a:t>Can move with BGP session</a:t>
            </a:r>
          </a:p>
          <a:p>
            <a:pPr lvl="1"/>
            <a:r>
              <a:rPr lang="en-US" dirty="0" smtClean="0"/>
              <a:t>Neighbor doesn’t have to reconfigure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Re-assign IP Address</a:t>
            </a:r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048001" y="3962400"/>
            <a:ext cx="2590800" cy="18288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</a:t>
            </a:r>
            <a:endParaRPr lang="en-US" dirty="0"/>
          </a:p>
        </p:txBody>
      </p:sp>
      <p:pic>
        <p:nvPicPr>
          <p:cNvPr id="6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1" y="4419600"/>
            <a:ext cx="479425" cy="385763"/>
          </a:xfrm>
          <a:prstGeom prst="rect">
            <a:avLst/>
          </a:prstGeom>
          <a:noFill/>
        </p:spPr>
      </p:pic>
      <p:pic>
        <p:nvPicPr>
          <p:cNvPr id="7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2" y="4191000"/>
            <a:ext cx="479425" cy="385763"/>
          </a:xfrm>
          <a:prstGeom prst="rect">
            <a:avLst/>
          </a:prstGeom>
          <a:noFill/>
        </p:spPr>
      </p:pic>
      <p:pic>
        <p:nvPicPr>
          <p:cNvPr id="8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114800"/>
            <a:ext cx="479425" cy="385763"/>
          </a:xfrm>
          <a:prstGeom prst="rect">
            <a:avLst/>
          </a:prstGeom>
          <a:noFill/>
        </p:spPr>
      </p:pic>
      <p:pic>
        <p:nvPicPr>
          <p:cNvPr id="9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1" y="5100637"/>
            <a:ext cx="479425" cy="385763"/>
          </a:xfrm>
          <a:prstGeom prst="rect">
            <a:avLst/>
          </a:prstGeom>
          <a:noFill/>
        </p:spPr>
      </p:pic>
      <p:pic>
        <p:nvPicPr>
          <p:cNvPr id="10" name="Picture 100" descr="OpticalTransportc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2" y="5100637"/>
            <a:ext cx="479425" cy="385763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>
            <a:stCxn id="6" idx="3"/>
            <a:endCxn id="7" idx="1"/>
          </p:cNvCxnSpPr>
          <p:nvPr/>
        </p:nvCxnSpPr>
        <p:spPr>
          <a:xfrm flipV="1">
            <a:off x="3756026" y="4383882"/>
            <a:ext cx="282576" cy="2286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3"/>
            <a:endCxn id="8" idx="1"/>
          </p:cNvCxnSpPr>
          <p:nvPr/>
        </p:nvCxnSpPr>
        <p:spPr>
          <a:xfrm flipV="1">
            <a:off x="4518027" y="4307682"/>
            <a:ext cx="358773" cy="762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3581400" y="4800599"/>
            <a:ext cx="457202" cy="304803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3"/>
            <a:endCxn id="10" idx="1"/>
          </p:cNvCxnSpPr>
          <p:nvPr/>
        </p:nvCxnSpPr>
        <p:spPr>
          <a:xfrm>
            <a:off x="4441826" y="5293519"/>
            <a:ext cx="206376" cy="0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1"/>
            <a:endCxn id="16" idx="3"/>
          </p:cNvCxnSpPr>
          <p:nvPr/>
        </p:nvCxnSpPr>
        <p:spPr>
          <a:xfrm rot="10800000">
            <a:off x="2438401" y="4610100"/>
            <a:ext cx="838201" cy="23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41910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4876800"/>
            <a:ext cx="83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886200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81000" y="41910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</a:t>
            </a:r>
          </a:p>
          <a:p>
            <a:r>
              <a:rPr lang="en-US" dirty="0" smtClean="0"/>
              <a:t>end-point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39624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Migrate-from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96200" y="53340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Migrate-to</a:t>
            </a:r>
            <a:endParaRPr lang="en-US" dirty="0"/>
          </a:p>
        </p:txBody>
      </p:sp>
      <p:cxnSp>
        <p:nvCxnSpPr>
          <p:cNvPr id="22" name="Straight Connector 21"/>
          <p:cNvCxnSpPr>
            <a:stCxn id="18" idx="1"/>
            <a:endCxn id="8" idx="3"/>
          </p:cNvCxnSpPr>
          <p:nvPr/>
        </p:nvCxnSpPr>
        <p:spPr>
          <a:xfrm rot="10800000" flipV="1">
            <a:off x="5356226" y="4305300"/>
            <a:ext cx="1196975" cy="23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1"/>
            <a:endCxn id="10" idx="3"/>
          </p:cNvCxnSpPr>
          <p:nvPr/>
        </p:nvCxnSpPr>
        <p:spPr>
          <a:xfrm rot="10800000" flipV="1">
            <a:off x="5127628" y="5257799"/>
            <a:ext cx="1425573" cy="35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86000" y="42026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1.1.1.1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15000" y="48768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1.1.1.2</a:t>
            </a:r>
            <a:endParaRPr lang="en-US" dirty="0"/>
          </a:p>
        </p:txBody>
      </p:sp>
    </p:spTree>
  </p:cSld>
  <p:clrMapOvr>
    <a:masterClrMapping/>
  </p:clrMapOvr>
  <p:transition advTm="29921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838200" y="38861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200" y="1828799"/>
            <a:ext cx="19050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rot="5400000" flipH="1" flipV="1">
            <a:off x="6743700" y="4914899"/>
            <a:ext cx="3810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96000" y="5638800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96000" y="38099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96000" y="5638800"/>
            <a:ext cx="19050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96000" y="1752599"/>
            <a:ext cx="19050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 bwMode="auto">
          <a:xfrm>
            <a:off x="990600" y="2819400"/>
            <a:ext cx="6858000" cy="990600"/>
          </a:xfrm>
          <a:prstGeom prst="rect">
            <a:avLst/>
          </a:prstGeom>
          <a:solidFill>
            <a:srgbClr val="FFFF00">
              <a:alpha val="50196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096000" y="4343399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38200" y="12953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59"/>
          <p:cNvGrpSpPr/>
          <p:nvPr/>
        </p:nvGrpSpPr>
        <p:grpSpPr>
          <a:xfrm>
            <a:off x="1219200" y="1447799"/>
            <a:ext cx="633412" cy="304800"/>
            <a:chOff x="5397500" y="1676400"/>
            <a:chExt cx="862012" cy="304800"/>
          </a:xfrm>
        </p:grpSpPr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838200" y="4419599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143000" y="23621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BGP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143000" y="30479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TCP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143000" y="37337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IP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4" name="Group 59"/>
          <p:cNvGrpSpPr/>
          <p:nvPr/>
        </p:nvGrpSpPr>
        <p:grpSpPr>
          <a:xfrm flipV="1">
            <a:off x="1905000" y="1447799"/>
            <a:ext cx="633412" cy="304800"/>
            <a:chOff x="5397500" y="1676400"/>
            <a:chExt cx="862012" cy="304800"/>
          </a:xfrm>
        </p:grpSpPr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59"/>
          <p:cNvGrpSpPr/>
          <p:nvPr/>
        </p:nvGrpSpPr>
        <p:grpSpPr>
          <a:xfrm flipH="1">
            <a:off x="1143000" y="1828799"/>
            <a:ext cx="633412" cy="304800"/>
            <a:chOff x="5397500" y="1676400"/>
            <a:chExt cx="862012" cy="304800"/>
          </a:xfrm>
        </p:grpSpPr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9"/>
          <p:cNvGrpSpPr/>
          <p:nvPr/>
        </p:nvGrpSpPr>
        <p:grpSpPr>
          <a:xfrm flipH="1" flipV="1">
            <a:off x="1828800" y="1828799"/>
            <a:ext cx="633412" cy="304800"/>
            <a:chOff x="5397500" y="1676400"/>
            <a:chExt cx="862012" cy="304800"/>
          </a:xfrm>
        </p:grpSpPr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Oval 73"/>
          <p:cNvSpPr/>
          <p:nvPr/>
        </p:nvSpPr>
        <p:spPr>
          <a:xfrm>
            <a:off x="6096000" y="12953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59"/>
          <p:cNvGrpSpPr/>
          <p:nvPr/>
        </p:nvGrpSpPr>
        <p:grpSpPr>
          <a:xfrm>
            <a:off x="6477000" y="1447799"/>
            <a:ext cx="633412" cy="304800"/>
            <a:chOff x="5397500" y="1676400"/>
            <a:chExt cx="862012" cy="304800"/>
          </a:xfrm>
        </p:grpSpPr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6400800" y="23621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BGP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400800" y="30479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TCP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00800" y="37337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IP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8" name="Group 59"/>
          <p:cNvGrpSpPr/>
          <p:nvPr/>
        </p:nvGrpSpPr>
        <p:grpSpPr>
          <a:xfrm flipV="1">
            <a:off x="7162800" y="1447799"/>
            <a:ext cx="633412" cy="304800"/>
            <a:chOff x="5397500" y="1676400"/>
            <a:chExt cx="862012" cy="304800"/>
          </a:xfrm>
        </p:grpSpPr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59"/>
          <p:cNvGrpSpPr/>
          <p:nvPr/>
        </p:nvGrpSpPr>
        <p:grpSpPr>
          <a:xfrm flipH="1">
            <a:off x="6400800" y="1828799"/>
            <a:ext cx="633412" cy="304800"/>
            <a:chOff x="5397500" y="1676400"/>
            <a:chExt cx="862012" cy="304800"/>
          </a:xfrm>
        </p:grpSpPr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9"/>
          <p:cNvGrpSpPr/>
          <p:nvPr/>
        </p:nvGrpSpPr>
        <p:grpSpPr>
          <a:xfrm flipH="1" flipV="1">
            <a:off x="7086600" y="1828799"/>
            <a:ext cx="633412" cy="304800"/>
            <a:chOff x="5397500" y="1676400"/>
            <a:chExt cx="862012" cy="304800"/>
          </a:xfrm>
        </p:grpSpPr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6096000" y="6172200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096000" y="5181600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59"/>
          <p:cNvGrpSpPr/>
          <p:nvPr/>
        </p:nvGrpSpPr>
        <p:grpSpPr>
          <a:xfrm>
            <a:off x="6477000" y="5334000"/>
            <a:ext cx="633412" cy="304800"/>
            <a:chOff x="5397500" y="1676400"/>
            <a:chExt cx="862012" cy="304800"/>
          </a:xfrm>
        </p:grpSpPr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59"/>
          <p:cNvGrpSpPr/>
          <p:nvPr/>
        </p:nvGrpSpPr>
        <p:grpSpPr>
          <a:xfrm flipV="1">
            <a:off x="7162800" y="5334000"/>
            <a:ext cx="633412" cy="304800"/>
            <a:chOff x="5397500" y="1676400"/>
            <a:chExt cx="862012" cy="304800"/>
          </a:xfrm>
        </p:grpSpPr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59"/>
          <p:cNvGrpSpPr/>
          <p:nvPr/>
        </p:nvGrpSpPr>
        <p:grpSpPr>
          <a:xfrm flipH="1">
            <a:off x="6400800" y="5715000"/>
            <a:ext cx="633412" cy="304800"/>
            <a:chOff x="5397500" y="1676400"/>
            <a:chExt cx="862012" cy="304800"/>
          </a:xfrm>
        </p:grpSpPr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59"/>
          <p:cNvGrpSpPr/>
          <p:nvPr/>
        </p:nvGrpSpPr>
        <p:grpSpPr>
          <a:xfrm flipH="1" flipV="1">
            <a:off x="7086600" y="5715000"/>
            <a:ext cx="633412" cy="304800"/>
            <a:chOff x="5397500" y="1676400"/>
            <a:chExt cx="862012" cy="304800"/>
          </a:xfrm>
        </p:grpSpPr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4" name="Straight Connector 103"/>
          <p:cNvCxnSpPr>
            <a:stCxn id="61" idx="3"/>
            <a:endCxn id="78" idx="1"/>
          </p:cNvCxnSpPr>
          <p:nvPr/>
        </p:nvCxnSpPr>
        <p:spPr>
          <a:xfrm>
            <a:off x="2514600" y="26669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2" idx="3"/>
            <a:endCxn id="79" idx="1"/>
          </p:cNvCxnSpPr>
          <p:nvPr/>
        </p:nvCxnSpPr>
        <p:spPr>
          <a:xfrm>
            <a:off x="2514600" y="33527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3" idx="3"/>
            <a:endCxn id="80" idx="1"/>
          </p:cNvCxnSpPr>
          <p:nvPr/>
        </p:nvCxnSpPr>
        <p:spPr>
          <a:xfrm>
            <a:off x="2514600" y="40385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2057400" y="4952999"/>
            <a:ext cx="30480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209800" y="5105399"/>
            <a:ext cx="4724400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>
            <a:off x="2209800" y="5105400"/>
            <a:ext cx="2971800" cy="16764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0800000">
            <a:off x="5181600" y="6781800"/>
            <a:ext cx="16002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 flipH="1" flipV="1">
            <a:off x="6667500" y="6667500"/>
            <a:ext cx="2286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027772" y="5334000"/>
            <a:ext cx="10014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Migrate</a:t>
            </a:r>
          </a:p>
          <a:p>
            <a:r>
              <a:rPr lang="en-US" sz="2000" dirty="0" smtClean="0"/>
              <a:t>Link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837772" y="4611468"/>
            <a:ext cx="10014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Migrate</a:t>
            </a:r>
          </a:p>
          <a:p>
            <a:r>
              <a:rPr lang="en-US" sz="2000" dirty="0" smtClean="0"/>
              <a:t>State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657600" y="2285999"/>
            <a:ext cx="1888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Exchange routes</a:t>
            </a:r>
            <a:endParaRPr 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352800" y="2971799"/>
            <a:ext cx="254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Deliver reliable stream</a:t>
            </a:r>
            <a:endParaRPr lang="en-US" sz="2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33800" y="3657599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packets</a:t>
            </a:r>
            <a:endParaRPr lang="en-US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657600" y="4648200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Physical Link</a:t>
            </a:r>
            <a:endParaRPr lang="en-US" sz="2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33400" y="12000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67400" y="1123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867400" y="51624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33" name="Right Brace 132"/>
          <p:cNvSpPr/>
          <p:nvPr/>
        </p:nvSpPr>
        <p:spPr>
          <a:xfrm>
            <a:off x="8077200" y="2362199"/>
            <a:ext cx="3048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c 133"/>
          <p:cNvSpPr/>
          <p:nvPr/>
        </p:nvSpPr>
        <p:spPr>
          <a:xfrm>
            <a:off x="7848600" y="3352799"/>
            <a:ext cx="990600" cy="2438400"/>
          </a:xfrm>
          <a:prstGeom prst="arc">
            <a:avLst>
              <a:gd name="adj1" fmla="val 16477066"/>
              <a:gd name="adj2" fmla="val 5366838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ircular Arrow 137"/>
          <p:cNvSpPr/>
          <p:nvPr/>
        </p:nvSpPr>
        <p:spPr>
          <a:xfrm rot="5400000">
            <a:off x="3314700" y="5143500"/>
            <a:ext cx="533400" cy="609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6649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 advTm="2356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638800"/>
          </a:xfrm>
        </p:spPr>
        <p:txBody>
          <a:bodyPr/>
          <a:lstStyle/>
          <a:p>
            <a:r>
              <a:rPr lang="en-US" dirty="0" smtClean="0"/>
              <a:t>TCP sessions are long running in BGP</a:t>
            </a:r>
          </a:p>
          <a:p>
            <a:pPr lvl="1"/>
            <a:r>
              <a:rPr lang="en-US" dirty="0" smtClean="0"/>
              <a:t>Killing it implicitly signals the router is down</a:t>
            </a:r>
          </a:p>
          <a:p>
            <a:r>
              <a:rPr lang="en-US" dirty="0" smtClean="0"/>
              <a:t>BGP and TCP extensions as a workaround</a:t>
            </a:r>
            <a:br>
              <a:rPr lang="en-US" dirty="0" smtClean="0"/>
            </a:br>
            <a:r>
              <a:rPr lang="en-US" dirty="0" smtClean="0"/>
              <a:t>(not supported on all routers)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advTm="40123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Migrating TCP Transparently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/>
          <a:lstStyle/>
          <a:p>
            <a:r>
              <a:rPr lang="en-US" dirty="0" smtClean="0"/>
              <a:t>Capitalize on IP address not changing</a:t>
            </a:r>
          </a:p>
          <a:p>
            <a:pPr lvl="1"/>
            <a:r>
              <a:rPr lang="en-US" dirty="0" smtClean="0"/>
              <a:t>To keep it completely transparent</a:t>
            </a:r>
          </a:p>
          <a:p>
            <a:r>
              <a:rPr lang="en-US" dirty="0" smtClean="0"/>
              <a:t>Transfer the TCP session state</a:t>
            </a:r>
          </a:p>
          <a:p>
            <a:pPr lvl="1"/>
            <a:r>
              <a:rPr lang="en-US" dirty="0" smtClean="0"/>
              <a:t>Sequence numbers</a:t>
            </a:r>
          </a:p>
          <a:p>
            <a:pPr lvl="1"/>
            <a:r>
              <a:rPr lang="en-US" dirty="0" smtClean="0"/>
              <a:t>Packet input/output queue (packets not read/</a:t>
            </a:r>
            <a:r>
              <a:rPr lang="en-US" dirty="0" err="1" smtClean="0"/>
              <a:t>ack’d</a:t>
            </a:r>
            <a:r>
              <a:rPr lang="en-US" dirty="0" smtClean="0"/>
              <a:t>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914400" y="5029200"/>
            <a:ext cx="3124200" cy="16764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629400" y="5029200"/>
            <a:ext cx="1600200" cy="16764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914400" y="3962400"/>
            <a:ext cx="3124200" cy="7620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629400" y="4038600"/>
            <a:ext cx="1600200" cy="6858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95600" y="5181600"/>
            <a:ext cx="304800" cy="3810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00400" y="5181600"/>
            <a:ext cx="304800" cy="3810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505200" y="5181600"/>
            <a:ext cx="304800" cy="381000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6019800"/>
            <a:ext cx="304800" cy="381000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200400" y="6019800"/>
            <a:ext cx="3048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505200" y="6019800"/>
            <a:ext cx="304800" cy="3810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267200" y="5334000"/>
            <a:ext cx="2133600" cy="1588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419600" y="48768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TCP(data, </a:t>
            </a:r>
            <a:r>
              <a:rPr lang="en-US" dirty="0" err="1" smtClean="0"/>
              <a:t>seq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81200" y="4267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send()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4267200" y="5715000"/>
            <a:ext cx="2133600" cy="1588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485461" y="53017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4267200" y="6400800"/>
            <a:ext cx="2133600" cy="1588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485461" y="59875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TCP(data’, </a:t>
            </a:r>
            <a:r>
              <a:rPr lang="en-US" dirty="0" err="1" smtClean="0"/>
              <a:t>seq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4400" y="4267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recv</a:t>
            </a:r>
            <a:r>
              <a:rPr lang="en-US" dirty="0" smtClean="0"/>
              <a:t>()</a:t>
            </a:r>
            <a:endParaRPr lang="en-US" dirty="0"/>
          </a:p>
        </p:txBody>
      </p:sp>
      <p:cxnSp>
        <p:nvCxnSpPr>
          <p:cNvPr id="27" name="Elbow Connector 26"/>
          <p:cNvCxnSpPr>
            <a:stCxn id="12" idx="1"/>
            <a:endCxn id="25" idx="2"/>
          </p:cNvCxnSpPr>
          <p:nvPr/>
        </p:nvCxnSpPr>
        <p:spPr bwMode="auto">
          <a:xfrm rot="10800000">
            <a:off x="1301686" y="4636532"/>
            <a:ext cx="1593914" cy="1573768"/>
          </a:xfrm>
          <a:prstGeom prst="bentConnector2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hape 29"/>
          <p:cNvCxnSpPr>
            <a:stCxn id="19" idx="2"/>
            <a:endCxn id="9" idx="1"/>
          </p:cNvCxnSpPr>
          <p:nvPr/>
        </p:nvCxnSpPr>
        <p:spPr bwMode="auto">
          <a:xfrm rot="16200000" flipH="1">
            <a:off x="2280289" y="4756789"/>
            <a:ext cx="735568" cy="495054"/>
          </a:xfrm>
          <a:prstGeom prst="bentConnector2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81000" y="4114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55626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OS</a:t>
            </a:r>
            <a:endParaRPr lang="en-US" dirty="0"/>
          </a:p>
        </p:txBody>
      </p:sp>
    </p:spTree>
  </p:cSld>
  <p:clrMapOvr>
    <a:masterClrMapping/>
  </p:clrMapOvr>
  <p:transition advTm="50435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/>
          <p:cNvSpPr/>
          <p:nvPr/>
        </p:nvSpPr>
        <p:spPr>
          <a:xfrm>
            <a:off x="838200" y="38861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200" y="1828799"/>
            <a:ext cx="19050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rot="5400000" flipH="1" flipV="1">
            <a:off x="6743700" y="4914899"/>
            <a:ext cx="3810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096000" y="5638800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096000" y="38099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096000" y="5638800"/>
            <a:ext cx="1905000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96000" y="1752599"/>
            <a:ext cx="19050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 bwMode="auto">
          <a:xfrm>
            <a:off x="990600" y="2209800"/>
            <a:ext cx="6858000" cy="838200"/>
          </a:xfrm>
          <a:prstGeom prst="rect">
            <a:avLst/>
          </a:prstGeom>
          <a:solidFill>
            <a:srgbClr val="FFFF00">
              <a:alpha val="50196"/>
            </a:srgb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096000" y="4343399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38200" y="12953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59"/>
          <p:cNvGrpSpPr/>
          <p:nvPr/>
        </p:nvGrpSpPr>
        <p:grpSpPr>
          <a:xfrm>
            <a:off x="1219200" y="1447799"/>
            <a:ext cx="633412" cy="304800"/>
            <a:chOff x="5397500" y="1676400"/>
            <a:chExt cx="862012" cy="304800"/>
          </a:xfrm>
        </p:grpSpPr>
        <p:sp>
          <p:nvSpPr>
            <p:cNvPr id="58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60" name="Straight Connector 59"/>
          <p:cNvCxnSpPr/>
          <p:nvPr/>
        </p:nvCxnSpPr>
        <p:spPr>
          <a:xfrm>
            <a:off x="838200" y="4419599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1143000" y="23621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BGP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143000" y="30479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TCP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143000" y="37337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IP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4" name="Group 59"/>
          <p:cNvGrpSpPr/>
          <p:nvPr/>
        </p:nvGrpSpPr>
        <p:grpSpPr>
          <a:xfrm flipV="1">
            <a:off x="1905000" y="1447799"/>
            <a:ext cx="633412" cy="304800"/>
            <a:chOff x="5397500" y="1676400"/>
            <a:chExt cx="862012" cy="304800"/>
          </a:xfrm>
        </p:grpSpPr>
        <p:sp>
          <p:nvSpPr>
            <p:cNvPr id="6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59"/>
          <p:cNvGrpSpPr/>
          <p:nvPr/>
        </p:nvGrpSpPr>
        <p:grpSpPr>
          <a:xfrm flipH="1">
            <a:off x="1143000" y="1828799"/>
            <a:ext cx="633412" cy="304800"/>
            <a:chOff x="5397500" y="1676400"/>
            <a:chExt cx="862012" cy="304800"/>
          </a:xfrm>
        </p:grpSpPr>
        <p:sp>
          <p:nvSpPr>
            <p:cNvPr id="69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9"/>
          <p:cNvGrpSpPr/>
          <p:nvPr/>
        </p:nvGrpSpPr>
        <p:grpSpPr>
          <a:xfrm flipH="1" flipV="1">
            <a:off x="1828800" y="1828799"/>
            <a:ext cx="633412" cy="304800"/>
            <a:chOff x="5397500" y="1676400"/>
            <a:chExt cx="862012" cy="304800"/>
          </a:xfrm>
        </p:grpSpPr>
        <p:sp>
          <p:nvSpPr>
            <p:cNvPr id="7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Oval 73"/>
          <p:cNvSpPr/>
          <p:nvPr/>
        </p:nvSpPr>
        <p:spPr>
          <a:xfrm>
            <a:off x="6096000" y="1295399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59"/>
          <p:cNvGrpSpPr/>
          <p:nvPr/>
        </p:nvGrpSpPr>
        <p:grpSpPr>
          <a:xfrm>
            <a:off x="6477000" y="1447799"/>
            <a:ext cx="633412" cy="304800"/>
            <a:chOff x="5397500" y="1676400"/>
            <a:chExt cx="862012" cy="304800"/>
          </a:xfrm>
        </p:grpSpPr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6400800" y="23621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BGP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400800" y="30479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TCP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400800" y="3733799"/>
            <a:ext cx="1371600" cy="6096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IP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8" name="Group 59"/>
          <p:cNvGrpSpPr/>
          <p:nvPr/>
        </p:nvGrpSpPr>
        <p:grpSpPr>
          <a:xfrm flipV="1">
            <a:off x="7162800" y="1447799"/>
            <a:ext cx="633412" cy="304800"/>
            <a:chOff x="5397500" y="1676400"/>
            <a:chExt cx="862012" cy="304800"/>
          </a:xfrm>
        </p:grpSpPr>
        <p:sp>
          <p:nvSpPr>
            <p:cNvPr id="8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59"/>
          <p:cNvGrpSpPr/>
          <p:nvPr/>
        </p:nvGrpSpPr>
        <p:grpSpPr>
          <a:xfrm flipH="1">
            <a:off x="6400800" y="1828799"/>
            <a:ext cx="633412" cy="304800"/>
            <a:chOff x="5397500" y="1676400"/>
            <a:chExt cx="862012" cy="304800"/>
          </a:xfrm>
        </p:grpSpPr>
        <p:sp>
          <p:nvSpPr>
            <p:cNvPr id="85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59"/>
          <p:cNvGrpSpPr/>
          <p:nvPr/>
        </p:nvGrpSpPr>
        <p:grpSpPr>
          <a:xfrm flipH="1" flipV="1">
            <a:off x="7086600" y="1828799"/>
            <a:ext cx="633412" cy="304800"/>
            <a:chOff x="5397500" y="1676400"/>
            <a:chExt cx="862012" cy="304800"/>
          </a:xfrm>
        </p:grpSpPr>
        <p:sp>
          <p:nvSpPr>
            <p:cNvPr id="88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0" name="Straight Connector 89"/>
          <p:cNvCxnSpPr/>
          <p:nvPr/>
        </p:nvCxnSpPr>
        <p:spPr>
          <a:xfrm>
            <a:off x="6096000" y="6172200"/>
            <a:ext cx="1905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096000" y="5181600"/>
            <a:ext cx="1905000" cy="9906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59"/>
          <p:cNvGrpSpPr/>
          <p:nvPr/>
        </p:nvGrpSpPr>
        <p:grpSpPr>
          <a:xfrm>
            <a:off x="6477000" y="5334000"/>
            <a:ext cx="633412" cy="304800"/>
            <a:chOff x="5397500" y="1676400"/>
            <a:chExt cx="862012" cy="304800"/>
          </a:xfrm>
        </p:grpSpPr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59"/>
          <p:cNvGrpSpPr/>
          <p:nvPr/>
        </p:nvGrpSpPr>
        <p:grpSpPr>
          <a:xfrm flipV="1">
            <a:off x="7162800" y="5334000"/>
            <a:ext cx="633412" cy="304800"/>
            <a:chOff x="5397500" y="1676400"/>
            <a:chExt cx="862012" cy="304800"/>
          </a:xfrm>
        </p:grpSpPr>
        <p:sp>
          <p:nvSpPr>
            <p:cNvPr id="96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59"/>
          <p:cNvGrpSpPr/>
          <p:nvPr/>
        </p:nvGrpSpPr>
        <p:grpSpPr>
          <a:xfrm flipH="1">
            <a:off x="6400800" y="5715000"/>
            <a:ext cx="633412" cy="304800"/>
            <a:chOff x="5397500" y="1676400"/>
            <a:chExt cx="862012" cy="304800"/>
          </a:xfrm>
        </p:grpSpPr>
        <p:sp>
          <p:nvSpPr>
            <p:cNvPr id="99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" name="Group 59"/>
          <p:cNvGrpSpPr/>
          <p:nvPr/>
        </p:nvGrpSpPr>
        <p:grpSpPr>
          <a:xfrm flipH="1" flipV="1">
            <a:off x="7086600" y="5715000"/>
            <a:ext cx="633412" cy="304800"/>
            <a:chOff x="5397500" y="1676400"/>
            <a:chExt cx="862012" cy="304800"/>
          </a:xfrm>
        </p:grpSpPr>
        <p:sp>
          <p:nvSpPr>
            <p:cNvPr id="102" name="Freeform 14"/>
            <p:cNvSpPr>
              <a:spLocks/>
            </p:cNvSpPr>
            <p:nvPr/>
          </p:nvSpPr>
          <p:spPr bwMode="auto">
            <a:xfrm>
              <a:off x="5397500" y="1681163"/>
              <a:ext cx="850900" cy="300037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6"/>
                </a:cxn>
                <a:cxn ang="0">
                  <a:pos x="536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8"/>
                </a:cxn>
                <a:cxn ang="0">
                  <a:pos x="0" y="42"/>
                </a:cxn>
              </a:cxnLst>
              <a:rect l="0" t="0" r="r" b="b"/>
              <a:pathLst>
                <a:path w="536" h="189">
                  <a:moveTo>
                    <a:pt x="0" y="42"/>
                  </a:moveTo>
                  <a:lnTo>
                    <a:pt x="119" y="0"/>
                  </a:lnTo>
                  <a:lnTo>
                    <a:pt x="407" y="116"/>
                  </a:lnTo>
                  <a:lnTo>
                    <a:pt x="536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8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3"/>
            <p:cNvSpPr>
              <a:spLocks/>
            </p:cNvSpPr>
            <p:nvPr/>
          </p:nvSpPr>
          <p:spPr bwMode="auto">
            <a:xfrm>
              <a:off x="5410200" y="1676400"/>
              <a:ext cx="849312" cy="300038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" y="0"/>
                </a:cxn>
                <a:cxn ang="0">
                  <a:pos x="407" y="115"/>
                </a:cxn>
                <a:cxn ang="0">
                  <a:pos x="535" y="84"/>
                </a:cxn>
                <a:cxn ang="0">
                  <a:pos x="466" y="189"/>
                </a:cxn>
                <a:cxn ang="0">
                  <a:pos x="129" y="189"/>
                </a:cxn>
                <a:cxn ang="0">
                  <a:pos x="268" y="157"/>
                </a:cxn>
                <a:cxn ang="0">
                  <a:pos x="0" y="42"/>
                </a:cxn>
              </a:cxnLst>
              <a:rect l="0" t="0" r="r" b="b"/>
              <a:pathLst>
                <a:path w="535" h="189">
                  <a:moveTo>
                    <a:pt x="0" y="42"/>
                  </a:moveTo>
                  <a:lnTo>
                    <a:pt x="119" y="0"/>
                  </a:lnTo>
                  <a:lnTo>
                    <a:pt x="407" y="115"/>
                  </a:lnTo>
                  <a:lnTo>
                    <a:pt x="535" y="84"/>
                  </a:lnTo>
                  <a:lnTo>
                    <a:pt x="466" y="189"/>
                  </a:lnTo>
                  <a:lnTo>
                    <a:pt x="129" y="189"/>
                  </a:lnTo>
                  <a:lnTo>
                    <a:pt x="268" y="157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04" name="Straight Connector 103"/>
          <p:cNvCxnSpPr>
            <a:stCxn id="61" idx="3"/>
            <a:endCxn id="78" idx="1"/>
          </p:cNvCxnSpPr>
          <p:nvPr/>
        </p:nvCxnSpPr>
        <p:spPr>
          <a:xfrm>
            <a:off x="2514600" y="26669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2" idx="3"/>
            <a:endCxn id="79" idx="1"/>
          </p:cNvCxnSpPr>
          <p:nvPr/>
        </p:nvCxnSpPr>
        <p:spPr>
          <a:xfrm>
            <a:off x="2514600" y="33527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63" idx="3"/>
            <a:endCxn id="80" idx="1"/>
          </p:cNvCxnSpPr>
          <p:nvPr/>
        </p:nvCxnSpPr>
        <p:spPr>
          <a:xfrm>
            <a:off x="2514600" y="4038599"/>
            <a:ext cx="38862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>
            <a:off x="2057400" y="4952999"/>
            <a:ext cx="304801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2209800" y="5105399"/>
            <a:ext cx="4724400" cy="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rot="10800000">
            <a:off x="2209800" y="5105400"/>
            <a:ext cx="2971800" cy="16764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rot="10800000">
            <a:off x="5181600" y="6781800"/>
            <a:ext cx="16002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 flipH="1" flipV="1">
            <a:off x="6667500" y="6667500"/>
            <a:ext cx="228600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027772" y="5334000"/>
            <a:ext cx="10014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Migrate</a:t>
            </a:r>
          </a:p>
          <a:p>
            <a:r>
              <a:rPr lang="en-US" sz="2000" dirty="0" smtClean="0"/>
              <a:t>Link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7837772" y="4611468"/>
            <a:ext cx="100142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Migrate</a:t>
            </a:r>
          </a:p>
          <a:p>
            <a:r>
              <a:rPr lang="en-US" sz="2000" dirty="0" smtClean="0"/>
              <a:t>State</a:t>
            </a:r>
            <a:endParaRPr lang="en-US" sz="2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657600" y="2285999"/>
            <a:ext cx="1888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Exchange routes</a:t>
            </a:r>
            <a:endParaRPr lang="en-US" sz="2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352800" y="2971799"/>
            <a:ext cx="254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Deliver reliable stream</a:t>
            </a:r>
            <a:endParaRPr lang="en-US" sz="2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733800" y="3657599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Send packets</a:t>
            </a:r>
            <a:endParaRPr lang="en-US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657600" y="4648200"/>
            <a:ext cx="16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Physical Link</a:t>
            </a:r>
            <a:endParaRPr lang="en-US" sz="20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33400" y="12000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5867400" y="1123890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867400" y="516249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33" name="Right Brace 132"/>
          <p:cNvSpPr/>
          <p:nvPr/>
        </p:nvSpPr>
        <p:spPr>
          <a:xfrm>
            <a:off x="8077200" y="2362199"/>
            <a:ext cx="3048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c 133"/>
          <p:cNvSpPr/>
          <p:nvPr/>
        </p:nvSpPr>
        <p:spPr>
          <a:xfrm>
            <a:off x="7848600" y="3352799"/>
            <a:ext cx="990600" cy="2438400"/>
          </a:xfrm>
          <a:prstGeom prst="arc">
            <a:avLst>
              <a:gd name="adj1" fmla="val 16477066"/>
              <a:gd name="adj2" fmla="val 5366838"/>
            </a:avLst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ircular Arrow 137"/>
          <p:cNvSpPr/>
          <p:nvPr/>
        </p:nvSpPr>
        <p:spPr>
          <a:xfrm rot="5400000">
            <a:off x="3314700" y="5143500"/>
            <a:ext cx="533400" cy="6096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66495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Slide Number Placeholder 8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advTm="3292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Change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cause is the monolithic view of a router </a:t>
            </a:r>
            <a:br>
              <a:rPr lang="en-US" dirty="0" smtClean="0"/>
            </a:br>
            <a:r>
              <a:rPr lang="en-US" dirty="0" smtClean="0"/>
              <a:t>(Hardware, software, and links as one entity)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advTm="28205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What (not) to Migrate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Want data packets to be delivered</a:t>
            </a:r>
          </a:p>
          <a:p>
            <a:pPr lvl="1"/>
            <a:r>
              <a:rPr lang="en-US" dirty="0" smtClean="0"/>
              <a:t>Want routing adjacencies to remain up</a:t>
            </a:r>
          </a:p>
          <a:p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Routing information</a:t>
            </a:r>
          </a:p>
          <a:p>
            <a:r>
              <a:rPr lang="en-US" dirty="0" smtClean="0"/>
              <a:t>Do not need (but can have)</a:t>
            </a:r>
          </a:p>
          <a:p>
            <a:pPr lvl="1"/>
            <a:r>
              <a:rPr lang="en-US" dirty="0" smtClean="0"/>
              <a:t>State machine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Timers</a:t>
            </a:r>
          </a:p>
          <a:p>
            <a:r>
              <a:rPr lang="en-US" dirty="0" smtClean="0"/>
              <a:t>Keeps code modifications to a minimum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advTm="61449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Information</a:t>
            </a:r>
            <a:endParaRPr lang="en-US" dirty="0"/>
          </a:p>
        </p:txBody>
      </p:sp>
      <p:sp>
        <p:nvSpPr>
          <p:cNvPr id="32" name="Cloud 31"/>
          <p:cNvSpPr/>
          <p:nvPr/>
        </p:nvSpPr>
        <p:spPr>
          <a:xfrm>
            <a:off x="4419600" y="4114800"/>
            <a:ext cx="3810000" cy="2743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involve remote end-point</a:t>
            </a:r>
          </a:p>
          <a:p>
            <a:pPr lvl="1"/>
            <a:r>
              <a:rPr lang="en-US" dirty="0" smtClean="0"/>
              <a:t>Similar exchange as with a new BGP session</a:t>
            </a:r>
          </a:p>
          <a:p>
            <a:pPr lvl="1"/>
            <a:r>
              <a:rPr lang="en-US" dirty="0" smtClean="0"/>
              <a:t>Migrate-to router sends entire state to remote end-point</a:t>
            </a:r>
          </a:p>
          <a:p>
            <a:pPr lvl="1"/>
            <a:r>
              <a:rPr lang="en-US" dirty="0" smtClean="0"/>
              <a:t>Ask remote-end point to re-send all routes it advertised</a:t>
            </a:r>
          </a:p>
          <a:p>
            <a:r>
              <a:rPr lang="en-US" dirty="0" smtClean="0"/>
              <a:t>Disruptive </a:t>
            </a:r>
          </a:p>
          <a:p>
            <a:pPr lvl="1"/>
            <a:r>
              <a:rPr lang="en-US" dirty="0" smtClean="0"/>
              <a:t>Makes remote end-point do significant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6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334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5715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953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81000" y="51054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</a:t>
            </a:r>
          </a:p>
          <a:p>
            <a:r>
              <a:rPr lang="en-US" dirty="0" smtClean="0"/>
              <a:t>end-point</a:t>
            </a:r>
            <a:endParaRPr lang="en-US" dirty="0"/>
          </a:p>
        </p:txBody>
      </p:sp>
      <p:cxnSp>
        <p:nvCxnSpPr>
          <p:cNvPr id="22" name="Straight Connector 21"/>
          <p:cNvCxnSpPr>
            <a:stCxn id="18" idx="1"/>
            <a:endCxn id="16" idx="3"/>
          </p:cNvCxnSpPr>
          <p:nvPr/>
        </p:nvCxnSpPr>
        <p:spPr>
          <a:xfrm rot="10800000" flipV="1">
            <a:off x="2286000" y="5257800"/>
            <a:ext cx="2971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1"/>
            <a:endCxn id="16" idx="3"/>
          </p:cNvCxnSpPr>
          <p:nvPr/>
        </p:nvCxnSpPr>
        <p:spPr>
          <a:xfrm rot="10800000">
            <a:off x="2286000" y="5638800"/>
            <a:ext cx="2971800" cy="381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 bwMode="auto">
          <a:xfrm>
            <a:off x="2667000" y="5867400"/>
            <a:ext cx="2209800" cy="3048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 rot="467671">
            <a:off x="2489009" y="6080611"/>
            <a:ext cx="220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Exchange Routes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876800" y="45720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Migrate-from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29200" y="6248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Migrate-to</a:t>
            </a:r>
            <a:endParaRPr lang="en-US" dirty="0"/>
          </a:p>
        </p:txBody>
      </p:sp>
    </p:spTree>
  </p:cSld>
  <p:clrMapOvr>
    <a:masterClrMapping/>
  </p:clrMapOvr>
  <p:transition advTm="62416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Information (optimization)</a:t>
            </a:r>
            <a:endParaRPr lang="en-US" dirty="0"/>
          </a:p>
        </p:txBody>
      </p:sp>
      <p:sp>
        <p:nvSpPr>
          <p:cNvPr id="32" name="Cloud 31"/>
          <p:cNvSpPr/>
          <p:nvPr/>
        </p:nvSpPr>
        <p:spPr>
          <a:xfrm>
            <a:off x="4419600" y="4114800"/>
            <a:ext cx="3810000" cy="27432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Migrate-from router send the migrate-to router:</a:t>
            </a:r>
          </a:p>
          <a:p>
            <a:r>
              <a:rPr lang="en-US" dirty="0" smtClean="0"/>
              <a:t>The routes it learned</a:t>
            </a:r>
          </a:p>
          <a:p>
            <a:pPr lvl="1"/>
            <a:r>
              <a:rPr lang="en-US" dirty="0" smtClean="0"/>
              <a:t>Instead of making remote end-point re-announce</a:t>
            </a:r>
          </a:p>
          <a:p>
            <a:r>
              <a:rPr lang="en-US" dirty="0" smtClean="0"/>
              <a:t>The routes it advertised</a:t>
            </a:r>
          </a:p>
          <a:p>
            <a:pPr lvl="1"/>
            <a:r>
              <a:rPr lang="en-US" dirty="0" smtClean="0"/>
              <a:t>So able to send just an incremental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6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334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5715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953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381000" y="510540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 </a:t>
            </a:r>
          </a:p>
          <a:p>
            <a:r>
              <a:rPr lang="en-US" dirty="0" smtClean="0"/>
              <a:t>end-point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45720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Migrate-from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29200" y="624840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Migrate-to</a:t>
            </a:r>
            <a:endParaRPr lang="en-US" dirty="0"/>
          </a:p>
        </p:txBody>
      </p:sp>
      <p:cxnSp>
        <p:nvCxnSpPr>
          <p:cNvPr id="22" name="Straight Connector 21"/>
          <p:cNvCxnSpPr>
            <a:stCxn id="18" idx="1"/>
            <a:endCxn id="16" idx="3"/>
          </p:cNvCxnSpPr>
          <p:nvPr/>
        </p:nvCxnSpPr>
        <p:spPr>
          <a:xfrm rot="10800000" flipV="1">
            <a:off x="2286000" y="5257800"/>
            <a:ext cx="2971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1"/>
            <a:endCxn id="16" idx="3"/>
          </p:cNvCxnSpPr>
          <p:nvPr/>
        </p:nvCxnSpPr>
        <p:spPr>
          <a:xfrm rot="10800000">
            <a:off x="2286000" y="5638800"/>
            <a:ext cx="2971800" cy="381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>
            <a:off x="2667000" y="5867400"/>
            <a:ext cx="2209800" cy="3048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6" name="TextBox 45"/>
          <p:cNvSpPr txBox="1"/>
          <p:nvPr/>
        </p:nvSpPr>
        <p:spPr>
          <a:xfrm rot="467671">
            <a:off x="2832053" y="5926723"/>
            <a:ext cx="1523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Incremental</a:t>
            </a:r>
          </a:p>
          <a:p>
            <a:r>
              <a:rPr lang="en-US" sz="2000" dirty="0" smtClean="0"/>
              <a:t>Update</a:t>
            </a:r>
            <a:endParaRPr lang="en-US" sz="2000" dirty="0"/>
          </a:p>
        </p:txBody>
      </p:sp>
      <p:cxnSp>
        <p:nvCxnSpPr>
          <p:cNvPr id="48" name="Straight Arrow Connector 47"/>
          <p:cNvCxnSpPr/>
          <p:nvPr/>
        </p:nvCxnSpPr>
        <p:spPr bwMode="auto">
          <a:xfrm rot="5400000">
            <a:off x="5830094" y="5599906"/>
            <a:ext cx="381000" cy="1588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6172200" y="5181600"/>
            <a:ext cx="208262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Send routes </a:t>
            </a:r>
          </a:p>
          <a:p>
            <a:r>
              <a:rPr lang="en-US" dirty="0" smtClean="0"/>
              <a:t>advertised/learned</a:t>
            </a:r>
            <a:endParaRPr lang="en-US" dirty="0"/>
          </a:p>
        </p:txBody>
      </p:sp>
    </p:spTree>
  </p:cSld>
  <p:clrMapOvr>
    <a:masterClrMapping/>
  </p:clrMapOvr>
  <p:transition advTm="53336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in The Background</a:t>
            </a:r>
            <a:endParaRPr lang="en-US" dirty="0"/>
          </a:p>
        </p:txBody>
      </p:sp>
      <p:pic>
        <p:nvPicPr>
          <p:cNvPr id="8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3340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58674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8006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stCxn id="8" idx="3"/>
            <a:endCxn id="10" idx="1"/>
          </p:cNvCxnSpPr>
          <p:nvPr/>
        </p:nvCxnSpPr>
        <p:spPr bwMode="auto">
          <a:xfrm flipV="1">
            <a:off x="3048000" y="5181600"/>
            <a:ext cx="1752600" cy="5334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10" idx="0"/>
          </p:cNvCxnSpPr>
          <p:nvPr/>
        </p:nvCxnSpPr>
        <p:spPr bwMode="auto">
          <a:xfrm rot="5400000" flipH="1" flipV="1">
            <a:off x="5448300" y="4076700"/>
            <a:ext cx="685800" cy="762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914400" y="5943600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</a:p>
          <a:p>
            <a:r>
              <a:rPr lang="en-US" dirty="0" smtClean="0"/>
              <a:t>End-point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0788" y="64124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0084" y="54102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Migrate-from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Migration takes a while</a:t>
            </a:r>
          </a:p>
          <a:p>
            <a:pPr lvl="1"/>
            <a:r>
              <a:rPr lang="en-US" dirty="0" smtClean="0"/>
              <a:t>A lot of routing state to transfer</a:t>
            </a:r>
          </a:p>
          <a:p>
            <a:pPr lvl="1"/>
            <a:r>
              <a:rPr lang="en-US" dirty="0" smtClean="0"/>
              <a:t>A lot of processing is needed</a:t>
            </a:r>
          </a:p>
          <a:p>
            <a:r>
              <a:rPr lang="en-US" dirty="0" smtClean="0"/>
              <a:t>Routing changes can happen at any time</a:t>
            </a:r>
          </a:p>
          <a:p>
            <a:r>
              <a:rPr lang="en-US" dirty="0" smtClean="0"/>
              <a:t>Disruptive if not done in the background</a:t>
            </a:r>
            <a:endParaRPr lang="en-US" dirty="0"/>
          </a:p>
        </p:txBody>
      </p:sp>
    </p:spTree>
  </p:cSld>
  <p:clrMapOvr>
    <a:masterClrMapping/>
  </p:clrMapOvr>
  <p:transition advTm="30545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exporting routing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010400" y="3733800"/>
            <a:ext cx="1752600" cy="1524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In-memory:</a:t>
            </a:r>
          </a:p>
          <a:p>
            <a:r>
              <a:rPr lang="en-US" sz="2000" dirty="0" smtClean="0"/>
              <a:t>p1, p2, p3, p4</a:t>
            </a:r>
          </a:p>
          <a:p>
            <a:endParaRPr lang="en-US" sz="2000" dirty="0" smtClean="0"/>
          </a:p>
          <a:p>
            <a:r>
              <a:rPr lang="en-US" sz="2000" dirty="0" smtClean="0"/>
              <a:t>Dump:</a:t>
            </a:r>
          </a:p>
          <a:p>
            <a:r>
              <a:rPr lang="en-US" sz="2000" dirty="0" smtClean="0"/>
              <a:t>p1, p2</a:t>
            </a:r>
            <a:endParaRPr lang="en-US" sz="2000" dirty="0"/>
          </a:p>
        </p:txBody>
      </p:sp>
      <p:pic>
        <p:nvPicPr>
          <p:cNvPr id="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53340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58674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8006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stCxn id="8" idx="3"/>
            <a:endCxn id="10" idx="1"/>
          </p:cNvCxnSpPr>
          <p:nvPr/>
        </p:nvCxnSpPr>
        <p:spPr bwMode="auto">
          <a:xfrm flipV="1">
            <a:off x="3048000" y="5181600"/>
            <a:ext cx="1752600" cy="5334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10" idx="0"/>
          </p:cNvCxnSpPr>
          <p:nvPr/>
        </p:nvCxnSpPr>
        <p:spPr bwMode="auto">
          <a:xfrm rot="5400000" flipH="1" flipV="1">
            <a:off x="5448300" y="4076700"/>
            <a:ext cx="685800" cy="762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5486400" y="4038600"/>
            <a:ext cx="457200" cy="4572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3505200" y="5105400"/>
            <a:ext cx="762000" cy="228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914400" y="5943600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</a:p>
          <a:p>
            <a:r>
              <a:rPr lang="en-US" dirty="0" smtClean="0"/>
              <a:t>End-point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0788" y="64124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Migrate-to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670084" y="54102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Migrate-from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38200" y="1715869"/>
            <a:ext cx="7696200" cy="646331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 smtClean="0"/>
              <a:t>BGP is incremental, append update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advTm="419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While moving TCP session and link</a:t>
            </a:r>
          </a:p>
        </p:txBody>
      </p:sp>
      <p:pic>
        <p:nvPicPr>
          <p:cNvPr id="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53340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58674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8006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stCxn id="8" idx="3"/>
          </p:cNvCxnSpPr>
          <p:nvPr/>
        </p:nvCxnSpPr>
        <p:spPr bwMode="auto">
          <a:xfrm>
            <a:off x="3048000" y="5715000"/>
            <a:ext cx="609600" cy="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Multiply 12"/>
          <p:cNvSpPr/>
          <p:nvPr/>
        </p:nvSpPr>
        <p:spPr bwMode="auto">
          <a:xfrm>
            <a:off x="3581400" y="5562600"/>
            <a:ext cx="304800" cy="304800"/>
          </a:xfrm>
          <a:prstGeom prst="mathMultiply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 rot="5400000" flipH="1" flipV="1">
            <a:off x="5448300" y="4076700"/>
            <a:ext cx="685800" cy="7620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5486400" y="4038600"/>
            <a:ext cx="457200" cy="4572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6019800" y="6248400"/>
            <a:ext cx="609600" cy="228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0800000">
            <a:off x="6172200" y="6172200"/>
            <a:ext cx="457200" cy="1524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200400" y="5410200"/>
            <a:ext cx="381000" cy="1588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914400" y="5943600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</a:p>
          <a:p>
            <a:r>
              <a:rPr lang="en-US" dirty="0" smtClean="0"/>
              <a:t>End-point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0788" y="64124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Migrate-to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70084" y="54102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Migrate-from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8200" y="1715869"/>
            <a:ext cx="7696200" cy="646331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 smtClean="0"/>
              <a:t>TCP will retransmit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advTm="136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While importing routing state</a:t>
            </a:r>
          </a:p>
        </p:txBody>
      </p:sp>
      <p:pic>
        <p:nvPicPr>
          <p:cNvPr id="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53340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58674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4800600"/>
            <a:ext cx="121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>
            <a:stCxn id="8" idx="3"/>
            <a:endCxn id="9" idx="1"/>
          </p:cNvCxnSpPr>
          <p:nvPr/>
        </p:nvCxnSpPr>
        <p:spPr bwMode="auto">
          <a:xfrm>
            <a:off x="3048000" y="5715000"/>
            <a:ext cx="1752600" cy="5334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9" idx="3"/>
          </p:cNvCxnSpPr>
          <p:nvPr/>
        </p:nvCxnSpPr>
        <p:spPr bwMode="auto">
          <a:xfrm>
            <a:off x="6019800" y="6248400"/>
            <a:ext cx="609600" cy="228600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6172200" y="6172200"/>
            <a:ext cx="457200" cy="1524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352800" y="5562600"/>
            <a:ext cx="762000" cy="2286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914400" y="5943600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Remote</a:t>
            </a:r>
          </a:p>
          <a:p>
            <a:r>
              <a:rPr lang="en-US" dirty="0" smtClean="0"/>
              <a:t>End-point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10788" y="64124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Migrate-to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70084" y="54102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Migrate-from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Rectangle 3"/>
          <p:cNvSpPr/>
          <p:nvPr/>
        </p:nvSpPr>
        <p:spPr bwMode="auto">
          <a:xfrm>
            <a:off x="7162800" y="5029200"/>
            <a:ext cx="1752600" cy="1524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/>
              <a:t>In-memory:</a:t>
            </a:r>
          </a:p>
          <a:p>
            <a:r>
              <a:rPr lang="en-US" sz="2000" dirty="0" smtClean="0"/>
              <a:t>p1, p2</a:t>
            </a:r>
          </a:p>
          <a:p>
            <a:endParaRPr lang="en-US" sz="2000" dirty="0" smtClean="0"/>
          </a:p>
          <a:p>
            <a:r>
              <a:rPr lang="en-US" sz="2000" dirty="0" smtClean="0"/>
              <a:t>Dump:</a:t>
            </a:r>
          </a:p>
          <a:p>
            <a:r>
              <a:rPr lang="en-US" sz="2000" dirty="0" smtClean="0"/>
              <a:t>p1, p2, p3, p4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1715869"/>
            <a:ext cx="7696200" cy="646331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 smtClean="0"/>
              <a:t>BGP is incremental, ignore dump file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ransition advTm="373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Case: Cluster 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1257300" y="2368550"/>
            <a:ext cx="6629400" cy="25146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059113" y="3587749"/>
            <a:ext cx="2998787" cy="11604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itchFamily="48" charset="0"/>
              </a:rPr>
              <a:t>Switching</a:t>
            </a:r>
          </a:p>
          <a:p>
            <a:pPr algn="ctr"/>
            <a:r>
              <a:rPr lang="en-US" b="1">
                <a:solidFill>
                  <a:schemeClr val="bg1"/>
                </a:solidFill>
                <a:latin typeface="Times New Roman" pitchFamily="48" charset="0"/>
              </a:rPr>
              <a:t>Fabric</a:t>
            </a: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117851" y="2517775"/>
            <a:ext cx="1377950" cy="854075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48" charset="0"/>
              </a:rPr>
              <a:t>Blade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itchFamily="4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730625" y="3371850"/>
            <a:ext cx="246063" cy="22542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1641475" y="3619500"/>
            <a:ext cx="1146175" cy="3556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2787650" y="3722688"/>
            <a:ext cx="268288" cy="14922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1676400" y="3621088"/>
            <a:ext cx="1025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Times New Roman" pitchFamily="48" charset="0"/>
              </a:rPr>
              <a:t>Line card</a:t>
            </a:r>
          </a:p>
        </p:txBody>
      </p:sp>
      <p:sp>
        <p:nvSpPr>
          <p:cNvPr id="16" name="Line 26"/>
          <p:cNvSpPr>
            <a:spLocks noChangeShapeType="1"/>
          </p:cNvSpPr>
          <p:nvPr/>
        </p:nvSpPr>
        <p:spPr bwMode="auto">
          <a:xfrm flipH="1">
            <a:off x="687388" y="3798888"/>
            <a:ext cx="963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1647825" y="4273550"/>
            <a:ext cx="1147763" cy="3556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2795588" y="4376738"/>
            <a:ext cx="266700" cy="14922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1684338" y="4275138"/>
            <a:ext cx="1025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Times New Roman" pitchFamily="48" charset="0"/>
              </a:rPr>
              <a:t>Line card</a:t>
            </a:r>
          </a:p>
        </p:txBody>
      </p:sp>
      <p:sp>
        <p:nvSpPr>
          <p:cNvPr id="20" name="Line 30"/>
          <p:cNvSpPr>
            <a:spLocks noChangeShapeType="1"/>
          </p:cNvSpPr>
          <p:nvPr/>
        </p:nvSpPr>
        <p:spPr bwMode="auto">
          <a:xfrm flipH="1">
            <a:off x="693738" y="444976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 flipH="1">
            <a:off x="6300787" y="3594100"/>
            <a:ext cx="1146175" cy="357188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 flipH="1">
            <a:off x="6032500" y="3697288"/>
            <a:ext cx="268287" cy="15081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 flipH="1">
            <a:off x="6427787" y="3632200"/>
            <a:ext cx="1025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Times New Roman" pitchFamily="48" charset="0"/>
              </a:rPr>
              <a:t>Line card</a:t>
            </a:r>
          </a:p>
        </p:txBody>
      </p:sp>
      <p:sp>
        <p:nvSpPr>
          <p:cNvPr id="28" name="Line 38"/>
          <p:cNvSpPr>
            <a:spLocks noChangeShapeType="1"/>
          </p:cNvSpPr>
          <p:nvPr/>
        </p:nvSpPr>
        <p:spPr bwMode="auto">
          <a:xfrm>
            <a:off x="7437437" y="3771900"/>
            <a:ext cx="963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Rectangle 39"/>
          <p:cNvSpPr>
            <a:spLocks noChangeArrowheads="1"/>
          </p:cNvSpPr>
          <p:nvPr/>
        </p:nvSpPr>
        <p:spPr bwMode="auto">
          <a:xfrm flipH="1">
            <a:off x="6292850" y="4246563"/>
            <a:ext cx="1147762" cy="357187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 flipH="1">
            <a:off x="6026150" y="4349750"/>
            <a:ext cx="266700" cy="150813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41"/>
          <p:cNvSpPr txBox="1">
            <a:spLocks noChangeArrowheads="1"/>
          </p:cNvSpPr>
          <p:nvPr/>
        </p:nvSpPr>
        <p:spPr bwMode="auto">
          <a:xfrm flipH="1">
            <a:off x="6351587" y="4241800"/>
            <a:ext cx="1025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Times New Roman" pitchFamily="48" charset="0"/>
              </a:rPr>
              <a:t>Line card</a:t>
            </a:r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7429500" y="44259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Freeform 46"/>
          <p:cNvSpPr>
            <a:spLocks/>
          </p:cNvSpPr>
          <p:nvPr/>
        </p:nvSpPr>
        <p:spPr bwMode="auto">
          <a:xfrm>
            <a:off x="4725988" y="2878138"/>
            <a:ext cx="490537" cy="209550"/>
          </a:xfrm>
          <a:custGeom>
            <a:avLst/>
            <a:gdLst/>
            <a:ahLst/>
            <a:cxnLst>
              <a:cxn ang="0">
                <a:pos x="411" y="0"/>
              </a:cxn>
              <a:cxn ang="0">
                <a:pos x="242" y="169"/>
              </a:cxn>
              <a:cxn ang="0">
                <a:pos x="0" y="193"/>
              </a:cxn>
            </a:cxnLst>
            <a:rect l="0" t="0" r="r" b="b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1524000" y="5565775"/>
            <a:ext cx="609600" cy="454025"/>
          </a:xfrm>
          <a:prstGeom prst="can">
            <a:avLst>
              <a:gd name="adj" fmla="val 58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Can 37"/>
          <p:cNvSpPr/>
          <p:nvPr/>
        </p:nvSpPr>
        <p:spPr>
          <a:xfrm>
            <a:off x="1524000" y="6251575"/>
            <a:ext cx="609600" cy="454025"/>
          </a:xfrm>
          <a:prstGeom prst="can">
            <a:avLst>
              <a:gd name="adj" fmla="val 58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Can 38"/>
          <p:cNvSpPr/>
          <p:nvPr/>
        </p:nvSpPr>
        <p:spPr>
          <a:xfrm>
            <a:off x="3962400" y="5797550"/>
            <a:ext cx="609600" cy="454025"/>
          </a:xfrm>
          <a:prstGeom prst="can">
            <a:avLst>
              <a:gd name="adj" fmla="val 58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6096000" y="5565775"/>
            <a:ext cx="609600" cy="454025"/>
          </a:xfrm>
          <a:prstGeom prst="can">
            <a:avLst>
              <a:gd name="adj" fmla="val 58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Can 40"/>
          <p:cNvSpPr/>
          <p:nvPr/>
        </p:nvSpPr>
        <p:spPr>
          <a:xfrm>
            <a:off x="6096000" y="6251575"/>
            <a:ext cx="609600" cy="454025"/>
          </a:xfrm>
          <a:prstGeom prst="can">
            <a:avLst>
              <a:gd name="adj" fmla="val 58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37" idx="4"/>
          </p:cNvCxnSpPr>
          <p:nvPr/>
        </p:nvCxnSpPr>
        <p:spPr bwMode="auto">
          <a:xfrm>
            <a:off x="2133600" y="5792788"/>
            <a:ext cx="1828800" cy="77787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38" idx="4"/>
            <a:endCxn id="39" idx="2"/>
          </p:cNvCxnSpPr>
          <p:nvPr/>
        </p:nvCxnSpPr>
        <p:spPr bwMode="auto">
          <a:xfrm flipV="1">
            <a:off x="2133600" y="6024563"/>
            <a:ext cx="1828800" cy="454025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endCxn id="40" idx="2"/>
          </p:cNvCxnSpPr>
          <p:nvPr/>
        </p:nvCxnSpPr>
        <p:spPr bwMode="auto">
          <a:xfrm flipV="1">
            <a:off x="4495800" y="5792788"/>
            <a:ext cx="1600200" cy="77787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9" idx="4"/>
            <a:endCxn id="41" idx="2"/>
          </p:cNvCxnSpPr>
          <p:nvPr/>
        </p:nvCxnSpPr>
        <p:spPr bwMode="auto">
          <a:xfrm>
            <a:off x="4572000" y="6024563"/>
            <a:ext cx="1524000" cy="454025"/>
          </a:xfrm>
          <a:prstGeom prst="lin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4724400" y="2520950"/>
            <a:ext cx="1377950" cy="854075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48" charset="0"/>
              </a:rPr>
              <a:t>Blade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itchFamily="48" charset="0"/>
            </a:endParaRP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5334000" y="3359150"/>
            <a:ext cx="246063" cy="225425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" name="Straight Connector 48"/>
          <p:cNvCxnSpPr/>
          <p:nvPr/>
        </p:nvCxnSpPr>
        <p:spPr bwMode="auto">
          <a:xfrm>
            <a:off x="1295400" y="4883150"/>
            <a:ext cx="2590800" cy="838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flipV="1">
            <a:off x="4572000" y="4883150"/>
            <a:ext cx="3276600" cy="83820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314700" y="297815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848100" y="297815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257800" y="297815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715000" y="297815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r>
              <a:rPr lang="en-US" dirty="0" smtClean="0"/>
              <a:t>Don’t need to re-run decision processes</a:t>
            </a:r>
          </a:p>
          <a:p>
            <a:r>
              <a:rPr lang="en-US" dirty="0" smtClean="0"/>
              <a:t>Links ‘migrated’ internally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784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10834 -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2819400"/>
          </a:xfrm>
        </p:spPr>
        <p:txBody>
          <a:bodyPr/>
          <a:lstStyle/>
          <a:p>
            <a:r>
              <a:rPr lang="en-US" dirty="0" smtClean="0"/>
              <a:t>Added grafting into </a:t>
            </a:r>
            <a:r>
              <a:rPr lang="en-US" dirty="0" err="1" smtClean="0"/>
              <a:t>Quagga</a:t>
            </a:r>
            <a:endParaRPr lang="en-US" dirty="0" smtClean="0"/>
          </a:p>
          <a:p>
            <a:pPr lvl="1"/>
            <a:r>
              <a:rPr lang="en-US" dirty="0" smtClean="0"/>
              <a:t>Import/export routes, new ‘inactive’ state</a:t>
            </a:r>
          </a:p>
          <a:p>
            <a:pPr lvl="1"/>
            <a:r>
              <a:rPr lang="en-US" dirty="0" smtClean="0"/>
              <a:t>Routing data and decision process well separated</a:t>
            </a:r>
          </a:p>
          <a:p>
            <a:r>
              <a:rPr lang="en-US" dirty="0" smtClean="0"/>
              <a:t>Graft daemon to control process</a:t>
            </a:r>
          </a:p>
          <a:p>
            <a:r>
              <a:rPr lang="en-US" dirty="0" err="1" smtClean="0"/>
              <a:t>SockMi</a:t>
            </a:r>
            <a:r>
              <a:rPr lang="en-US" dirty="0" smtClean="0"/>
              <a:t> for TCP migration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4582179"/>
            <a:ext cx="28956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658379"/>
            <a:ext cx="12954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Modified</a:t>
            </a:r>
          </a:p>
          <a:p>
            <a:pPr algn="ctr"/>
            <a:r>
              <a:rPr lang="en-US" sz="2000" dirty="0" err="1" smtClean="0"/>
              <a:t>Quagga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57400" y="4658379"/>
            <a:ext cx="12954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cs typeface="Times New Roman" pitchFamily="18" charset="0"/>
              </a:rPr>
              <a:t>graft</a:t>
            </a:r>
          </a:p>
          <a:p>
            <a:pPr algn="ctr"/>
            <a:r>
              <a:rPr lang="en-US" sz="2000" dirty="0" smtClean="0">
                <a:cs typeface="Times New Roman" pitchFamily="18" charset="0"/>
              </a:rPr>
              <a:t>daemon</a:t>
            </a:r>
            <a:endParaRPr lang="en-US" sz="2000" dirty="0">
              <a:cs typeface="Times New Roman" pitchFamily="18" charset="0"/>
            </a:endParaRPr>
          </a:p>
        </p:txBody>
      </p:sp>
      <p:cxnSp>
        <p:nvCxnSpPr>
          <p:cNvPr id="8" name="Straight Connector 7"/>
          <p:cNvCxnSpPr>
            <a:stCxn id="5" idx="1"/>
            <a:endCxn id="5" idx="3"/>
          </p:cNvCxnSpPr>
          <p:nvPr/>
        </p:nvCxnSpPr>
        <p:spPr>
          <a:xfrm rot="10800000" flipH="1">
            <a:off x="533400" y="5458479"/>
            <a:ext cx="2895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400" y="633477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Linux kernel 2.6.19.7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905000" y="5648979"/>
            <a:ext cx="1447800" cy="609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SockMi.ko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3820179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Graftable</a:t>
            </a:r>
            <a:r>
              <a:rPr lang="en-US" sz="2400" b="1" dirty="0" smtClean="0"/>
              <a:t> Router</a:t>
            </a:r>
            <a:endParaRPr lang="en-US" sz="2400" b="1" dirty="0"/>
          </a:p>
        </p:txBody>
      </p:sp>
      <p:cxnSp>
        <p:nvCxnSpPr>
          <p:cNvPr id="12" name="Straight Connector 11"/>
          <p:cNvCxnSpPr>
            <a:stCxn id="5" idx="3"/>
            <a:endCxn id="13" idx="1"/>
          </p:cNvCxnSpPr>
          <p:nvPr/>
        </p:nvCxnSpPr>
        <p:spPr>
          <a:xfrm>
            <a:off x="3429000" y="5458479"/>
            <a:ext cx="76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191000" y="4582179"/>
            <a:ext cx="17526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95800" y="4658379"/>
            <a:ext cx="1143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Handler</a:t>
            </a:r>
          </a:p>
          <a:p>
            <a:pPr algn="ctr"/>
            <a:r>
              <a:rPr lang="en-US" sz="2000" dirty="0" err="1" smtClean="0"/>
              <a:t>Comm</a:t>
            </a:r>
            <a:endParaRPr lang="en-US" sz="2000" dirty="0"/>
          </a:p>
        </p:txBody>
      </p:sp>
      <p:cxnSp>
        <p:nvCxnSpPr>
          <p:cNvPr id="15" name="Straight Connector 14"/>
          <p:cNvCxnSpPr>
            <a:stCxn id="13" idx="1"/>
            <a:endCxn id="13" idx="3"/>
          </p:cNvCxnSpPr>
          <p:nvPr/>
        </p:nvCxnSpPr>
        <p:spPr>
          <a:xfrm rot="10800000" flipH="1">
            <a:off x="4191000" y="5458479"/>
            <a:ext cx="17526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62400" y="6334779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Linux kernel 2.6.19.7-click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495800" y="5648979"/>
            <a:ext cx="11430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click.ko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4191000" y="3743979"/>
            <a:ext cx="2199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Emulated</a:t>
            </a:r>
          </a:p>
          <a:p>
            <a:r>
              <a:rPr lang="en-US" sz="2400" b="1" dirty="0" smtClean="0"/>
              <a:t>link migration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7010400" y="4582179"/>
            <a:ext cx="1447800" cy="1752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62800" y="4658379"/>
            <a:ext cx="1143000" cy="685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Quagga</a:t>
            </a:r>
            <a:endParaRPr lang="en-US" sz="2000" dirty="0"/>
          </a:p>
        </p:txBody>
      </p:sp>
      <p:cxnSp>
        <p:nvCxnSpPr>
          <p:cNvPr id="21" name="Straight Connector 20"/>
          <p:cNvCxnSpPr>
            <a:stCxn id="19" idx="1"/>
            <a:endCxn id="19" idx="3"/>
          </p:cNvCxnSpPr>
          <p:nvPr/>
        </p:nvCxnSpPr>
        <p:spPr>
          <a:xfrm rot="10800000" flipH="1">
            <a:off x="7010400" y="5458479"/>
            <a:ext cx="1447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10400" y="3741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Unmod</a:t>
            </a:r>
            <a:r>
              <a:rPr lang="en-US" sz="2400" b="1" dirty="0" smtClean="0"/>
              <a:t>.</a:t>
            </a:r>
          </a:p>
          <a:p>
            <a:r>
              <a:rPr lang="en-US" sz="2400" b="1" dirty="0" smtClean="0"/>
              <a:t>Router</a:t>
            </a:r>
            <a:endParaRPr lang="en-US" sz="2400" b="1" dirty="0"/>
          </a:p>
        </p:txBody>
      </p:sp>
      <p:cxnSp>
        <p:nvCxnSpPr>
          <p:cNvPr id="23" name="Straight Connector 22"/>
          <p:cNvCxnSpPr>
            <a:stCxn id="13" idx="3"/>
            <a:endCxn id="19" idx="1"/>
          </p:cNvCxnSpPr>
          <p:nvPr/>
        </p:nvCxnSpPr>
        <p:spPr>
          <a:xfrm>
            <a:off x="5943600" y="5458479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34200" y="63347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Linux kernel 2.6.19.7</a:t>
            </a:r>
            <a:endParaRPr lang="en-US" sz="1400" dirty="0"/>
          </a:p>
        </p:txBody>
      </p:sp>
    </p:spTree>
  </p:cSld>
  <p:clrMapOvr>
    <a:masterClrMapping/>
  </p:clrMapOvr>
  <p:transition advTm="65396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on migrating routers</a:t>
            </a:r>
          </a:p>
          <a:p>
            <a:r>
              <a:rPr lang="en-US" dirty="0" smtClean="0"/>
              <a:t>Disruption to network operation</a:t>
            </a:r>
          </a:p>
          <a:p>
            <a:r>
              <a:rPr lang="en-US" dirty="0" smtClean="0"/>
              <a:t>Overhead on rest of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Change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cause is the monolithic view of a router </a:t>
            </a:r>
            <a:br>
              <a:rPr lang="en-US" dirty="0" smtClean="0"/>
            </a:br>
            <a:r>
              <a:rPr lang="en-US" dirty="0" smtClean="0"/>
              <a:t>(Hardware, software, and links as one entity)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895600"/>
            <a:ext cx="7696200" cy="1332131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sz="3600" dirty="0" smtClean="0"/>
              <a:t>Revisit the design to make </a:t>
            </a:r>
            <a:br>
              <a:rPr lang="en-US" sz="3600" dirty="0" smtClean="0"/>
            </a:br>
            <a:r>
              <a:rPr lang="en-US" sz="3600" dirty="0" smtClean="0"/>
              <a:t>dealing with change easier</a:t>
            </a:r>
            <a:endParaRPr lang="en-US" sz="3600" dirty="0"/>
          </a:p>
        </p:txBody>
      </p:sp>
    </p:spTree>
  </p:cSld>
  <p:clrMapOvr>
    <a:masterClrMapping/>
  </p:clrMapOvr>
  <p:transition advTm="12808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Impact on migrating routers</a:t>
            </a:r>
          </a:p>
          <a:p>
            <a:r>
              <a:rPr lang="en-US" dirty="0" smtClean="0"/>
              <a:t>Disruption to network operation</a:t>
            </a:r>
          </a:p>
          <a:p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Overhead on rest of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 advTm="4415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Migrating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migration takes</a:t>
            </a:r>
          </a:p>
          <a:p>
            <a:pPr lvl="1"/>
            <a:r>
              <a:rPr lang="en-US" dirty="0" smtClean="0"/>
              <a:t>Includes export, transmit, import, lookup, decision</a:t>
            </a:r>
          </a:p>
          <a:p>
            <a:pPr lvl="1"/>
            <a:r>
              <a:rPr lang="en-US" dirty="0" smtClean="0"/>
              <a:t>CPU Utilization roughly 25%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685800" y="2590800"/>
          <a:ext cx="54102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Line Callout 1 5"/>
          <p:cNvSpPr/>
          <p:nvPr/>
        </p:nvSpPr>
        <p:spPr bwMode="auto">
          <a:xfrm>
            <a:off x="6629400" y="2286000"/>
            <a:ext cx="2286000" cy="1295400"/>
          </a:xfrm>
          <a:prstGeom prst="borderCallout1">
            <a:avLst>
              <a:gd name="adj1" fmla="val 30095"/>
              <a:gd name="adj2" fmla="val -170"/>
              <a:gd name="adj3" fmla="val 62080"/>
              <a:gd name="adj4" fmla="val -56190"/>
            </a:avLst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Helvetica" pitchFamily="34" charset="0"/>
              </a:rPr>
              <a:t>Between Routers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0.9</a:t>
            </a:r>
            <a:r>
              <a:rPr lang="en-US" sz="2000" b="1" dirty="0" smtClean="0">
                <a:latin typeface="Helvetica" pitchFamily="34" charset="0"/>
              </a:rPr>
              <a:t>s (20k)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6.9s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(200k)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Line Callout 1 7"/>
          <p:cNvSpPr/>
          <p:nvPr/>
        </p:nvSpPr>
        <p:spPr bwMode="auto">
          <a:xfrm>
            <a:off x="6629400" y="3886200"/>
            <a:ext cx="2286000" cy="1295400"/>
          </a:xfrm>
          <a:prstGeom prst="borderCallout1">
            <a:avLst>
              <a:gd name="adj1" fmla="val 30095"/>
              <a:gd name="adj2" fmla="val -170"/>
              <a:gd name="adj3" fmla="val 57037"/>
              <a:gd name="adj4" fmla="val -57619"/>
            </a:avLst>
          </a:prstGeom>
          <a:noFill/>
          <a:ln w="571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Helvetica" pitchFamily="34" charset="0"/>
              </a:rPr>
              <a:t>Between Blades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0.3</a:t>
            </a:r>
            <a:r>
              <a:rPr lang="en-US" sz="2000" b="1" dirty="0" smtClean="0">
                <a:latin typeface="Helvetica" pitchFamily="34" charset="0"/>
              </a:rPr>
              <a:t>s (20k)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Helvetica" pitchFamily="34" charset="0"/>
              </a:rPr>
              <a:t>3.1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s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 (200k)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advTm="76112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Disruption to Network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traffic affected by not having a link</a:t>
            </a:r>
          </a:p>
          <a:p>
            <a:pPr lvl="1">
              <a:defRPr/>
            </a:pPr>
            <a:r>
              <a:rPr lang="en-US" dirty="0" smtClean="0"/>
              <a:t>nanoseconds</a:t>
            </a:r>
          </a:p>
          <a:p>
            <a:pPr>
              <a:defRPr/>
            </a:pPr>
            <a:r>
              <a:rPr lang="en-US" dirty="0" smtClean="0"/>
              <a:t>Routing protocols affected by unresponsiveness</a:t>
            </a:r>
          </a:p>
          <a:p>
            <a:pPr lvl="1">
              <a:defRPr/>
            </a:pPr>
            <a:r>
              <a:rPr lang="en-US" dirty="0" smtClean="0"/>
              <a:t>Set old router to “inactive”, migrate link, migrate TCP, set new router to “active”</a:t>
            </a:r>
          </a:p>
          <a:p>
            <a:pPr lvl="1">
              <a:defRPr/>
            </a:pPr>
            <a:r>
              <a:rPr lang="en-US" dirty="0" smtClean="0"/>
              <a:t>milliseconds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 advTm="45428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moving a single link/session with…</a:t>
            </a:r>
          </a:p>
          <a:p>
            <a:pPr lvl="1"/>
            <a:r>
              <a:rPr lang="en-US" dirty="0" smtClean="0"/>
              <a:t>Minimal code change</a:t>
            </a:r>
          </a:p>
          <a:p>
            <a:pPr lvl="1"/>
            <a:r>
              <a:rPr lang="en-US" dirty="0" smtClean="0"/>
              <a:t>No impact on data traffic</a:t>
            </a:r>
          </a:p>
          <a:p>
            <a:pPr lvl="1"/>
            <a:r>
              <a:rPr lang="en-US" dirty="0" smtClean="0"/>
              <a:t>No visible impact on routing protocol adjacencies</a:t>
            </a:r>
          </a:p>
          <a:p>
            <a:pPr lvl="1"/>
            <a:r>
              <a:rPr lang="en-US" dirty="0" smtClean="0"/>
              <a:t>Minimal overhead on rest of network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Explore applications</a:t>
            </a:r>
          </a:p>
          <a:p>
            <a:pPr lvl="1"/>
            <a:r>
              <a:rPr lang="en-US" dirty="0" smtClean="0"/>
              <a:t>Generalize grafting </a:t>
            </a:r>
            <a:br>
              <a:rPr lang="en-US" dirty="0" smtClean="0"/>
            </a:br>
            <a:r>
              <a:rPr lang="en-US" dirty="0" smtClean="0"/>
              <a:t>(multiple sessions, different protocols, other resources)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 advTm="50232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hlinkClick r:id="rId2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</a:rPr>
              <a:t>Contact info: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sz="2800" dirty="0" smtClean="0"/>
              <a:t>ekeller@princeton.edu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800" dirty="0" smtClean="0"/>
              <a:t>http://www.princeton.edu/~ekeller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 advTm="374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Approach: Grafting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nature: take from one, merge into another</a:t>
            </a:r>
          </a:p>
          <a:p>
            <a:pPr lvl="1"/>
            <a:r>
              <a:rPr lang="en-US" dirty="0" smtClean="0"/>
              <a:t>Plants, skin, tissue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Router Grafting</a:t>
            </a:r>
          </a:p>
          <a:p>
            <a:pPr lvl="1"/>
            <a:r>
              <a:rPr lang="en-US" dirty="0" smtClean="0"/>
              <a:t>To break the monolithic view</a:t>
            </a:r>
          </a:p>
          <a:p>
            <a:pPr lvl="1"/>
            <a:r>
              <a:rPr lang="en-US" dirty="0" smtClean="0"/>
              <a:t>Focus on moving link (and corresponding BGP session)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2479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2479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22479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ross 6"/>
          <p:cNvSpPr/>
          <p:nvPr/>
        </p:nvSpPr>
        <p:spPr bwMode="auto">
          <a:xfrm>
            <a:off x="2667000" y="2819400"/>
            <a:ext cx="533400" cy="533400"/>
          </a:xfrm>
          <a:prstGeom prst="plus">
            <a:avLst>
              <a:gd name="adj" fmla="val 37245"/>
            </a:avLst>
          </a:prstGeom>
          <a:solidFill>
            <a:srgbClr val="92D050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257800" y="2895600"/>
            <a:ext cx="762000" cy="381000"/>
          </a:xfrm>
          <a:prstGeom prst="rightArrow">
            <a:avLst/>
          </a:prstGeom>
          <a:solidFill>
            <a:srgbClr val="92D050"/>
          </a:solidFill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advTm="4586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Move Links?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49" name="Picture 2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5637" y="2362200"/>
            <a:ext cx="2138363" cy="341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1397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2514600"/>
            <a:ext cx="3854513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Maintenance</a:t>
            </a:r>
            <a:endParaRPr lang="en-US" dirty="0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86400"/>
          </a:xfrm>
        </p:spPr>
        <p:txBody>
          <a:bodyPr/>
          <a:lstStyle/>
          <a:p>
            <a:r>
              <a:rPr lang="en-US" dirty="0" smtClean="0"/>
              <a:t>Shut down router to…</a:t>
            </a:r>
          </a:p>
          <a:p>
            <a:pPr lvl="1"/>
            <a:r>
              <a:rPr lang="en-US" dirty="0" smtClean="0"/>
              <a:t>Replace power supply</a:t>
            </a:r>
          </a:p>
          <a:p>
            <a:pPr lvl="1"/>
            <a:r>
              <a:rPr lang="en-US" dirty="0" smtClean="0"/>
              <a:t>Upgrade to new model</a:t>
            </a:r>
          </a:p>
          <a:p>
            <a:pPr lvl="1"/>
            <a:r>
              <a:rPr lang="en-US" dirty="0" smtClean="0"/>
              <a:t>Contract network</a:t>
            </a:r>
          </a:p>
          <a:p>
            <a:r>
              <a:rPr lang="en-US" dirty="0" smtClean="0"/>
              <a:t>Add router to…</a:t>
            </a:r>
          </a:p>
          <a:p>
            <a:pPr lvl="1"/>
            <a:r>
              <a:rPr lang="en-US" dirty="0" smtClean="0"/>
              <a:t>Expand network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 advTm="1482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migrate links to other routers</a:t>
            </a:r>
          </a:p>
          <a:p>
            <a:pPr lvl="1"/>
            <a:r>
              <a:rPr lang="en-US" dirty="0" smtClean="0"/>
              <a:t>Away from router being shutdown, or</a:t>
            </a:r>
          </a:p>
          <a:p>
            <a:pPr lvl="1"/>
            <a:r>
              <a:rPr lang="en-US" dirty="0" smtClean="0"/>
              <a:t>To router being added (or brought back up)</a:t>
            </a:r>
            <a:endParaRPr lang="en-US" dirty="0"/>
          </a:p>
        </p:txBody>
      </p:sp>
      <p:pic>
        <p:nvPicPr>
          <p:cNvPr id="6" name="Picture 1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89300"/>
            <a:ext cx="63246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60"/>
          <p:cNvSpPr>
            <a:spLocks noChangeShapeType="1"/>
          </p:cNvSpPr>
          <p:nvPr/>
        </p:nvSpPr>
        <p:spPr bwMode="auto">
          <a:xfrm flipH="1" flipV="1">
            <a:off x="2667000" y="4737100"/>
            <a:ext cx="2590800" cy="6731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 flipV="1">
            <a:off x="5486400" y="4356100"/>
            <a:ext cx="533400" cy="9779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2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584700"/>
            <a:ext cx="3841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1" y="4203700"/>
            <a:ext cx="381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5334000"/>
            <a:ext cx="384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ine 60"/>
          <p:cNvSpPr>
            <a:spLocks noChangeShapeType="1"/>
          </p:cNvSpPr>
          <p:nvPr/>
        </p:nvSpPr>
        <p:spPr bwMode="auto">
          <a:xfrm flipH="1" flipV="1">
            <a:off x="1143000" y="3733800"/>
            <a:ext cx="1295400" cy="914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60"/>
          <p:cNvSpPr>
            <a:spLocks noChangeShapeType="1"/>
          </p:cNvSpPr>
          <p:nvPr/>
        </p:nvSpPr>
        <p:spPr bwMode="auto">
          <a:xfrm flipH="1" flipV="1">
            <a:off x="1371600" y="3505200"/>
            <a:ext cx="1143000" cy="1066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60"/>
          <p:cNvSpPr>
            <a:spLocks noChangeShapeType="1"/>
          </p:cNvSpPr>
          <p:nvPr/>
        </p:nvSpPr>
        <p:spPr bwMode="auto">
          <a:xfrm flipH="1" flipV="1">
            <a:off x="3352800" y="2590800"/>
            <a:ext cx="762000" cy="1143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 flipH="1" flipV="1">
            <a:off x="5486400" y="5486400"/>
            <a:ext cx="1219200" cy="609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60"/>
          <p:cNvSpPr>
            <a:spLocks noChangeShapeType="1"/>
          </p:cNvSpPr>
          <p:nvPr/>
        </p:nvSpPr>
        <p:spPr bwMode="auto">
          <a:xfrm flipV="1">
            <a:off x="4343400" y="2514600"/>
            <a:ext cx="457200" cy="1219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0"/>
          <p:cNvSpPr>
            <a:spLocks noChangeShapeType="1"/>
          </p:cNvSpPr>
          <p:nvPr/>
        </p:nvSpPr>
        <p:spPr bwMode="auto">
          <a:xfrm flipH="1">
            <a:off x="6172200" y="4038600"/>
            <a:ext cx="2057400" cy="228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59"/>
          <p:cNvSpPr>
            <a:spLocks noChangeShapeType="1"/>
          </p:cNvSpPr>
          <p:nvPr/>
        </p:nvSpPr>
        <p:spPr bwMode="auto">
          <a:xfrm flipH="1" flipV="1">
            <a:off x="4495800" y="3962400"/>
            <a:ext cx="1371600" cy="3175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 flipH="1">
            <a:off x="2743200" y="3962400"/>
            <a:ext cx="1295400" cy="6223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60"/>
          <p:cNvSpPr>
            <a:spLocks noChangeShapeType="1"/>
          </p:cNvSpPr>
          <p:nvPr/>
        </p:nvSpPr>
        <p:spPr bwMode="auto">
          <a:xfrm flipH="1">
            <a:off x="2743200" y="4343400"/>
            <a:ext cx="3124200" cy="304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" name="Picture 37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3746500"/>
            <a:ext cx="5334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Line 60"/>
          <p:cNvSpPr>
            <a:spLocks noChangeShapeType="1"/>
          </p:cNvSpPr>
          <p:nvPr/>
        </p:nvSpPr>
        <p:spPr bwMode="auto">
          <a:xfrm flipH="1" flipV="1">
            <a:off x="1600200" y="3429000"/>
            <a:ext cx="990600" cy="1143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60"/>
          <p:cNvSpPr>
            <a:spLocks noChangeShapeType="1"/>
          </p:cNvSpPr>
          <p:nvPr/>
        </p:nvSpPr>
        <p:spPr bwMode="auto">
          <a:xfrm flipV="1">
            <a:off x="6019800" y="3124200"/>
            <a:ext cx="1066800" cy="1066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0"/>
          <p:cNvSpPr>
            <a:spLocks noChangeShapeType="1"/>
          </p:cNvSpPr>
          <p:nvPr/>
        </p:nvSpPr>
        <p:spPr bwMode="auto">
          <a:xfrm flipH="1" flipV="1">
            <a:off x="6019800" y="2819400"/>
            <a:ext cx="0" cy="1371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 flipH="1">
            <a:off x="6172200" y="3657600"/>
            <a:ext cx="1600200" cy="533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H="1" flipV="1">
            <a:off x="5334000" y="5486400"/>
            <a:ext cx="1143000" cy="1066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2743200" y="4800600"/>
            <a:ext cx="1981200" cy="762000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Line 60"/>
          <p:cNvSpPr>
            <a:spLocks noChangeShapeType="1"/>
          </p:cNvSpPr>
          <p:nvPr/>
        </p:nvSpPr>
        <p:spPr bwMode="auto">
          <a:xfrm flipV="1">
            <a:off x="2667000" y="2590800"/>
            <a:ext cx="685800" cy="1981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60"/>
          <p:cNvSpPr>
            <a:spLocks noChangeShapeType="1"/>
          </p:cNvSpPr>
          <p:nvPr/>
        </p:nvSpPr>
        <p:spPr bwMode="auto">
          <a:xfrm flipH="1" flipV="1">
            <a:off x="4800600" y="2514600"/>
            <a:ext cx="1143000" cy="1752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Multiply 38"/>
          <p:cNvSpPr/>
          <p:nvPr/>
        </p:nvSpPr>
        <p:spPr bwMode="auto">
          <a:xfrm>
            <a:off x="3962400" y="3657600"/>
            <a:ext cx="685800" cy="685800"/>
          </a:xfrm>
          <a:prstGeom prst="mathMultiply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AE12B-AF5E-4676-AE1F-60AB827D625D}" type="slidenum">
              <a:rPr lang="en-US" smtClean="0"/>
              <a:pPr/>
              <a:t>8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270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069263" cy="685800"/>
          </a:xfrm>
        </p:spPr>
        <p:txBody>
          <a:bodyPr/>
          <a:lstStyle/>
          <a:p>
            <a:r>
              <a:rPr lang="en-US" dirty="0" smtClean="0"/>
              <a:t>Customer Requests a Feature</a:t>
            </a:r>
            <a:endParaRPr lang="en-US" dirty="0"/>
          </a:p>
        </p:txBody>
      </p:sp>
      <p:pic>
        <p:nvPicPr>
          <p:cNvPr id="4" name="Picture 12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984500"/>
            <a:ext cx="63246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4051300"/>
            <a:ext cx="400050" cy="533400"/>
          </a:xfrm>
          <a:prstGeom prst="rect">
            <a:avLst/>
          </a:prstGeom>
          <a:noFill/>
          <a:ln w="57150">
            <a:solidFill>
              <a:srgbClr val="7030A0"/>
            </a:solidFill>
            <a:miter lim="800000"/>
            <a:headEnd/>
            <a:tailEnd/>
          </a:ln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5346700"/>
            <a:ext cx="400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60"/>
          <p:cNvSpPr>
            <a:spLocks noChangeShapeType="1"/>
          </p:cNvSpPr>
          <p:nvPr/>
        </p:nvSpPr>
        <p:spPr bwMode="auto">
          <a:xfrm flipH="1" flipV="1">
            <a:off x="2667000" y="4432300"/>
            <a:ext cx="1295400" cy="914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2"/>
          <p:cNvSpPr>
            <a:spLocks noChangeShapeType="1"/>
          </p:cNvSpPr>
          <p:nvPr/>
        </p:nvSpPr>
        <p:spPr bwMode="auto">
          <a:xfrm flipH="1" flipV="1">
            <a:off x="6019800" y="4051300"/>
            <a:ext cx="685800" cy="1143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3" name="Picture 6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8400" y="4432300"/>
            <a:ext cx="4000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42799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7400" y="38989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7000" y="51943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Line 64"/>
          <p:cNvSpPr>
            <a:spLocks noChangeShapeType="1"/>
          </p:cNvSpPr>
          <p:nvPr/>
        </p:nvSpPr>
        <p:spPr bwMode="auto">
          <a:xfrm flipH="1">
            <a:off x="4114800" y="5270500"/>
            <a:ext cx="2362200" cy="152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60"/>
          <p:cNvSpPr>
            <a:spLocks noChangeShapeType="1"/>
          </p:cNvSpPr>
          <p:nvPr/>
        </p:nvSpPr>
        <p:spPr bwMode="auto">
          <a:xfrm flipH="1" flipV="1">
            <a:off x="1143000" y="3429000"/>
            <a:ext cx="1295400" cy="914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0"/>
          <p:cNvSpPr>
            <a:spLocks noChangeShapeType="1"/>
          </p:cNvSpPr>
          <p:nvPr/>
        </p:nvSpPr>
        <p:spPr bwMode="auto">
          <a:xfrm flipH="1" flipV="1">
            <a:off x="1371600" y="3200400"/>
            <a:ext cx="1143000" cy="1066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60"/>
          <p:cNvSpPr>
            <a:spLocks noChangeShapeType="1"/>
          </p:cNvSpPr>
          <p:nvPr/>
        </p:nvSpPr>
        <p:spPr bwMode="auto">
          <a:xfrm flipH="1" flipV="1">
            <a:off x="3429000" y="2743200"/>
            <a:ext cx="685800" cy="685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60"/>
          <p:cNvSpPr>
            <a:spLocks noChangeShapeType="1"/>
          </p:cNvSpPr>
          <p:nvPr/>
        </p:nvSpPr>
        <p:spPr bwMode="auto">
          <a:xfrm flipV="1">
            <a:off x="6096000" y="2514600"/>
            <a:ext cx="457200" cy="1371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86200" y="3581400"/>
            <a:ext cx="609600" cy="546202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</p:spPr>
      </p:pic>
      <p:sp>
        <p:nvSpPr>
          <p:cNvPr id="25" name="Line 60"/>
          <p:cNvSpPr>
            <a:spLocks noChangeShapeType="1"/>
          </p:cNvSpPr>
          <p:nvPr/>
        </p:nvSpPr>
        <p:spPr bwMode="auto">
          <a:xfrm flipH="1" flipV="1">
            <a:off x="6858000" y="5257800"/>
            <a:ext cx="1219200" cy="609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60"/>
          <p:cNvSpPr>
            <a:spLocks noChangeShapeType="1"/>
          </p:cNvSpPr>
          <p:nvPr/>
        </p:nvSpPr>
        <p:spPr bwMode="auto">
          <a:xfrm flipH="1" flipV="1">
            <a:off x="3810000" y="2667000"/>
            <a:ext cx="381000" cy="762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60"/>
          <p:cNvSpPr>
            <a:spLocks noChangeShapeType="1"/>
          </p:cNvSpPr>
          <p:nvPr/>
        </p:nvSpPr>
        <p:spPr bwMode="auto">
          <a:xfrm flipH="1">
            <a:off x="6172200" y="3733800"/>
            <a:ext cx="2057400" cy="228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0"/>
            <a:ext cx="4572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59"/>
          <p:cNvSpPr>
            <a:spLocks noChangeShapeType="1"/>
          </p:cNvSpPr>
          <p:nvPr/>
        </p:nvSpPr>
        <p:spPr bwMode="auto">
          <a:xfrm flipH="1" flipV="1">
            <a:off x="4343400" y="3594100"/>
            <a:ext cx="1524000" cy="381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4"/>
          <p:cNvSpPr>
            <a:spLocks noChangeShapeType="1"/>
          </p:cNvSpPr>
          <p:nvPr/>
        </p:nvSpPr>
        <p:spPr bwMode="auto">
          <a:xfrm flipH="1">
            <a:off x="2743200" y="3517900"/>
            <a:ext cx="1295400" cy="7620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60"/>
          <p:cNvSpPr>
            <a:spLocks noChangeShapeType="1"/>
          </p:cNvSpPr>
          <p:nvPr/>
        </p:nvSpPr>
        <p:spPr bwMode="auto">
          <a:xfrm flipV="1">
            <a:off x="4038600" y="3581400"/>
            <a:ext cx="228600" cy="18288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5486400"/>
            <a:ext cx="609600" cy="54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53467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7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441700"/>
            <a:ext cx="3841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Cloud 30"/>
          <p:cNvSpPr/>
          <p:nvPr/>
        </p:nvSpPr>
        <p:spPr bwMode="auto">
          <a:xfrm>
            <a:off x="6019800" y="1981200"/>
            <a:ext cx="2209800" cy="990600"/>
          </a:xfrm>
          <a:prstGeom prst="cloud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200" y="1219200"/>
            <a:ext cx="745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Network has mixture of routers from different vendors</a:t>
            </a:r>
          </a:p>
          <a:p>
            <a:r>
              <a:rPr lang="en-US" sz="2400" dirty="0" smtClean="0"/>
              <a:t>* </a:t>
            </a:r>
            <a:r>
              <a:rPr lang="en-US" sz="2400" dirty="0" err="1" smtClean="0"/>
              <a:t>Rehome</a:t>
            </a:r>
            <a:r>
              <a:rPr lang="en-US" sz="2400" dirty="0" smtClean="0"/>
              <a:t> customer to router with needed feature</a:t>
            </a:r>
            <a:endParaRPr lang="en-US" sz="2400" dirty="0"/>
          </a:p>
        </p:txBody>
      </p:sp>
      <p:sp>
        <p:nvSpPr>
          <p:cNvPr id="33" name="Line 60"/>
          <p:cNvSpPr>
            <a:spLocks noChangeShapeType="1"/>
          </p:cNvSpPr>
          <p:nvPr/>
        </p:nvSpPr>
        <p:spPr bwMode="auto">
          <a:xfrm flipV="1">
            <a:off x="4419600" y="2514600"/>
            <a:ext cx="2133600" cy="9906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5D62-CC08-48FA-985A-62E7EF5E9DE8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557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1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9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9|5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|17.9|1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|1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5"/>
</p:tagLst>
</file>

<file path=ppt/theme/theme1.xml><?xml version="1.0" encoding="utf-8"?>
<a:theme xmlns:a="http://schemas.openxmlformats.org/drawingml/2006/main" name="jrex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cs426">
      <a:majorFont>
        <a:latin typeface="Helvetica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cs42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42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42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jrex</Template>
  <TotalTime>10812</TotalTime>
  <Words>1264</Words>
  <Application>Microsoft Office PowerPoint</Application>
  <PresentationFormat>On-screen Show (4:3)</PresentationFormat>
  <Paragraphs>483</Paragraphs>
  <Slides>44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jrex</vt:lpstr>
      <vt:lpstr>Seamless BGP Migration with Router Grafting</vt:lpstr>
      <vt:lpstr>Dealing with Change</vt:lpstr>
      <vt:lpstr>Why is Change so Hard?</vt:lpstr>
      <vt:lpstr>Why is Change so Hard?</vt:lpstr>
      <vt:lpstr>Our Approach: Grafting</vt:lpstr>
      <vt:lpstr>Why Move Links?</vt:lpstr>
      <vt:lpstr>Planned Maintenance</vt:lpstr>
      <vt:lpstr>Planned Maintenance</vt:lpstr>
      <vt:lpstr>Customer Requests a Feature</vt:lpstr>
      <vt:lpstr>Traffic Management</vt:lpstr>
      <vt:lpstr>Traffic Management</vt:lpstr>
      <vt:lpstr>Understanding the Disruption (today)</vt:lpstr>
      <vt:lpstr>Understanding the Disruption (today)</vt:lpstr>
      <vt:lpstr>Router Grafting: Breaking up the router</vt:lpstr>
      <vt:lpstr>Router Grafting: Breaking up the router</vt:lpstr>
      <vt:lpstr>Not Just State Transfer</vt:lpstr>
      <vt:lpstr>Not Just State Transfer</vt:lpstr>
      <vt:lpstr>Goals</vt:lpstr>
      <vt:lpstr>Challenge: Protocol Layers</vt:lpstr>
      <vt:lpstr>Physical Link</vt:lpstr>
      <vt:lpstr>Physical Link</vt:lpstr>
      <vt:lpstr>Physical Link</vt:lpstr>
      <vt:lpstr>IP</vt:lpstr>
      <vt:lpstr>Changing IP Address</vt:lpstr>
      <vt:lpstr>Re-assign IP Address</vt:lpstr>
      <vt:lpstr>TCP</vt:lpstr>
      <vt:lpstr>Dealing with TCP</vt:lpstr>
      <vt:lpstr>Migrating TCP Transparently</vt:lpstr>
      <vt:lpstr>BGP</vt:lpstr>
      <vt:lpstr>BGP: What (not) to Migrate</vt:lpstr>
      <vt:lpstr>Routing Information</vt:lpstr>
      <vt:lpstr>Routing Information (optimization)</vt:lpstr>
      <vt:lpstr>Migration in The Background</vt:lpstr>
      <vt:lpstr>While exporting routing state</vt:lpstr>
      <vt:lpstr>While moving TCP session and link</vt:lpstr>
      <vt:lpstr>While importing routing state</vt:lpstr>
      <vt:lpstr>Special Case: Cluster Router</vt:lpstr>
      <vt:lpstr>Prototype</vt:lpstr>
      <vt:lpstr>Evaluation</vt:lpstr>
      <vt:lpstr>Evaluation</vt:lpstr>
      <vt:lpstr>Impact on Migrating Routers</vt:lpstr>
      <vt:lpstr>Disruption to Network Operation</vt:lpstr>
      <vt:lpstr>Conclusions and Future Work</vt:lpstr>
      <vt:lpstr>Questions?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BGP Migration with Router Grafting</dc:title>
  <dc:creator>Eric Keller</dc:creator>
  <cp:lastModifiedBy>Eric Keller</cp:lastModifiedBy>
  <cp:revision>273</cp:revision>
  <dcterms:created xsi:type="dcterms:W3CDTF">2010-03-30T20:01:39Z</dcterms:created>
  <dcterms:modified xsi:type="dcterms:W3CDTF">2011-08-31T13:27:15Z</dcterms:modified>
</cp:coreProperties>
</file>