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287" r:id="rId3"/>
    <p:sldId id="288" r:id="rId4"/>
    <p:sldId id="289" r:id="rId5"/>
    <p:sldId id="302" r:id="rId6"/>
    <p:sldId id="297" r:id="rId7"/>
    <p:sldId id="267" r:id="rId8"/>
    <p:sldId id="301" r:id="rId9"/>
    <p:sldId id="299" r:id="rId10"/>
    <p:sldId id="300" r:id="rId11"/>
    <p:sldId id="291" r:id="rId12"/>
    <p:sldId id="290" r:id="rId13"/>
    <p:sldId id="292" r:id="rId14"/>
    <p:sldId id="270" r:id="rId15"/>
    <p:sldId id="271" r:id="rId16"/>
    <p:sldId id="273" r:id="rId17"/>
    <p:sldId id="274" r:id="rId18"/>
    <p:sldId id="275" r:id="rId19"/>
    <p:sldId id="276" r:id="rId20"/>
    <p:sldId id="258" r:id="rId21"/>
    <p:sldId id="260" r:id="rId22"/>
    <p:sldId id="261" r:id="rId23"/>
    <p:sldId id="295" r:id="rId24"/>
    <p:sldId id="272" r:id="rId25"/>
    <p:sldId id="277" r:id="rId26"/>
    <p:sldId id="278" r:id="rId27"/>
    <p:sldId id="281" r:id="rId28"/>
    <p:sldId id="284" r:id="rId29"/>
    <p:sldId id="280" r:id="rId30"/>
    <p:sldId id="286" r:id="rId31"/>
    <p:sldId id="29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FFFF9B"/>
    <a:srgbClr val="FFFF4B"/>
    <a:srgbClr val="FFFF9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9" autoAdjust="0"/>
    <p:restoredTop sz="76523" autoAdjust="0"/>
  </p:normalViewPr>
  <p:slideViewPr>
    <p:cSldViewPr>
      <p:cViewPr varScale="1">
        <p:scale>
          <a:sx n="55" d="100"/>
          <a:sy n="55" d="100"/>
        </p:scale>
        <p:origin x="-17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D5DFB-BFFC-4790-9F93-0ECA02C1F6B5}" type="datetimeFigureOut">
              <a:rPr lang="en-US" smtClean="0"/>
              <a:pPr/>
              <a:t>5/6/2010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8F49A-AE43-4F8E-9C88-EC607C9AE0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8F49A-AE43-4F8E-9C88-EC607C9AE0B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8F49A-AE43-4F8E-9C88-EC607C9AE0B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8F49A-AE43-4F8E-9C88-EC607C9AE0B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8F49A-AE43-4F8E-9C88-EC607C9AE0B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8F49A-AE43-4F8E-9C88-EC607C9AE0B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8F49A-AE43-4F8E-9C88-EC607C9AE0B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8F49A-AE43-4F8E-9C88-EC607C9AE0B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57412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57413" name="Line 5"/>
          <p:cNvSpPr>
            <a:spLocks noChangeShapeType="1"/>
          </p:cNvSpPr>
          <p:nvPr/>
        </p:nvSpPr>
        <p:spPr bwMode="auto">
          <a:xfrm>
            <a:off x="152400" y="1143000"/>
            <a:ext cx="8839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7414" name="Line 6"/>
          <p:cNvSpPr>
            <a:spLocks noChangeShapeType="1"/>
          </p:cNvSpPr>
          <p:nvPr/>
        </p:nvSpPr>
        <p:spPr bwMode="auto">
          <a:xfrm>
            <a:off x="381000" y="1143000"/>
            <a:ext cx="0" cy="5562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57415" name="Picture 7" descr="pu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7863" y="317500"/>
            <a:ext cx="641350" cy="723900"/>
          </a:xfrm>
          <a:prstGeom prst="rect">
            <a:avLst/>
          </a:prstGeom>
          <a:noFill/>
        </p:spPr>
      </p:pic>
      <p:sp>
        <p:nvSpPr>
          <p:cNvPr id="657416" name="AutoShape 8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oundRect">
            <a:avLst>
              <a:gd name="adj" fmla="val 4144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81000"/>
            <a:ext cx="21526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3055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219200"/>
            <a:ext cx="41529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038600"/>
            <a:ext cx="41529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81000"/>
            <a:ext cx="80692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458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324600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152400" y="1143000"/>
            <a:ext cx="8839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>
            <a:off x="381000" y="1143000"/>
            <a:ext cx="0" cy="5562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3495" name="Picture 7" descr="pulogo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297863" y="317500"/>
            <a:ext cx="641350" cy="723900"/>
          </a:xfrm>
          <a:prstGeom prst="rect">
            <a:avLst/>
          </a:prstGeom>
          <a:noFill/>
        </p:spPr>
      </p:pic>
      <p:sp>
        <p:nvSpPr>
          <p:cNvPr id="63496" name="AutoShape 8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oundRect">
            <a:avLst>
              <a:gd name="adj" fmla="val 4144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9pPr>
    </p:titleStyle>
    <p:bodyStyle>
      <a:lvl1pPr marL="223838" indent="-223838" algn="l" rtl="0" eaLnBrk="1" fontAlgn="base" hangingPunct="1">
        <a:spcBef>
          <a:spcPct val="50000"/>
        </a:spcBef>
        <a:spcAft>
          <a:spcPct val="0"/>
        </a:spcAft>
        <a:buChar char="•"/>
        <a:defRPr sz="2800">
          <a:solidFill>
            <a:srgbClr val="0000FF"/>
          </a:solidFill>
          <a:latin typeface="+mn-lt"/>
          <a:ea typeface="+mn-ea"/>
          <a:cs typeface="+mn-cs"/>
        </a:defRPr>
      </a:lvl1pPr>
      <a:lvl2pPr marL="563563" indent="-223838" algn="l" rtl="0" eaLnBrk="1" fontAlgn="base" hangingPunct="1">
        <a:spcBef>
          <a:spcPct val="10000"/>
        </a:spcBef>
        <a:spcAft>
          <a:spcPct val="0"/>
        </a:spcAft>
        <a:buFont typeface="Helvetica" pitchFamily="34" charset="0"/>
        <a:buChar char="–"/>
        <a:defRPr sz="2400">
          <a:solidFill>
            <a:schemeClr val="accent2"/>
          </a:solidFill>
          <a:latin typeface="+mn-lt"/>
          <a:cs typeface="+mn-cs"/>
        </a:defRPr>
      </a:lvl2pPr>
      <a:lvl3pPr marL="911225" indent="-233363" algn="l" rtl="0" eaLnBrk="1" fontAlgn="base" hangingPunct="1">
        <a:spcBef>
          <a:spcPct val="1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3pPr>
      <a:lvl4pPr marL="1258888" indent="-233363" algn="l" rtl="0" eaLnBrk="1" fontAlgn="base" hangingPunct="1">
        <a:spcBef>
          <a:spcPct val="10000"/>
        </a:spcBef>
        <a:spcAft>
          <a:spcPct val="0"/>
        </a:spcAft>
        <a:buChar char="•"/>
        <a:defRPr sz="2000">
          <a:solidFill>
            <a:schemeClr val="accent2"/>
          </a:solidFill>
          <a:latin typeface="+mj-lt"/>
          <a:cs typeface="+mn-cs"/>
        </a:defRPr>
      </a:lvl4pPr>
      <a:lvl5pPr marL="1597025" indent="-223838" algn="l" rtl="0" eaLnBrk="1" fontAlgn="base" hangingPunct="1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5pPr>
      <a:lvl6pPr marL="2054225" indent="-223838" algn="l" rtl="0" eaLnBrk="1" fontAlgn="base" hangingPunct="1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6pPr>
      <a:lvl7pPr marL="2511425" indent="-223838" algn="l" rtl="0" eaLnBrk="1" fontAlgn="base" hangingPunct="1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7pPr>
      <a:lvl8pPr marL="2968625" indent="-223838" algn="l" rtl="0" eaLnBrk="1" fontAlgn="base" hangingPunct="1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8pPr>
      <a:lvl9pPr marL="3425825" indent="-223838" algn="l" rtl="0" eaLnBrk="1" fontAlgn="base" hangingPunct="1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ekeller@princeton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“Platform as a Service”</a:t>
            </a:r>
            <a:br>
              <a:rPr lang="en-US" dirty="0" smtClean="0"/>
            </a:br>
            <a:r>
              <a:rPr lang="en-US" dirty="0" smtClean="0"/>
              <a:t>Model for Networking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Keller, Jennifer Rexford</a:t>
            </a:r>
          </a:p>
          <a:p>
            <a:r>
              <a:rPr lang="en-US" dirty="0" smtClean="0"/>
              <a:t>Princeton University</a:t>
            </a:r>
          </a:p>
          <a:p>
            <a:endParaRPr lang="en-US" dirty="0" smtClean="0"/>
          </a:p>
          <a:p>
            <a:r>
              <a:rPr lang="en-US" dirty="0" smtClean="0"/>
              <a:t>INM/WREN 2010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5105400"/>
            <a:ext cx="4143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7971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069263" cy="685800"/>
          </a:xfrm>
        </p:spPr>
        <p:txBody>
          <a:bodyPr/>
          <a:lstStyle/>
          <a:p>
            <a:r>
              <a:rPr lang="en-US" dirty="0" smtClean="0"/>
              <a:t>Limited Market Opportunity</a:t>
            </a:r>
            <a:br>
              <a:rPr lang="en-US" dirty="0" smtClean="0"/>
            </a:br>
            <a:r>
              <a:rPr lang="en-US" sz="2800" dirty="0" smtClean="0"/>
              <a:t>(for service providers)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Applications just want some control</a:t>
            </a:r>
          </a:p>
          <a:p>
            <a:pPr lvl="1"/>
            <a:r>
              <a:rPr lang="en-US" dirty="0" smtClean="0"/>
              <a:t>Either service provider provides it or develop themselves </a:t>
            </a:r>
          </a:p>
          <a:p>
            <a:r>
              <a:rPr lang="en-US" dirty="0" smtClean="0"/>
              <a:t>Services must be general to have a large market</a:t>
            </a:r>
          </a:p>
          <a:p>
            <a:pPr lvl="1"/>
            <a:r>
              <a:rPr lang="en-US" dirty="0" smtClean="0"/>
              <a:t>Are there really that many generic services?</a:t>
            </a:r>
          </a:p>
          <a:p>
            <a:r>
              <a:rPr lang="en-US" dirty="0" smtClean="0"/>
              <a:t>Don’t count on infrastructure providers</a:t>
            </a:r>
          </a:p>
          <a:p>
            <a:pPr lvl="1"/>
            <a:r>
              <a:rPr lang="en-US" dirty="0" smtClean="0"/>
              <a:t>That’s today’s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 advTm="6616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971800"/>
            <a:ext cx="8161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If not network virtualization, then what?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 advTm="4102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Landscape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Infrastructure as a Service (</a:t>
            </a:r>
            <a:r>
              <a:rPr lang="en-US" dirty="0" err="1" smtClean="0"/>
              <a:t>IaaS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e.g., Amazon EC2, </a:t>
            </a:r>
            <a:r>
              <a:rPr lang="en-US" dirty="0" err="1" smtClean="0"/>
              <a:t>Rackspace</a:t>
            </a:r>
            <a:r>
              <a:rPr lang="en-US" dirty="0" smtClean="0"/>
              <a:t> Cloud</a:t>
            </a:r>
          </a:p>
          <a:p>
            <a:pPr lvl="1"/>
            <a:r>
              <a:rPr lang="en-US" dirty="0" smtClean="0"/>
              <a:t>Abstraction is managing set of virtual machines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Freedom: run any software you want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Effort: manage redundancy, all software</a:t>
            </a:r>
          </a:p>
          <a:p>
            <a:r>
              <a:rPr lang="en-US" dirty="0" smtClean="0"/>
              <a:t>Platform as a Service (</a:t>
            </a:r>
            <a:r>
              <a:rPr lang="en-US" dirty="0" err="1" smtClean="0"/>
              <a:t>PaaS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e.g., Google App Engine, </a:t>
            </a:r>
            <a:r>
              <a:rPr lang="en-US" dirty="0" err="1" smtClean="0"/>
              <a:t>Heroku</a:t>
            </a:r>
            <a:endParaRPr lang="en-US" dirty="0" smtClean="0"/>
          </a:p>
          <a:p>
            <a:pPr lvl="1"/>
            <a:r>
              <a:rPr lang="en-US" dirty="0" smtClean="0"/>
              <a:t>Write application using libraries and</a:t>
            </a:r>
            <a:br>
              <a:rPr lang="en-US" dirty="0" smtClean="0"/>
            </a:br>
            <a:r>
              <a:rPr lang="en-US" dirty="0" smtClean="0"/>
              <a:t>without worrying about actual servers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Freedom: tied to specific platform capabilities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Effort: apps scale automatically, build on the platform </a:t>
            </a:r>
          </a:p>
          <a:p>
            <a:r>
              <a:rPr lang="en-US" dirty="0" smtClean="0"/>
              <a:t>(And everything in between)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 advTm="11722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839200" cy="685800"/>
          </a:xfrm>
        </p:spPr>
        <p:txBody>
          <a:bodyPr/>
          <a:lstStyle/>
          <a:p>
            <a:r>
              <a:rPr lang="en-US" dirty="0" smtClean="0"/>
              <a:t>Key Differences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dirty="0" smtClean="0"/>
              <a:t>(why </a:t>
            </a:r>
            <a:r>
              <a:rPr lang="en-US" sz="2800" dirty="0" err="1" smtClean="0"/>
              <a:t>IaaS</a:t>
            </a:r>
            <a:r>
              <a:rPr lang="en-US" sz="2800" dirty="0" smtClean="0"/>
              <a:t> makes sense for computing)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Compute:</a:t>
            </a:r>
          </a:p>
          <a:p>
            <a:pPr lvl="1"/>
            <a:r>
              <a:rPr lang="en-US" dirty="0" smtClean="0"/>
              <a:t>Legacy applications</a:t>
            </a:r>
          </a:p>
          <a:p>
            <a:pPr lvl="1"/>
            <a:r>
              <a:rPr lang="en-US" dirty="0" smtClean="0"/>
              <a:t>Workflow used to writing applications on servers</a:t>
            </a:r>
          </a:p>
          <a:p>
            <a:r>
              <a:rPr lang="en-US" dirty="0" smtClean="0"/>
              <a:t>Network:</a:t>
            </a:r>
          </a:p>
          <a:p>
            <a:pPr lvl="1"/>
            <a:r>
              <a:rPr lang="en-US" dirty="0" smtClean="0"/>
              <a:t>Limited developer community</a:t>
            </a:r>
          </a:p>
          <a:p>
            <a:pPr lvl="1"/>
            <a:r>
              <a:rPr lang="en-US" dirty="0" smtClean="0"/>
              <a:t>Not the end application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2000" y="4953000"/>
            <a:ext cx="7851829" cy="1077218"/>
          </a:xfrm>
          <a:prstGeom prst="rect">
            <a:avLst/>
          </a:prstGeom>
          <a:solidFill>
            <a:srgbClr val="FFFF93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Platform enabling in-network functionality, </a:t>
            </a:r>
            <a:br>
              <a:rPr lang="en-US" sz="3200" dirty="0" smtClean="0"/>
            </a:br>
            <a:r>
              <a:rPr lang="en-US" sz="3200" dirty="0" smtClean="0"/>
              <a:t>without having to manage a network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657600" y="4419600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 advTm="71245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Router Platform (</a:t>
            </a:r>
            <a:r>
              <a:rPr lang="en-US" dirty="0" err="1" smtClean="0"/>
              <a:t>PaaS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 customers (application developers) with platform</a:t>
            </a:r>
          </a:p>
          <a:p>
            <a:pPr lvl="1"/>
            <a:r>
              <a:rPr lang="en-US" dirty="0" smtClean="0"/>
              <a:t>Decoupled from physical infrastructure</a:t>
            </a:r>
          </a:p>
          <a:p>
            <a:pPr lvl="1"/>
            <a:r>
              <a:rPr lang="en-US" dirty="0" smtClean="0"/>
              <a:t>Customers can focus on their application/service</a:t>
            </a:r>
          </a:p>
          <a:p>
            <a:pPr lvl="1"/>
            <a:r>
              <a:rPr lang="en-US" dirty="0" smtClean="0"/>
              <a:t>Infrastructure owner has freedom in managing the infrastructure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3276600" y="4800600"/>
            <a:ext cx="1981200" cy="1219200"/>
            <a:chOff x="2112" y="1680"/>
            <a:chExt cx="1248" cy="768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2112" y="1680"/>
              <a:ext cx="1248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112" y="1997"/>
              <a:ext cx="1248" cy="451"/>
            </a:xfrm>
            <a:prstGeom prst="ellipse">
              <a:avLst/>
            </a:prstGeom>
            <a:solidFill>
              <a:srgbClr val="0078AA"/>
            </a:solidFill>
            <a:ln w="8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112" y="1910"/>
              <a:ext cx="1240" cy="316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112" y="1910"/>
              <a:ext cx="1240" cy="316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112" y="1680"/>
              <a:ext cx="1248" cy="451"/>
            </a:xfrm>
            <a:prstGeom prst="ellipse">
              <a:avLst/>
            </a:prstGeom>
            <a:solidFill>
              <a:srgbClr val="00B4FF"/>
            </a:solidFill>
            <a:ln w="8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" name="Group 27"/>
            <p:cNvGrpSpPr>
              <a:grpSpLocks/>
            </p:cNvGrpSpPr>
            <p:nvPr/>
          </p:nvGrpSpPr>
          <p:grpSpPr bwMode="auto">
            <a:xfrm>
              <a:off x="2301" y="1735"/>
              <a:ext cx="862" cy="341"/>
              <a:chOff x="2301" y="1735"/>
              <a:chExt cx="862" cy="341"/>
            </a:xfrm>
          </p:grpSpPr>
          <p:grpSp>
            <p:nvGrpSpPr>
              <p:cNvPr id="13" name="Group 17"/>
              <p:cNvGrpSpPr>
                <a:grpSpLocks/>
              </p:cNvGrpSpPr>
              <p:nvPr/>
            </p:nvGrpSpPr>
            <p:grpSpPr bwMode="auto">
              <a:xfrm>
                <a:off x="2301" y="1735"/>
                <a:ext cx="855" cy="333"/>
                <a:chOff x="2301" y="1735"/>
                <a:chExt cx="855" cy="333"/>
              </a:xfrm>
            </p:grpSpPr>
            <p:sp>
              <p:nvSpPr>
                <p:cNvPr id="23" name="Freeform 9"/>
                <p:cNvSpPr>
                  <a:spLocks/>
                </p:cNvSpPr>
                <p:nvPr/>
              </p:nvSpPr>
              <p:spPr bwMode="auto">
                <a:xfrm>
                  <a:off x="2747" y="1743"/>
                  <a:ext cx="409" cy="143"/>
                </a:xfrm>
                <a:custGeom>
                  <a:avLst/>
                  <a:gdLst/>
                  <a:ahLst/>
                  <a:cxnLst>
                    <a:cxn ang="0">
                      <a:pos x="0" y="111"/>
                    </a:cxn>
                    <a:cxn ang="0">
                      <a:pos x="91" y="143"/>
                    </a:cxn>
                    <a:cxn ang="0">
                      <a:pos x="310" y="48"/>
                    </a:cxn>
                    <a:cxn ang="0">
                      <a:pos x="409" y="80"/>
                    </a:cxn>
                    <a:cxn ang="0">
                      <a:pos x="356" y="0"/>
                    </a:cxn>
                    <a:cxn ang="0">
                      <a:pos x="99" y="0"/>
                    </a:cxn>
                    <a:cxn ang="0">
                      <a:pos x="205" y="24"/>
                    </a:cxn>
                    <a:cxn ang="0">
                      <a:pos x="0" y="111"/>
                    </a:cxn>
                  </a:cxnLst>
                  <a:rect l="0" t="0" r="r" b="b"/>
                  <a:pathLst>
                    <a:path w="409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9" y="80"/>
                      </a:lnTo>
                      <a:lnTo>
                        <a:pt x="356" y="0"/>
                      </a:lnTo>
                      <a:lnTo>
                        <a:pt x="99" y="0"/>
                      </a:lnTo>
                      <a:lnTo>
                        <a:pt x="205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10"/>
                <p:cNvSpPr>
                  <a:spLocks/>
                </p:cNvSpPr>
                <p:nvPr/>
              </p:nvSpPr>
              <p:spPr bwMode="auto">
                <a:xfrm>
                  <a:off x="2747" y="1743"/>
                  <a:ext cx="409" cy="143"/>
                </a:xfrm>
                <a:custGeom>
                  <a:avLst/>
                  <a:gdLst/>
                  <a:ahLst/>
                  <a:cxnLst>
                    <a:cxn ang="0">
                      <a:pos x="0" y="111"/>
                    </a:cxn>
                    <a:cxn ang="0">
                      <a:pos x="91" y="143"/>
                    </a:cxn>
                    <a:cxn ang="0">
                      <a:pos x="310" y="48"/>
                    </a:cxn>
                    <a:cxn ang="0">
                      <a:pos x="409" y="80"/>
                    </a:cxn>
                    <a:cxn ang="0">
                      <a:pos x="356" y="0"/>
                    </a:cxn>
                    <a:cxn ang="0">
                      <a:pos x="99" y="0"/>
                    </a:cxn>
                    <a:cxn ang="0">
                      <a:pos x="205" y="24"/>
                    </a:cxn>
                    <a:cxn ang="0">
                      <a:pos x="0" y="111"/>
                    </a:cxn>
                  </a:cxnLst>
                  <a:rect l="0" t="0" r="r" b="b"/>
                  <a:pathLst>
                    <a:path w="409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9" y="80"/>
                      </a:lnTo>
                      <a:lnTo>
                        <a:pt x="356" y="0"/>
                      </a:lnTo>
                      <a:lnTo>
                        <a:pt x="99" y="0"/>
                      </a:lnTo>
                      <a:lnTo>
                        <a:pt x="205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11"/>
                <p:cNvSpPr>
                  <a:spLocks/>
                </p:cNvSpPr>
                <p:nvPr/>
              </p:nvSpPr>
              <p:spPr bwMode="auto">
                <a:xfrm>
                  <a:off x="2301" y="1910"/>
                  <a:ext cx="409" cy="150"/>
                </a:xfrm>
                <a:custGeom>
                  <a:avLst/>
                  <a:gdLst/>
                  <a:ahLst/>
                  <a:cxnLst>
                    <a:cxn ang="0">
                      <a:pos x="409" y="31"/>
                    </a:cxn>
                    <a:cxn ang="0">
                      <a:pos x="318" y="0"/>
                    </a:cxn>
                    <a:cxn ang="0">
                      <a:pos x="106" y="95"/>
                    </a:cxn>
                    <a:cxn ang="0">
                      <a:pos x="0" y="63"/>
                    </a:cxn>
                    <a:cxn ang="0">
                      <a:pos x="53" y="150"/>
                    </a:cxn>
                    <a:cxn ang="0">
                      <a:pos x="318" y="150"/>
                    </a:cxn>
                    <a:cxn ang="0">
                      <a:pos x="204" y="118"/>
                    </a:cxn>
                    <a:cxn ang="0">
                      <a:pos x="409" y="31"/>
                    </a:cxn>
                  </a:cxnLst>
                  <a:rect l="0" t="0" r="r" b="b"/>
                  <a:pathLst>
                    <a:path w="409" h="150">
                      <a:moveTo>
                        <a:pt x="409" y="31"/>
                      </a:moveTo>
                      <a:lnTo>
                        <a:pt x="318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8" y="150"/>
                      </a:lnTo>
                      <a:lnTo>
                        <a:pt x="204" y="118"/>
                      </a:lnTo>
                      <a:lnTo>
                        <a:pt x="409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12"/>
                <p:cNvSpPr>
                  <a:spLocks/>
                </p:cNvSpPr>
                <p:nvPr/>
              </p:nvSpPr>
              <p:spPr bwMode="auto">
                <a:xfrm>
                  <a:off x="2301" y="1910"/>
                  <a:ext cx="409" cy="150"/>
                </a:xfrm>
                <a:custGeom>
                  <a:avLst/>
                  <a:gdLst/>
                  <a:ahLst/>
                  <a:cxnLst>
                    <a:cxn ang="0">
                      <a:pos x="409" y="31"/>
                    </a:cxn>
                    <a:cxn ang="0">
                      <a:pos x="318" y="0"/>
                    </a:cxn>
                    <a:cxn ang="0">
                      <a:pos x="106" y="95"/>
                    </a:cxn>
                    <a:cxn ang="0">
                      <a:pos x="0" y="63"/>
                    </a:cxn>
                    <a:cxn ang="0">
                      <a:pos x="53" y="150"/>
                    </a:cxn>
                    <a:cxn ang="0">
                      <a:pos x="318" y="150"/>
                    </a:cxn>
                    <a:cxn ang="0">
                      <a:pos x="204" y="118"/>
                    </a:cxn>
                    <a:cxn ang="0">
                      <a:pos x="409" y="31"/>
                    </a:cxn>
                  </a:cxnLst>
                  <a:rect l="0" t="0" r="r" b="b"/>
                  <a:pathLst>
                    <a:path w="409" h="150">
                      <a:moveTo>
                        <a:pt x="409" y="31"/>
                      </a:moveTo>
                      <a:lnTo>
                        <a:pt x="318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8" y="150"/>
                      </a:lnTo>
                      <a:lnTo>
                        <a:pt x="204" y="118"/>
                      </a:lnTo>
                      <a:lnTo>
                        <a:pt x="409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13"/>
                <p:cNvSpPr>
                  <a:spLocks/>
                </p:cNvSpPr>
                <p:nvPr/>
              </p:nvSpPr>
              <p:spPr bwMode="auto">
                <a:xfrm>
                  <a:off x="2324" y="1735"/>
                  <a:ext cx="408" cy="143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91" y="0"/>
                    </a:cxn>
                    <a:cxn ang="0">
                      <a:pos x="310" y="88"/>
                    </a:cxn>
                    <a:cxn ang="0">
                      <a:pos x="408" y="64"/>
                    </a:cxn>
                    <a:cxn ang="0">
                      <a:pos x="355" y="143"/>
                    </a:cxn>
                    <a:cxn ang="0">
                      <a:pos x="98" y="143"/>
                    </a:cxn>
                    <a:cxn ang="0">
                      <a:pos x="204" y="119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408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8"/>
                      </a:lnTo>
                      <a:lnTo>
                        <a:pt x="408" y="64"/>
                      </a:lnTo>
                      <a:lnTo>
                        <a:pt x="355" y="143"/>
                      </a:lnTo>
                      <a:lnTo>
                        <a:pt x="98" y="143"/>
                      </a:lnTo>
                      <a:lnTo>
                        <a:pt x="204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14"/>
                <p:cNvSpPr>
                  <a:spLocks/>
                </p:cNvSpPr>
                <p:nvPr/>
              </p:nvSpPr>
              <p:spPr bwMode="auto">
                <a:xfrm>
                  <a:off x="2324" y="1735"/>
                  <a:ext cx="408" cy="143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91" y="0"/>
                    </a:cxn>
                    <a:cxn ang="0">
                      <a:pos x="310" y="88"/>
                    </a:cxn>
                    <a:cxn ang="0">
                      <a:pos x="408" y="64"/>
                    </a:cxn>
                    <a:cxn ang="0">
                      <a:pos x="355" y="143"/>
                    </a:cxn>
                    <a:cxn ang="0">
                      <a:pos x="98" y="143"/>
                    </a:cxn>
                    <a:cxn ang="0">
                      <a:pos x="204" y="119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408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8"/>
                      </a:lnTo>
                      <a:lnTo>
                        <a:pt x="408" y="64"/>
                      </a:lnTo>
                      <a:lnTo>
                        <a:pt x="355" y="143"/>
                      </a:lnTo>
                      <a:lnTo>
                        <a:pt x="98" y="143"/>
                      </a:lnTo>
                      <a:lnTo>
                        <a:pt x="204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15"/>
                <p:cNvSpPr>
                  <a:spLocks/>
                </p:cNvSpPr>
                <p:nvPr/>
              </p:nvSpPr>
              <p:spPr bwMode="auto">
                <a:xfrm>
                  <a:off x="2732" y="1925"/>
                  <a:ext cx="409" cy="143"/>
                </a:xfrm>
                <a:custGeom>
                  <a:avLst/>
                  <a:gdLst/>
                  <a:ahLst/>
                  <a:cxnLst>
                    <a:cxn ang="0">
                      <a:pos x="409" y="111"/>
                    </a:cxn>
                    <a:cxn ang="0">
                      <a:pos x="318" y="143"/>
                    </a:cxn>
                    <a:cxn ang="0">
                      <a:pos x="106" y="48"/>
                    </a:cxn>
                    <a:cxn ang="0">
                      <a:pos x="0" y="80"/>
                    </a:cxn>
                    <a:cxn ang="0">
                      <a:pos x="53" y="0"/>
                    </a:cxn>
                    <a:cxn ang="0">
                      <a:pos x="318" y="0"/>
                    </a:cxn>
                    <a:cxn ang="0">
                      <a:pos x="204" y="24"/>
                    </a:cxn>
                    <a:cxn ang="0">
                      <a:pos x="409" y="111"/>
                    </a:cxn>
                  </a:cxnLst>
                  <a:rect l="0" t="0" r="r" b="b"/>
                  <a:pathLst>
                    <a:path w="409" h="143">
                      <a:moveTo>
                        <a:pt x="409" y="111"/>
                      </a:moveTo>
                      <a:lnTo>
                        <a:pt x="318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8" y="0"/>
                      </a:lnTo>
                      <a:lnTo>
                        <a:pt x="204" y="24"/>
                      </a:lnTo>
                      <a:lnTo>
                        <a:pt x="409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16"/>
                <p:cNvSpPr>
                  <a:spLocks/>
                </p:cNvSpPr>
                <p:nvPr/>
              </p:nvSpPr>
              <p:spPr bwMode="auto">
                <a:xfrm>
                  <a:off x="2732" y="1925"/>
                  <a:ext cx="409" cy="143"/>
                </a:xfrm>
                <a:custGeom>
                  <a:avLst/>
                  <a:gdLst/>
                  <a:ahLst/>
                  <a:cxnLst>
                    <a:cxn ang="0">
                      <a:pos x="409" y="111"/>
                    </a:cxn>
                    <a:cxn ang="0">
                      <a:pos x="318" y="143"/>
                    </a:cxn>
                    <a:cxn ang="0">
                      <a:pos x="106" y="48"/>
                    </a:cxn>
                    <a:cxn ang="0">
                      <a:pos x="0" y="80"/>
                    </a:cxn>
                    <a:cxn ang="0">
                      <a:pos x="53" y="0"/>
                    </a:cxn>
                    <a:cxn ang="0">
                      <a:pos x="318" y="0"/>
                    </a:cxn>
                    <a:cxn ang="0">
                      <a:pos x="204" y="24"/>
                    </a:cxn>
                    <a:cxn ang="0">
                      <a:pos x="409" y="111"/>
                    </a:cxn>
                  </a:cxnLst>
                  <a:rect l="0" t="0" r="r" b="b"/>
                  <a:pathLst>
                    <a:path w="409" h="143">
                      <a:moveTo>
                        <a:pt x="409" y="111"/>
                      </a:moveTo>
                      <a:lnTo>
                        <a:pt x="318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8" y="0"/>
                      </a:lnTo>
                      <a:lnTo>
                        <a:pt x="204" y="24"/>
                      </a:lnTo>
                      <a:lnTo>
                        <a:pt x="409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26"/>
              <p:cNvGrpSpPr>
                <a:grpSpLocks/>
              </p:cNvGrpSpPr>
              <p:nvPr/>
            </p:nvGrpSpPr>
            <p:grpSpPr bwMode="auto">
              <a:xfrm>
                <a:off x="2309" y="1743"/>
                <a:ext cx="854" cy="333"/>
                <a:chOff x="2309" y="1743"/>
                <a:chExt cx="854" cy="333"/>
              </a:xfrm>
            </p:grpSpPr>
            <p:sp>
              <p:nvSpPr>
                <p:cNvPr id="15" name="Freeform 18"/>
                <p:cNvSpPr>
                  <a:spLocks/>
                </p:cNvSpPr>
                <p:nvPr/>
              </p:nvSpPr>
              <p:spPr bwMode="auto">
                <a:xfrm>
                  <a:off x="2755" y="1751"/>
                  <a:ext cx="408" cy="143"/>
                </a:xfrm>
                <a:custGeom>
                  <a:avLst/>
                  <a:gdLst/>
                  <a:ahLst/>
                  <a:cxnLst>
                    <a:cxn ang="0">
                      <a:pos x="0" y="111"/>
                    </a:cxn>
                    <a:cxn ang="0">
                      <a:pos x="91" y="143"/>
                    </a:cxn>
                    <a:cxn ang="0">
                      <a:pos x="310" y="48"/>
                    </a:cxn>
                    <a:cxn ang="0">
                      <a:pos x="408" y="79"/>
                    </a:cxn>
                    <a:cxn ang="0">
                      <a:pos x="355" y="0"/>
                    </a:cxn>
                    <a:cxn ang="0">
                      <a:pos x="98" y="0"/>
                    </a:cxn>
                    <a:cxn ang="0">
                      <a:pos x="204" y="24"/>
                    </a:cxn>
                    <a:cxn ang="0">
                      <a:pos x="0" y="111"/>
                    </a:cxn>
                  </a:cxnLst>
                  <a:rect l="0" t="0" r="r" b="b"/>
                  <a:pathLst>
                    <a:path w="408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8" y="79"/>
                      </a:lnTo>
                      <a:lnTo>
                        <a:pt x="355" y="0"/>
                      </a:lnTo>
                      <a:lnTo>
                        <a:pt x="98" y="0"/>
                      </a:lnTo>
                      <a:lnTo>
                        <a:pt x="204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19"/>
                <p:cNvSpPr>
                  <a:spLocks/>
                </p:cNvSpPr>
                <p:nvPr/>
              </p:nvSpPr>
              <p:spPr bwMode="auto">
                <a:xfrm>
                  <a:off x="2755" y="1751"/>
                  <a:ext cx="408" cy="143"/>
                </a:xfrm>
                <a:custGeom>
                  <a:avLst/>
                  <a:gdLst/>
                  <a:ahLst/>
                  <a:cxnLst>
                    <a:cxn ang="0">
                      <a:pos x="0" y="111"/>
                    </a:cxn>
                    <a:cxn ang="0">
                      <a:pos x="91" y="143"/>
                    </a:cxn>
                    <a:cxn ang="0">
                      <a:pos x="310" y="48"/>
                    </a:cxn>
                    <a:cxn ang="0">
                      <a:pos x="408" y="79"/>
                    </a:cxn>
                    <a:cxn ang="0">
                      <a:pos x="355" y="0"/>
                    </a:cxn>
                    <a:cxn ang="0">
                      <a:pos x="98" y="0"/>
                    </a:cxn>
                    <a:cxn ang="0">
                      <a:pos x="204" y="24"/>
                    </a:cxn>
                    <a:cxn ang="0">
                      <a:pos x="0" y="111"/>
                    </a:cxn>
                  </a:cxnLst>
                  <a:rect l="0" t="0" r="r" b="b"/>
                  <a:pathLst>
                    <a:path w="408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8" y="79"/>
                      </a:lnTo>
                      <a:lnTo>
                        <a:pt x="355" y="0"/>
                      </a:lnTo>
                      <a:lnTo>
                        <a:pt x="98" y="0"/>
                      </a:lnTo>
                      <a:lnTo>
                        <a:pt x="204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20"/>
                <p:cNvSpPr>
                  <a:spLocks/>
                </p:cNvSpPr>
                <p:nvPr/>
              </p:nvSpPr>
              <p:spPr bwMode="auto">
                <a:xfrm>
                  <a:off x="2309" y="1918"/>
                  <a:ext cx="408" cy="150"/>
                </a:xfrm>
                <a:custGeom>
                  <a:avLst/>
                  <a:gdLst/>
                  <a:ahLst/>
                  <a:cxnLst>
                    <a:cxn ang="0">
                      <a:pos x="408" y="31"/>
                    </a:cxn>
                    <a:cxn ang="0">
                      <a:pos x="317" y="0"/>
                    </a:cxn>
                    <a:cxn ang="0">
                      <a:pos x="106" y="95"/>
                    </a:cxn>
                    <a:cxn ang="0">
                      <a:pos x="0" y="63"/>
                    </a:cxn>
                    <a:cxn ang="0">
                      <a:pos x="53" y="150"/>
                    </a:cxn>
                    <a:cxn ang="0">
                      <a:pos x="317" y="150"/>
                    </a:cxn>
                    <a:cxn ang="0">
                      <a:pos x="204" y="118"/>
                    </a:cxn>
                    <a:cxn ang="0">
                      <a:pos x="408" y="31"/>
                    </a:cxn>
                  </a:cxnLst>
                  <a:rect l="0" t="0" r="r" b="b"/>
                  <a:pathLst>
                    <a:path w="408" h="150">
                      <a:moveTo>
                        <a:pt x="408" y="31"/>
                      </a:moveTo>
                      <a:lnTo>
                        <a:pt x="317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7" y="150"/>
                      </a:lnTo>
                      <a:lnTo>
                        <a:pt x="204" y="118"/>
                      </a:lnTo>
                      <a:lnTo>
                        <a:pt x="408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Freeform 21"/>
                <p:cNvSpPr>
                  <a:spLocks/>
                </p:cNvSpPr>
                <p:nvPr/>
              </p:nvSpPr>
              <p:spPr bwMode="auto">
                <a:xfrm>
                  <a:off x="2309" y="1918"/>
                  <a:ext cx="408" cy="150"/>
                </a:xfrm>
                <a:custGeom>
                  <a:avLst/>
                  <a:gdLst/>
                  <a:ahLst/>
                  <a:cxnLst>
                    <a:cxn ang="0">
                      <a:pos x="408" y="31"/>
                    </a:cxn>
                    <a:cxn ang="0">
                      <a:pos x="317" y="0"/>
                    </a:cxn>
                    <a:cxn ang="0">
                      <a:pos x="106" y="95"/>
                    </a:cxn>
                    <a:cxn ang="0">
                      <a:pos x="0" y="63"/>
                    </a:cxn>
                    <a:cxn ang="0">
                      <a:pos x="53" y="150"/>
                    </a:cxn>
                    <a:cxn ang="0">
                      <a:pos x="317" y="150"/>
                    </a:cxn>
                    <a:cxn ang="0">
                      <a:pos x="204" y="118"/>
                    </a:cxn>
                    <a:cxn ang="0">
                      <a:pos x="408" y="31"/>
                    </a:cxn>
                  </a:cxnLst>
                  <a:rect l="0" t="0" r="r" b="b"/>
                  <a:pathLst>
                    <a:path w="408" h="150">
                      <a:moveTo>
                        <a:pt x="408" y="31"/>
                      </a:moveTo>
                      <a:lnTo>
                        <a:pt x="317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7" y="150"/>
                      </a:lnTo>
                      <a:lnTo>
                        <a:pt x="204" y="118"/>
                      </a:lnTo>
                      <a:lnTo>
                        <a:pt x="408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Freeform 22"/>
                <p:cNvSpPr>
                  <a:spLocks/>
                </p:cNvSpPr>
                <p:nvPr/>
              </p:nvSpPr>
              <p:spPr bwMode="auto">
                <a:xfrm>
                  <a:off x="2331" y="1743"/>
                  <a:ext cx="409" cy="143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91" y="0"/>
                    </a:cxn>
                    <a:cxn ang="0">
                      <a:pos x="310" y="87"/>
                    </a:cxn>
                    <a:cxn ang="0">
                      <a:pos x="409" y="64"/>
                    </a:cxn>
                    <a:cxn ang="0">
                      <a:pos x="356" y="143"/>
                    </a:cxn>
                    <a:cxn ang="0">
                      <a:pos x="99" y="143"/>
                    </a:cxn>
                    <a:cxn ang="0">
                      <a:pos x="205" y="119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409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7"/>
                      </a:lnTo>
                      <a:lnTo>
                        <a:pt x="409" y="64"/>
                      </a:lnTo>
                      <a:lnTo>
                        <a:pt x="356" y="143"/>
                      </a:lnTo>
                      <a:lnTo>
                        <a:pt x="99" y="143"/>
                      </a:lnTo>
                      <a:lnTo>
                        <a:pt x="205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23"/>
                <p:cNvSpPr>
                  <a:spLocks/>
                </p:cNvSpPr>
                <p:nvPr/>
              </p:nvSpPr>
              <p:spPr bwMode="auto">
                <a:xfrm>
                  <a:off x="2331" y="1743"/>
                  <a:ext cx="409" cy="143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91" y="0"/>
                    </a:cxn>
                    <a:cxn ang="0">
                      <a:pos x="310" y="87"/>
                    </a:cxn>
                    <a:cxn ang="0">
                      <a:pos x="409" y="64"/>
                    </a:cxn>
                    <a:cxn ang="0">
                      <a:pos x="356" y="143"/>
                    </a:cxn>
                    <a:cxn ang="0">
                      <a:pos x="99" y="143"/>
                    </a:cxn>
                    <a:cxn ang="0">
                      <a:pos x="205" y="119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409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7"/>
                      </a:lnTo>
                      <a:lnTo>
                        <a:pt x="409" y="64"/>
                      </a:lnTo>
                      <a:lnTo>
                        <a:pt x="356" y="143"/>
                      </a:lnTo>
                      <a:lnTo>
                        <a:pt x="99" y="143"/>
                      </a:lnTo>
                      <a:lnTo>
                        <a:pt x="205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Freeform 24"/>
                <p:cNvSpPr>
                  <a:spLocks/>
                </p:cNvSpPr>
                <p:nvPr/>
              </p:nvSpPr>
              <p:spPr bwMode="auto">
                <a:xfrm>
                  <a:off x="2740" y="1933"/>
                  <a:ext cx="408" cy="143"/>
                </a:xfrm>
                <a:custGeom>
                  <a:avLst/>
                  <a:gdLst/>
                  <a:ahLst/>
                  <a:cxnLst>
                    <a:cxn ang="0">
                      <a:pos x="408" y="111"/>
                    </a:cxn>
                    <a:cxn ang="0">
                      <a:pos x="317" y="143"/>
                    </a:cxn>
                    <a:cxn ang="0">
                      <a:pos x="106" y="48"/>
                    </a:cxn>
                    <a:cxn ang="0">
                      <a:pos x="0" y="80"/>
                    </a:cxn>
                    <a:cxn ang="0">
                      <a:pos x="53" y="0"/>
                    </a:cxn>
                    <a:cxn ang="0">
                      <a:pos x="317" y="0"/>
                    </a:cxn>
                    <a:cxn ang="0">
                      <a:pos x="204" y="24"/>
                    </a:cxn>
                    <a:cxn ang="0">
                      <a:pos x="408" y="111"/>
                    </a:cxn>
                  </a:cxnLst>
                  <a:rect l="0" t="0" r="r" b="b"/>
                  <a:pathLst>
                    <a:path w="408" h="143">
                      <a:moveTo>
                        <a:pt x="408" y="111"/>
                      </a:moveTo>
                      <a:lnTo>
                        <a:pt x="317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7" y="0"/>
                      </a:lnTo>
                      <a:lnTo>
                        <a:pt x="204" y="24"/>
                      </a:lnTo>
                      <a:lnTo>
                        <a:pt x="408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25"/>
                <p:cNvSpPr>
                  <a:spLocks/>
                </p:cNvSpPr>
                <p:nvPr/>
              </p:nvSpPr>
              <p:spPr bwMode="auto">
                <a:xfrm>
                  <a:off x="2740" y="1933"/>
                  <a:ext cx="408" cy="143"/>
                </a:xfrm>
                <a:custGeom>
                  <a:avLst/>
                  <a:gdLst/>
                  <a:ahLst/>
                  <a:cxnLst>
                    <a:cxn ang="0">
                      <a:pos x="408" y="111"/>
                    </a:cxn>
                    <a:cxn ang="0">
                      <a:pos x="317" y="143"/>
                    </a:cxn>
                    <a:cxn ang="0">
                      <a:pos x="106" y="48"/>
                    </a:cxn>
                    <a:cxn ang="0">
                      <a:pos x="0" y="80"/>
                    </a:cxn>
                    <a:cxn ang="0">
                      <a:pos x="53" y="0"/>
                    </a:cxn>
                    <a:cxn ang="0">
                      <a:pos x="317" y="0"/>
                    </a:cxn>
                    <a:cxn ang="0">
                      <a:pos x="204" y="24"/>
                    </a:cxn>
                    <a:cxn ang="0">
                      <a:pos x="408" y="111"/>
                    </a:cxn>
                  </a:cxnLst>
                  <a:rect l="0" t="0" r="r" b="b"/>
                  <a:pathLst>
                    <a:path w="408" h="143">
                      <a:moveTo>
                        <a:pt x="408" y="111"/>
                      </a:moveTo>
                      <a:lnTo>
                        <a:pt x="317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7" y="0"/>
                      </a:lnTo>
                      <a:lnTo>
                        <a:pt x="204" y="24"/>
                      </a:lnTo>
                      <a:lnTo>
                        <a:pt x="408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1" name="Line 28"/>
            <p:cNvSpPr>
              <a:spLocks noChangeShapeType="1"/>
            </p:cNvSpPr>
            <p:nvPr/>
          </p:nvSpPr>
          <p:spPr bwMode="auto">
            <a:xfrm>
              <a:off x="2112" y="1902"/>
              <a:ext cx="1" cy="316"/>
            </a:xfrm>
            <a:prstGeom prst="line">
              <a:avLst/>
            </a:prstGeom>
            <a:noFill/>
            <a:ln w="8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29"/>
            <p:cNvSpPr>
              <a:spLocks noChangeShapeType="1"/>
            </p:cNvSpPr>
            <p:nvPr/>
          </p:nvSpPr>
          <p:spPr bwMode="auto">
            <a:xfrm>
              <a:off x="3352" y="1902"/>
              <a:ext cx="1" cy="316"/>
            </a:xfrm>
            <a:prstGeom prst="line">
              <a:avLst/>
            </a:prstGeom>
            <a:noFill/>
            <a:ln w="8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 advTm="34289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Single Router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Router abstraction covers functionality, doesn’t bother with physical infrastructure</a:t>
            </a:r>
          </a:p>
          <a:p>
            <a:pPr lvl="1"/>
            <a:r>
              <a:rPr lang="en-US" dirty="0" smtClean="0"/>
              <a:t>Router more than just routing</a:t>
            </a:r>
          </a:p>
          <a:p>
            <a:r>
              <a:rPr lang="en-US" dirty="0" smtClean="0"/>
              <a:t>Note: this is </a:t>
            </a:r>
            <a:r>
              <a:rPr lang="en-US" smtClean="0"/>
              <a:t>preliminary thinking</a:t>
            </a: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715754" y="5867400"/>
            <a:ext cx="50292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Plane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715754" y="4800600"/>
            <a:ext cx="1752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Software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16154" y="4800600"/>
            <a:ext cx="18288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General purpose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15754" y="3581400"/>
            <a:ext cx="50292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Customer Program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2172160" y="4572000"/>
            <a:ext cx="457994" cy="79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5677360" y="4572000"/>
            <a:ext cx="457994" cy="79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3391359" y="5105400"/>
            <a:ext cx="15240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249154" y="5715000"/>
            <a:ext cx="305594" cy="79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5755148" y="5714206"/>
            <a:ext cx="3048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487154" y="4572000"/>
            <a:ext cx="54864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44954" y="419100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 advTm="62915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provides executable script</a:t>
            </a:r>
            <a:br>
              <a:rPr lang="en-US" dirty="0" smtClean="0"/>
            </a:br>
            <a:r>
              <a:rPr lang="en-US" dirty="0" smtClean="0"/>
              <a:t>(rather than static configuration file)</a:t>
            </a:r>
          </a:p>
          <a:p>
            <a:pPr lvl="1"/>
            <a:r>
              <a:rPr lang="en-US" dirty="0" smtClean="0"/>
              <a:t>Initialization routine</a:t>
            </a:r>
          </a:p>
          <a:p>
            <a:pPr lvl="1"/>
            <a:r>
              <a:rPr lang="en-US" dirty="0" smtClean="0"/>
              <a:t>Dynamic modification to configuration</a:t>
            </a:r>
          </a:p>
          <a:p>
            <a:pPr lvl="1"/>
            <a:r>
              <a:rPr lang="en-US" dirty="0" smtClean="0"/>
              <a:t>Driven by events (control message, event notification)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15754" y="5867400"/>
            <a:ext cx="50292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Plane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715754" y="4800600"/>
            <a:ext cx="1752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Software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16154" y="4800600"/>
            <a:ext cx="18288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General purpose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15754" y="3581400"/>
            <a:ext cx="5029200" cy="7620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Customer Program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2172160" y="4572000"/>
            <a:ext cx="457994" cy="79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5677360" y="4572000"/>
            <a:ext cx="457994" cy="79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3391359" y="5105400"/>
            <a:ext cx="15240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249154" y="5715000"/>
            <a:ext cx="305594" cy="79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5755148" y="5714206"/>
            <a:ext cx="3048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487154" y="4572000"/>
            <a:ext cx="54864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44954" y="419100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 advTm="34009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sessions with neighboring routers</a:t>
            </a:r>
          </a:p>
          <a:p>
            <a:pPr lvl="1"/>
            <a:r>
              <a:rPr lang="en-US" dirty="0" smtClean="0"/>
              <a:t>Customer’s routers or infrastructure provider’s neighbors</a:t>
            </a:r>
          </a:p>
          <a:p>
            <a:r>
              <a:rPr lang="en-US" dirty="0" smtClean="0"/>
              <a:t>Know what links are available</a:t>
            </a:r>
          </a:p>
          <a:p>
            <a:pPr lvl="1"/>
            <a:r>
              <a:rPr lang="en-US" dirty="0" smtClean="0"/>
              <a:t>Interface to query, metrics, callback when change</a:t>
            </a:r>
          </a:p>
          <a:p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715754" y="5867400"/>
            <a:ext cx="50292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Plane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715754" y="4800600"/>
            <a:ext cx="1752600" cy="7620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Software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16154" y="4800600"/>
            <a:ext cx="18288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General purpose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15754" y="3581400"/>
            <a:ext cx="50292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Customer Program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2172160" y="4572000"/>
            <a:ext cx="457994" cy="79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5677360" y="4572000"/>
            <a:ext cx="457994" cy="79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3391359" y="5105400"/>
            <a:ext cx="15240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249154" y="5715000"/>
            <a:ext cx="305594" cy="79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5755148" y="5714206"/>
            <a:ext cx="3048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487154" y="4572000"/>
            <a:ext cx="54864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44954" y="419100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 advTm="57455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configuration of data plane functions</a:t>
            </a:r>
          </a:p>
          <a:p>
            <a:pPr lvl="1"/>
            <a:r>
              <a:rPr lang="en-US" dirty="0" smtClean="0"/>
              <a:t>Setting up multi-cast groups, access control lists, etc.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15754" y="5867400"/>
            <a:ext cx="5029200" cy="7620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Plane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715754" y="4800600"/>
            <a:ext cx="1752600" cy="762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Software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16154" y="4800600"/>
            <a:ext cx="18288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General purpose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15754" y="3581400"/>
            <a:ext cx="50292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Customer Program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2172160" y="4572000"/>
            <a:ext cx="457994" cy="79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5677360" y="4572000"/>
            <a:ext cx="457994" cy="79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3391359" y="5105400"/>
            <a:ext cx="15240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249154" y="5715000"/>
            <a:ext cx="305594" cy="79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5755148" y="5714206"/>
            <a:ext cx="3048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487154" y="4572000"/>
            <a:ext cx="54864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44954" y="419100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 advTm="1677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General-Purpose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name suggest, can be anything</a:t>
            </a:r>
          </a:p>
          <a:p>
            <a:r>
              <a:rPr lang="en-US" dirty="0" smtClean="0"/>
              <a:t>Can be written by customer as well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15754" y="5867400"/>
            <a:ext cx="50292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Plane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715754" y="4800600"/>
            <a:ext cx="1752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Software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16154" y="4800600"/>
            <a:ext cx="1828800" cy="7620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General purpose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15754" y="3581400"/>
            <a:ext cx="50292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Customer Program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2172160" y="4572000"/>
            <a:ext cx="457994" cy="79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5677360" y="4572000"/>
            <a:ext cx="457994" cy="79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3391359" y="5105400"/>
            <a:ext cx="15240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249154" y="5715000"/>
            <a:ext cx="305594" cy="79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5755148" y="5714206"/>
            <a:ext cx="3048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487154" y="4572000"/>
            <a:ext cx="54864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44954" y="419100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 advTm="24664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Hosted Infrastructures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 towards hosted and shared infrastructures</a:t>
            </a:r>
          </a:p>
          <a:p>
            <a:pPr lvl="1"/>
            <a:r>
              <a:rPr lang="en-US" dirty="0" smtClean="0"/>
              <a:t>Cloud computing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Dynamically scale up/down </a:t>
            </a:r>
          </a:p>
          <a:p>
            <a:pPr lvl="1"/>
            <a:r>
              <a:rPr lang="en-US" dirty="0" smtClean="0"/>
              <a:t>Cost benefits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562225"/>
            <a:ext cx="15621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1" y="3352800"/>
            <a:ext cx="1235334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3800" y="3124200"/>
            <a:ext cx="1066800" cy="47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95600" y="2286000"/>
            <a:ext cx="2319337" cy="515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00800" y="2286000"/>
            <a:ext cx="164592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14800" y="2971800"/>
            <a:ext cx="2514599" cy="462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advTm="52651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Controlled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838200"/>
          </a:xfrm>
        </p:spPr>
        <p:txBody>
          <a:bodyPr/>
          <a:lstStyle/>
          <a:p>
            <a:pPr marL="514350" indent="-514350">
              <a:buNone/>
            </a:pPr>
            <a:r>
              <a:rPr lang="en-US" dirty="0" smtClean="0"/>
              <a:t>ISP chooses one route, no choice to customers</a:t>
            </a:r>
          </a:p>
          <a:p>
            <a:pPr marL="514350" indent="-514350">
              <a:buNone/>
            </a:pPr>
            <a:r>
              <a:rPr lang="en-US" dirty="0" smtClean="0"/>
              <a:t>Customer: Configure Router in ISP </a:t>
            </a:r>
          </a:p>
        </p:txBody>
      </p:sp>
      <p:pic>
        <p:nvPicPr>
          <p:cNvPr id="8" name="Picture 1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725" y="3095625"/>
            <a:ext cx="11811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1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925" y="4238625"/>
            <a:ext cx="11811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1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5725" y="3248025"/>
            <a:ext cx="19050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1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4125" y="3019425"/>
            <a:ext cx="11811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1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325" y="4314825"/>
            <a:ext cx="11811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TextBox 31"/>
          <p:cNvSpPr txBox="1"/>
          <p:nvPr/>
        </p:nvSpPr>
        <p:spPr>
          <a:xfrm>
            <a:off x="8039725" y="362902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Dest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35507" y="280249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235507" y="393382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543925" y="286702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ISP</a:t>
            </a:r>
            <a:endParaRPr lang="en-US" dirty="0"/>
          </a:p>
        </p:txBody>
      </p:sp>
      <p:sp>
        <p:nvSpPr>
          <p:cNvPr id="37" name="Freeform 36"/>
          <p:cNvSpPr/>
          <p:nvPr/>
        </p:nvSpPr>
        <p:spPr bwMode="auto">
          <a:xfrm>
            <a:off x="6267196" y="3141345"/>
            <a:ext cx="1533378" cy="192258"/>
          </a:xfrm>
          <a:custGeom>
            <a:avLst/>
            <a:gdLst>
              <a:gd name="connsiteX0" fmla="*/ 0 w 1533378"/>
              <a:gd name="connsiteY0" fmla="*/ 178191 h 192258"/>
              <a:gd name="connsiteX1" fmla="*/ 351692 w 1533378"/>
              <a:gd name="connsiteY1" fmla="*/ 51582 h 192258"/>
              <a:gd name="connsiteX2" fmla="*/ 872197 w 1533378"/>
              <a:gd name="connsiteY2" fmla="*/ 23446 h 192258"/>
              <a:gd name="connsiteX3" fmla="*/ 1533378 w 1533378"/>
              <a:gd name="connsiteY3" fmla="*/ 192258 h 192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3378" h="192258">
                <a:moveTo>
                  <a:pt x="0" y="178191"/>
                </a:moveTo>
                <a:cubicBezTo>
                  <a:pt x="103163" y="127782"/>
                  <a:pt x="206326" y="77373"/>
                  <a:pt x="351692" y="51582"/>
                </a:cubicBezTo>
                <a:cubicBezTo>
                  <a:pt x="497058" y="25791"/>
                  <a:pt x="675249" y="0"/>
                  <a:pt x="872197" y="23446"/>
                </a:cubicBezTo>
                <a:cubicBezTo>
                  <a:pt x="1069145" y="46892"/>
                  <a:pt x="1301261" y="119575"/>
                  <a:pt x="1533378" y="192258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Freeform 38"/>
          <p:cNvSpPr/>
          <p:nvPr/>
        </p:nvSpPr>
        <p:spPr bwMode="auto">
          <a:xfrm>
            <a:off x="6365670" y="4402748"/>
            <a:ext cx="1561513" cy="307144"/>
          </a:xfrm>
          <a:custGeom>
            <a:avLst/>
            <a:gdLst>
              <a:gd name="connsiteX0" fmla="*/ 0 w 1561513"/>
              <a:gd name="connsiteY0" fmla="*/ 239151 h 307144"/>
              <a:gd name="connsiteX1" fmla="*/ 731520 w 1561513"/>
              <a:gd name="connsiteY1" fmla="*/ 267286 h 307144"/>
              <a:gd name="connsiteX2" fmla="*/ 1561513 w 1561513"/>
              <a:gd name="connsiteY2" fmla="*/ 0 h 30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1513" h="307144">
                <a:moveTo>
                  <a:pt x="0" y="239151"/>
                </a:moveTo>
                <a:cubicBezTo>
                  <a:pt x="235634" y="273147"/>
                  <a:pt x="471268" y="307144"/>
                  <a:pt x="731520" y="267286"/>
                </a:cubicBezTo>
                <a:cubicBezTo>
                  <a:pt x="991772" y="227428"/>
                  <a:pt x="1276642" y="113714"/>
                  <a:pt x="1561513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01325" y="317182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677525" y="446722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pic>
        <p:nvPicPr>
          <p:cNvPr id="42" name="Picture 3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7325" y="3705225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" name="Picture 3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5725" y="3705225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" name="Picture 3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8925" y="4391025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" name="Picture 3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6525" y="3400425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8" name="Straight Connector 47"/>
          <p:cNvCxnSpPr>
            <a:stCxn id="46" idx="3"/>
            <a:endCxn id="43" idx="1"/>
          </p:cNvCxnSpPr>
          <p:nvPr/>
        </p:nvCxnSpPr>
        <p:spPr bwMode="auto">
          <a:xfrm>
            <a:off x="1943725" y="3514725"/>
            <a:ext cx="762000" cy="3048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stCxn id="45" idx="3"/>
            <a:endCxn id="43" idx="1"/>
          </p:cNvCxnSpPr>
          <p:nvPr/>
        </p:nvCxnSpPr>
        <p:spPr bwMode="auto">
          <a:xfrm flipV="1">
            <a:off x="2096125" y="3819525"/>
            <a:ext cx="609600" cy="6858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42" idx="3"/>
            <a:endCxn id="56" idx="1"/>
          </p:cNvCxnSpPr>
          <p:nvPr/>
        </p:nvCxnSpPr>
        <p:spPr bwMode="auto">
          <a:xfrm flipV="1">
            <a:off x="4534525" y="3438525"/>
            <a:ext cx="609600" cy="3810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stCxn id="42" idx="3"/>
            <a:endCxn id="57" idx="1"/>
          </p:cNvCxnSpPr>
          <p:nvPr/>
        </p:nvCxnSpPr>
        <p:spPr bwMode="auto">
          <a:xfrm>
            <a:off x="4534525" y="3819525"/>
            <a:ext cx="685800" cy="9144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6" name="Picture 3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4125" y="3324225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" name="Picture 3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325" y="4619625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8" name="Straight Arrow Connector 67"/>
          <p:cNvCxnSpPr/>
          <p:nvPr/>
        </p:nvCxnSpPr>
        <p:spPr bwMode="auto">
          <a:xfrm rot="10800000" flipV="1">
            <a:off x="4572000" y="3352800"/>
            <a:ext cx="457200" cy="304800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rot="16200000" flipV="1">
            <a:off x="4495800" y="4191000"/>
            <a:ext cx="609600" cy="4572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 rot="10800000">
            <a:off x="3276600" y="3810000"/>
            <a:ext cx="685800" cy="1588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 rot="5400000">
            <a:off x="2095500" y="4076700"/>
            <a:ext cx="609600" cy="533400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 rot="10800000">
            <a:off x="2057400" y="3429000"/>
            <a:ext cx="609600" cy="228600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5181600" y="251460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cost route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181600" y="510540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latency route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 advTm="62276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err="1" smtClean="0"/>
              <a:t>IaaS</a:t>
            </a:r>
            <a:r>
              <a:rPr lang="en-US" dirty="0" smtClean="0"/>
              <a:t> offerings give you servers and connectivity</a:t>
            </a:r>
          </a:p>
          <a:p>
            <a:pPr marL="514350" indent="-514350">
              <a:buNone/>
            </a:pPr>
            <a:r>
              <a:rPr lang="en-US" dirty="0" smtClean="0"/>
              <a:t>Customer: configure </a:t>
            </a:r>
            <a:r>
              <a:rPr lang="en-US" dirty="0" err="1" smtClean="0"/>
              <a:t>middlebox</a:t>
            </a:r>
            <a:r>
              <a:rPr lang="en-US" dirty="0" smtClean="0"/>
              <a:t> (firewall, load balancer), VPN, route selection</a:t>
            </a:r>
            <a:endParaRPr lang="en-US" dirty="0"/>
          </a:p>
        </p:txBody>
      </p:sp>
      <p:pic>
        <p:nvPicPr>
          <p:cNvPr id="5" name="Picture 23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5715000"/>
            <a:ext cx="533400" cy="571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6" name="Picture 23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5715000"/>
            <a:ext cx="533400" cy="571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7" name="Picture 23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5715000"/>
            <a:ext cx="533400" cy="571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8" name="Picture 23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5715000"/>
            <a:ext cx="533400" cy="571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9" name="Picture 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876800"/>
            <a:ext cx="3175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3733800"/>
            <a:ext cx="91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3733800"/>
            <a:ext cx="91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4876800"/>
            <a:ext cx="3175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4876800"/>
            <a:ext cx="3175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Connector 14"/>
          <p:cNvCxnSpPr>
            <a:stCxn id="10" idx="0"/>
          </p:cNvCxnSpPr>
          <p:nvPr/>
        </p:nvCxnSpPr>
        <p:spPr bwMode="auto">
          <a:xfrm rot="5400000" flipH="1" flipV="1">
            <a:off x="3238500" y="3543300"/>
            <a:ext cx="381000" cy="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11" idx="0"/>
          </p:cNvCxnSpPr>
          <p:nvPr/>
        </p:nvCxnSpPr>
        <p:spPr bwMode="auto">
          <a:xfrm rot="5400000" flipH="1" flipV="1">
            <a:off x="4533900" y="3543300"/>
            <a:ext cx="381000" cy="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10" idx="3"/>
            <a:endCxn id="11" idx="1"/>
          </p:cNvCxnSpPr>
          <p:nvPr/>
        </p:nvCxnSpPr>
        <p:spPr bwMode="auto">
          <a:xfrm>
            <a:off x="3886200" y="4000500"/>
            <a:ext cx="381000" cy="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5" idx="0"/>
            <a:endCxn id="9" idx="2"/>
          </p:cNvCxnSpPr>
          <p:nvPr/>
        </p:nvCxnSpPr>
        <p:spPr bwMode="auto">
          <a:xfrm rot="5400000" flipH="1" flipV="1">
            <a:off x="1443832" y="5247482"/>
            <a:ext cx="509587" cy="42545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9" idx="2"/>
            <a:endCxn id="6" idx="0"/>
          </p:cNvCxnSpPr>
          <p:nvPr/>
        </p:nvCxnSpPr>
        <p:spPr bwMode="auto">
          <a:xfrm rot="16200000" flipH="1">
            <a:off x="1862932" y="5253831"/>
            <a:ext cx="509587" cy="41275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6" idx="0"/>
            <a:endCxn id="12" idx="2"/>
          </p:cNvCxnSpPr>
          <p:nvPr/>
        </p:nvCxnSpPr>
        <p:spPr bwMode="auto">
          <a:xfrm rot="5400000" flipH="1" flipV="1">
            <a:off x="2282032" y="5247482"/>
            <a:ext cx="509587" cy="42545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2" idx="2"/>
            <a:endCxn id="7" idx="0"/>
          </p:cNvCxnSpPr>
          <p:nvPr/>
        </p:nvCxnSpPr>
        <p:spPr bwMode="auto">
          <a:xfrm rot="16200000" flipH="1">
            <a:off x="2701132" y="5253831"/>
            <a:ext cx="509587" cy="41275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8" idx="0"/>
            <a:endCxn id="13" idx="2"/>
          </p:cNvCxnSpPr>
          <p:nvPr/>
        </p:nvCxnSpPr>
        <p:spPr bwMode="auto">
          <a:xfrm rot="16200000" flipV="1">
            <a:off x="6168232" y="5215732"/>
            <a:ext cx="509587" cy="48895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4038600" y="4495800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…</a:t>
            </a:r>
            <a:endParaRPr lang="en-US" sz="8800" dirty="0"/>
          </a:p>
        </p:txBody>
      </p:sp>
      <p:cxnSp>
        <p:nvCxnSpPr>
          <p:cNvPr id="33" name="Straight Connector 32"/>
          <p:cNvCxnSpPr>
            <a:stCxn id="9" idx="0"/>
            <a:endCxn id="10" idx="2"/>
          </p:cNvCxnSpPr>
          <p:nvPr/>
        </p:nvCxnSpPr>
        <p:spPr bwMode="auto">
          <a:xfrm rot="5400000" flipH="1" flipV="1">
            <a:off x="2365375" y="3813175"/>
            <a:ext cx="609600" cy="151765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12" idx="0"/>
            <a:endCxn id="10" idx="2"/>
          </p:cNvCxnSpPr>
          <p:nvPr/>
        </p:nvCxnSpPr>
        <p:spPr bwMode="auto">
          <a:xfrm rot="5400000" flipH="1" flipV="1">
            <a:off x="2784475" y="4232275"/>
            <a:ext cx="609600" cy="67945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13" idx="0"/>
            <a:endCxn id="11" idx="2"/>
          </p:cNvCxnSpPr>
          <p:nvPr/>
        </p:nvCxnSpPr>
        <p:spPr bwMode="auto">
          <a:xfrm rot="16200000" flipV="1">
            <a:off x="5146675" y="3844925"/>
            <a:ext cx="609600" cy="145415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lide Number Placeholder 2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 advTm="32683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Gaming/Live Video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/>
              <a:t>Limited ability to setup multi-cast, perform update aggregation</a:t>
            </a:r>
          </a:p>
          <a:p>
            <a:pPr marL="514350" indent="-514350">
              <a:buNone/>
            </a:pPr>
            <a:r>
              <a:rPr lang="en-US" dirty="0" smtClean="0"/>
              <a:t>Customer: configure router to manage multi-cast group, add custom software</a:t>
            </a:r>
          </a:p>
        </p:txBody>
      </p:sp>
      <p:sp>
        <p:nvSpPr>
          <p:cNvPr id="2051" name="computr3"/>
          <p:cNvSpPr>
            <a:spLocks noEditPoints="1" noChangeArrowheads="1"/>
          </p:cNvSpPr>
          <p:nvPr/>
        </p:nvSpPr>
        <p:spPr bwMode="auto">
          <a:xfrm>
            <a:off x="1828801" y="6096000"/>
            <a:ext cx="609600" cy="390524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mputr3"/>
          <p:cNvSpPr>
            <a:spLocks noEditPoints="1" noChangeArrowheads="1"/>
          </p:cNvSpPr>
          <p:nvPr/>
        </p:nvSpPr>
        <p:spPr bwMode="auto">
          <a:xfrm>
            <a:off x="1524000" y="4876800"/>
            <a:ext cx="609600" cy="390524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mputr3"/>
          <p:cNvSpPr>
            <a:spLocks noEditPoints="1" noChangeArrowheads="1"/>
          </p:cNvSpPr>
          <p:nvPr/>
        </p:nvSpPr>
        <p:spPr bwMode="auto">
          <a:xfrm>
            <a:off x="6019800" y="4191000"/>
            <a:ext cx="609600" cy="390524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computr3"/>
          <p:cNvSpPr>
            <a:spLocks noEditPoints="1" noChangeArrowheads="1"/>
          </p:cNvSpPr>
          <p:nvPr/>
        </p:nvSpPr>
        <p:spPr bwMode="auto">
          <a:xfrm>
            <a:off x="7239000" y="5181600"/>
            <a:ext cx="609600" cy="390524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mputr3"/>
          <p:cNvSpPr>
            <a:spLocks noEditPoints="1" noChangeArrowheads="1"/>
          </p:cNvSpPr>
          <p:nvPr/>
        </p:nvSpPr>
        <p:spPr bwMode="auto">
          <a:xfrm>
            <a:off x="6477000" y="6172200"/>
            <a:ext cx="609600" cy="390524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ounded Rectangle 13"/>
          <p:cNvSpPr/>
          <p:nvPr/>
        </p:nvSpPr>
        <p:spPr bwMode="auto">
          <a:xfrm>
            <a:off x="3048000" y="5181600"/>
            <a:ext cx="533400" cy="381000"/>
          </a:xfrm>
          <a:prstGeom prst="round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648200" y="4800600"/>
            <a:ext cx="533400" cy="381000"/>
          </a:xfrm>
          <a:prstGeom prst="round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105400" y="5638800"/>
            <a:ext cx="533400" cy="381000"/>
          </a:xfrm>
          <a:prstGeom prst="round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8" name="Straight Connector 17"/>
          <p:cNvCxnSpPr>
            <a:stCxn id="10" idx="3"/>
            <a:endCxn id="14" idx="1"/>
          </p:cNvCxnSpPr>
          <p:nvPr/>
        </p:nvCxnSpPr>
        <p:spPr bwMode="auto">
          <a:xfrm>
            <a:off x="2035810" y="5072062"/>
            <a:ext cx="1012190" cy="300038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2051" idx="3"/>
            <a:endCxn id="14" idx="1"/>
          </p:cNvCxnSpPr>
          <p:nvPr/>
        </p:nvCxnSpPr>
        <p:spPr bwMode="auto">
          <a:xfrm flipV="1">
            <a:off x="2340611" y="5372100"/>
            <a:ext cx="707389" cy="919162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4" idx="3"/>
            <a:endCxn id="15" idx="1"/>
          </p:cNvCxnSpPr>
          <p:nvPr/>
        </p:nvCxnSpPr>
        <p:spPr bwMode="auto">
          <a:xfrm flipV="1">
            <a:off x="3581400" y="4991100"/>
            <a:ext cx="1066800" cy="3810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stCxn id="14" idx="3"/>
            <a:endCxn id="16" idx="1"/>
          </p:cNvCxnSpPr>
          <p:nvPr/>
        </p:nvCxnSpPr>
        <p:spPr bwMode="auto">
          <a:xfrm>
            <a:off x="3581400" y="5372100"/>
            <a:ext cx="1524000" cy="4572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15" idx="2"/>
            <a:endCxn id="16" idx="1"/>
          </p:cNvCxnSpPr>
          <p:nvPr/>
        </p:nvCxnSpPr>
        <p:spPr bwMode="auto">
          <a:xfrm rot="16200000" flipH="1">
            <a:off x="4686300" y="5410200"/>
            <a:ext cx="647700" cy="1905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15" idx="3"/>
            <a:endCxn id="11" idx="0"/>
          </p:cNvCxnSpPr>
          <p:nvPr/>
        </p:nvCxnSpPr>
        <p:spPr bwMode="auto">
          <a:xfrm flipV="1">
            <a:off x="5181600" y="4386262"/>
            <a:ext cx="838200" cy="604838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5" idx="3"/>
            <a:endCxn id="12" idx="0"/>
          </p:cNvCxnSpPr>
          <p:nvPr/>
        </p:nvCxnSpPr>
        <p:spPr bwMode="auto">
          <a:xfrm>
            <a:off x="5181600" y="4991100"/>
            <a:ext cx="2057400" cy="385762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16" idx="3"/>
            <a:endCxn id="13" idx="0"/>
          </p:cNvCxnSpPr>
          <p:nvPr/>
        </p:nvCxnSpPr>
        <p:spPr bwMode="auto">
          <a:xfrm>
            <a:off x="5638800" y="5829300"/>
            <a:ext cx="838200" cy="538162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3" name="Picture 1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4419600"/>
            <a:ext cx="3276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5" name="Straight Arrow Connector 34"/>
          <p:cNvCxnSpPr/>
          <p:nvPr/>
        </p:nvCxnSpPr>
        <p:spPr bwMode="auto">
          <a:xfrm>
            <a:off x="2209800" y="4876800"/>
            <a:ext cx="533400" cy="1524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2057400" y="44958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 advTm="48422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Gaming/Live Video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/>
              <a:t>Limited ability to setup multi-cast, perform update aggregation</a:t>
            </a:r>
          </a:p>
          <a:p>
            <a:pPr marL="514350" indent="-514350">
              <a:buNone/>
            </a:pPr>
            <a:r>
              <a:rPr lang="en-US" dirty="0" smtClean="0"/>
              <a:t>Customer: configure router to manage multi-cast group, add custom software</a:t>
            </a:r>
          </a:p>
        </p:txBody>
      </p:sp>
      <p:pic>
        <p:nvPicPr>
          <p:cNvPr id="23" name="Picture 1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4419600"/>
            <a:ext cx="3276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computr3"/>
          <p:cNvSpPr>
            <a:spLocks noEditPoints="1" noChangeArrowheads="1"/>
          </p:cNvSpPr>
          <p:nvPr/>
        </p:nvSpPr>
        <p:spPr bwMode="auto">
          <a:xfrm>
            <a:off x="1828801" y="6096000"/>
            <a:ext cx="609600" cy="390524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computr3"/>
          <p:cNvSpPr>
            <a:spLocks noEditPoints="1" noChangeArrowheads="1"/>
          </p:cNvSpPr>
          <p:nvPr/>
        </p:nvSpPr>
        <p:spPr bwMode="auto">
          <a:xfrm>
            <a:off x="1524000" y="4876800"/>
            <a:ext cx="609600" cy="390524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computr3"/>
          <p:cNvSpPr>
            <a:spLocks noEditPoints="1" noChangeArrowheads="1"/>
          </p:cNvSpPr>
          <p:nvPr/>
        </p:nvSpPr>
        <p:spPr bwMode="auto">
          <a:xfrm>
            <a:off x="6019800" y="4191000"/>
            <a:ext cx="609600" cy="390524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computr3"/>
          <p:cNvSpPr>
            <a:spLocks noEditPoints="1" noChangeArrowheads="1"/>
          </p:cNvSpPr>
          <p:nvPr/>
        </p:nvSpPr>
        <p:spPr bwMode="auto">
          <a:xfrm>
            <a:off x="7239000" y="5181600"/>
            <a:ext cx="609600" cy="390524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computr3"/>
          <p:cNvSpPr>
            <a:spLocks noEditPoints="1" noChangeArrowheads="1"/>
          </p:cNvSpPr>
          <p:nvPr/>
        </p:nvSpPr>
        <p:spPr bwMode="auto">
          <a:xfrm>
            <a:off x="6477000" y="6172200"/>
            <a:ext cx="609600" cy="390524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ounded Rectangle 36"/>
          <p:cNvSpPr/>
          <p:nvPr/>
        </p:nvSpPr>
        <p:spPr bwMode="auto">
          <a:xfrm>
            <a:off x="3048000" y="5181600"/>
            <a:ext cx="533400" cy="381000"/>
          </a:xfrm>
          <a:prstGeom prst="round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4648200" y="4800600"/>
            <a:ext cx="533400" cy="381000"/>
          </a:xfrm>
          <a:prstGeom prst="round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5105400" y="5638800"/>
            <a:ext cx="533400" cy="381000"/>
          </a:xfrm>
          <a:prstGeom prst="round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40" name="Straight Connector 39"/>
          <p:cNvCxnSpPr>
            <a:stCxn id="27" idx="3"/>
            <a:endCxn id="37" idx="1"/>
          </p:cNvCxnSpPr>
          <p:nvPr/>
        </p:nvCxnSpPr>
        <p:spPr bwMode="auto">
          <a:xfrm>
            <a:off x="2035810" y="5072062"/>
            <a:ext cx="1012190" cy="300038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25" idx="3"/>
            <a:endCxn id="37" idx="1"/>
          </p:cNvCxnSpPr>
          <p:nvPr/>
        </p:nvCxnSpPr>
        <p:spPr bwMode="auto">
          <a:xfrm flipV="1">
            <a:off x="2340611" y="5372100"/>
            <a:ext cx="707389" cy="919162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37" idx="3"/>
            <a:endCxn id="38" idx="1"/>
          </p:cNvCxnSpPr>
          <p:nvPr/>
        </p:nvCxnSpPr>
        <p:spPr bwMode="auto">
          <a:xfrm flipV="1">
            <a:off x="3581400" y="4991100"/>
            <a:ext cx="1066800" cy="3810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37" idx="3"/>
            <a:endCxn id="39" idx="1"/>
          </p:cNvCxnSpPr>
          <p:nvPr/>
        </p:nvCxnSpPr>
        <p:spPr bwMode="auto">
          <a:xfrm>
            <a:off x="3581400" y="5372100"/>
            <a:ext cx="1524000" cy="4572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38" idx="2"/>
            <a:endCxn id="39" idx="1"/>
          </p:cNvCxnSpPr>
          <p:nvPr/>
        </p:nvCxnSpPr>
        <p:spPr bwMode="auto">
          <a:xfrm rot="16200000" flipH="1">
            <a:off x="4686300" y="5410200"/>
            <a:ext cx="647700" cy="1905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38" idx="3"/>
            <a:endCxn id="29" idx="0"/>
          </p:cNvCxnSpPr>
          <p:nvPr/>
        </p:nvCxnSpPr>
        <p:spPr bwMode="auto">
          <a:xfrm flipV="1">
            <a:off x="5181600" y="4386262"/>
            <a:ext cx="838200" cy="604838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38" idx="3"/>
            <a:endCxn id="31" idx="0"/>
          </p:cNvCxnSpPr>
          <p:nvPr/>
        </p:nvCxnSpPr>
        <p:spPr bwMode="auto">
          <a:xfrm>
            <a:off x="5181600" y="4991100"/>
            <a:ext cx="2057400" cy="385762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stCxn id="39" idx="3"/>
            <a:endCxn id="34" idx="0"/>
          </p:cNvCxnSpPr>
          <p:nvPr/>
        </p:nvCxnSpPr>
        <p:spPr bwMode="auto">
          <a:xfrm>
            <a:off x="5638800" y="5829300"/>
            <a:ext cx="838200" cy="538162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2209800" y="4876800"/>
            <a:ext cx="533400" cy="1524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057400" y="44958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 advTm="521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The Physical Reality</a:t>
            </a:r>
            <a:endParaRPr lang="en-US" dirty="0"/>
          </a:p>
        </p:txBody>
      </p:sp>
      <p:grpSp>
        <p:nvGrpSpPr>
          <p:cNvPr id="32" name="Group 4"/>
          <p:cNvGrpSpPr>
            <a:grpSpLocks noChangeAspect="1"/>
          </p:cNvGrpSpPr>
          <p:nvPr/>
        </p:nvGrpSpPr>
        <p:grpSpPr bwMode="auto">
          <a:xfrm>
            <a:off x="3352800" y="2438400"/>
            <a:ext cx="1981200" cy="1219200"/>
            <a:chOff x="2112" y="1680"/>
            <a:chExt cx="1248" cy="768"/>
          </a:xfrm>
        </p:grpSpPr>
        <p:sp>
          <p:nvSpPr>
            <p:cNvPr id="33" name="AutoShape 3"/>
            <p:cNvSpPr>
              <a:spLocks noChangeAspect="1" noChangeArrowheads="1" noTextEdit="1"/>
            </p:cNvSpPr>
            <p:nvPr/>
          </p:nvSpPr>
          <p:spPr bwMode="auto">
            <a:xfrm>
              <a:off x="2112" y="1680"/>
              <a:ext cx="1248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5"/>
            <p:cNvSpPr>
              <a:spLocks noChangeArrowheads="1"/>
            </p:cNvSpPr>
            <p:nvPr/>
          </p:nvSpPr>
          <p:spPr bwMode="auto">
            <a:xfrm>
              <a:off x="2112" y="1997"/>
              <a:ext cx="1248" cy="451"/>
            </a:xfrm>
            <a:prstGeom prst="ellipse">
              <a:avLst/>
            </a:prstGeom>
            <a:solidFill>
              <a:srgbClr val="0078AA"/>
            </a:solidFill>
            <a:ln w="8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2112" y="1910"/>
              <a:ext cx="1240" cy="316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auto">
            <a:xfrm>
              <a:off x="2112" y="1910"/>
              <a:ext cx="1240" cy="316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8"/>
            <p:cNvSpPr>
              <a:spLocks noChangeArrowheads="1"/>
            </p:cNvSpPr>
            <p:nvPr/>
          </p:nvSpPr>
          <p:spPr bwMode="auto">
            <a:xfrm>
              <a:off x="2112" y="1680"/>
              <a:ext cx="1248" cy="451"/>
            </a:xfrm>
            <a:prstGeom prst="ellipse">
              <a:avLst/>
            </a:prstGeom>
            <a:solidFill>
              <a:srgbClr val="00B4FF"/>
            </a:solidFill>
            <a:ln w="8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8" name="Group 27"/>
            <p:cNvGrpSpPr>
              <a:grpSpLocks/>
            </p:cNvGrpSpPr>
            <p:nvPr/>
          </p:nvGrpSpPr>
          <p:grpSpPr bwMode="auto">
            <a:xfrm>
              <a:off x="2301" y="1735"/>
              <a:ext cx="862" cy="341"/>
              <a:chOff x="2301" y="1735"/>
              <a:chExt cx="862" cy="341"/>
            </a:xfrm>
          </p:grpSpPr>
          <p:grpSp>
            <p:nvGrpSpPr>
              <p:cNvPr id="41" name="Group 17"/>
              <p:cNvGrpSpPr>
                <a:grpSpLocks/>
              </p:cNvGrpSpPr>
              <p:nvPr/>
            </p:nvGrpSpPr>
            <p:grpSpPr bwMode="auto">
              <a:xfrm>
                <a:off x="2301" y="1735"/>
                <a:ext cx="855" cy="333"/>
                <a:chOff x="2301" y="1735"/>
                <a:chExt cx="855" cy="333"/>
              </a:xfrm>
            </p:grpSpPr>
            <p:sp>
              <p:nvSpPr>
                <p:cNvPr id="51" name="Freeform 9"/>
                <p:cNvSpPr>
                  <a:spLocks/>
                </p:cNvSpPr>
                <p:nvPr/>
              </p:nvSpPr>
              <p:spPr bwMode="auto">
                <a:xfrm>
                  <a:off x="2747" y="1743"/>
                  <a:ext cx="409" cy="143"/>
                </a:xfrm>
                <a:custGeom>
                  <a:avLst/>
                  <a:gdLst/>
                  <a:ahLst/>
                  <a:cxnLst>
                    <a:cxn ang="0">
                      <a:pos x="0" y="111"/>
                    </a:cxn>
                    <a:cxn ang="0">
                      <a:pos x="91" y="143"/>
                    </a:cxn>
                    <a:cxn ang="0">
                      <a:pos x="310" y="48"/>
                    </a:cxn>
                    <a:cxn ang="0">
                      <a:pos x="409" y="80"/>
                    </a:cxn>
                    <a:cxn ang="0">
                      <a:pos x="356" y="0"/>
                    </a:cxn>
                    <a:cxn ang="0">
                      <a:pos x="99" y="0"/>
                    </a:cxn>
                    <a:cxn ang="0">
                      <a:pos x="205" y="24"/>
                    </a:cxn>
                    <a:cxn ang="0">
                      <a:pos x="0" y="111"/>
                    </a:cxn>
                  </a:cxnLst>
                  <a:rect l="0" t="0" r="r" b="b"/>
                  <a:pathLst>
                    <a:path w="409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9" y="80"/>
                      </a:lnTo>
                      <a:lnTo>
                        <a:pt x="356" y="0"/>
                      </a:lnTo>
                      <a:lnTo>
                        <a:pt x="99" y="0"/>
                      </a:lnTo>
                      <a:lnTo>
                        <a:pt x="205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Freeform 10"/>
                <p:cNvSpPr>
                  <a:spLocks/>
                </p:cNvSpPr>
                <p:nvPr/>
              </p:nvSpPr>
              <p:spPr bwMode="auto">
                <a:xfrm>
                  <a:off x="2747" y="1743"/>
                  <a:ext cx="409" cy="143"/>
                </a:xfrm>
                <a:custGeom>
                  <a:avLst/>
                  <a:gdLst/>
                  <a:ahLst/>
                  <a:cxnLst>
                    <a:cxn ang="0">
                      <a:pos x="0" y="111"/>
                    </a:cxn>
                    <a:cxn ang="0">
                      <a:pos x="91" y="143"/>
                    </a:cxn>
                    <a:cxn ang="0">
                      <a:pos x="310" y="48"/>
                    </a:cxn>
                    <a:cxn ang="0">
                      <a:pos x="409" y="80"/>
                    </a:cxn>
                    <a:cxn ang="0">
                      <a:pos x="356" y="0"/>
                    </a:cxn>
                    <a:cxn ang="0">
                      <a:pos x="99" y="0"/>
                    </a:cxn>
                    <a:cxn ang="0">
                      <a:pos x="205" y="24"/>
                    </a:cxn>
                    <a:cxn ang="0">
                      <a:pos x="0" y="111"/>
                    </a:cxn>
                  </a:cxnLst>
                  <a:rect l="0" t="0" r="r" b="b"/>
                  <a:pathLst>
                    <a:path w="409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9" y="80"/>
                      </a:lnTo>
                      <a:lnTo>
                        <a:pt x="356" y="0"/>
                      </a:lnTo>
                      <a:lnTo>
                        <a:pt x="99" y="0"/>
                      </a:lnTo>
                      <a:lnTo>
                        <a:pt x="205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Freeform 11"/>
                <p:cNvSpPr>
                  <a:spLocks/>
                </p:cNvSpPr>
                <p:nvPr/>
              </p:nvSpPr>
              <p:spPr bwMode="auto">
                <a:xfrm>
                  <a:off x="2301" y="1910"/>
                  <a:ext cx="409" cy="150"/>
                </a:xfrm>
                <a:custGeom>
                  <a:avLst/>
                  <a:gdLst/>
                  <a:ahLst/>
                  <a:cxnLst>
                    <a:cxn ang="0">
                      <a:pos x="409" y="31"/>
                    </a:cxn>
                    <a:cxn ang="0">
                      <a:pos x="318" y="0"/>
                    </a:cxn>
                    <a:cxn ang="0">
                      <a:pos x="106" y="95"/>
                    </a:cxn>
                    <a:cxn ang="0">
                      <a:pos x="0" y="63"/>
                    </a:cxn>
                    <a:cxn ang="0">
                      <a:pos x="53" y="150"/>
                    </a:cxn>
                    <a:cxn ang="0">
                      <a:pos x="318" y="150"/>
                    </a:cxn>
                    <a:cxn ang="0">
                      <a:pos x="204" y="118"/>
                    </a:cxn>
                    <a:cxn ang="0">
                      <a:pos x="409" y="31"/>
                    </a:cxn>
                  </a:cxnLst>
                  <a:rect l="0" t="0" r="r" b="b"/>
                  <a:pathLst>
                    <a:path w="409" h="150">
                      <a:moveTo>
                        <a:pt x="409" y="31"/>
                      </a:moveTo>
                      <a:lnTo>
                        <a:pt x="318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8" y="150"/>
                      </a:lnTo>
                      <a:lnTo>
                        <a:pt x="204" y="118"/>
                      </a:lnTo>
                      <a:lnTo>
                        <a:pt x="409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Freeform 12"/>
                <p:cNvSpPr>
                  <a:spLocks/>
                </p:cNvSpPr>
                <p:nvPr/>
              </p:nvSpPr>
              <p:spPr bwMode="auto">
                <a:xfrm>
                  <a:off x="2301" y="1910"/>
                  <a:ext cx="409" cy="150"/>
                </a:xfrm>
                <a:custGeom>
                  <a:avLst/>
                  <a:gdLst/>
                  <a:ahLst/>
                  <a:cxnLst>
                    <a:cxn ang="0">
                      <a:pos x="409" y="31"/>
                    </a:cxn>
                    <a:cxn ang="0">
                      <a:pos x="318" y="0"/>
                    </a:cxn>
                    <a:cxn ang="0">
                      <a:pos x="106" y="95"/>
                    </a:cxn>
                    <a:cxn ang="0">
                      <a:pos x="0" y="63"/>
                    </a:cxn>
                    <a:cxn ang="0">
                      <a:pos x="53" y="150"/>
                    </a:cxn>
                    <a:cxn ang="0">
                      <a:pos x="318" y="150"/>
                    </a:cxn>
                    <a:cxn ang="0">
                      <a:pos x="204" y="118"/>
                    </a:cxn>
                    <a:cxn ang="0">
                      <a:pos x="409" y="31"/>
                    </a:cxn>
                  </a:cxnLst>
                  <a:rect l="0" t="0" r="r" b="b"/>
                  <a:pathLst>
                    <a:path w="409" h="150">
                      <a:moveTo>
                        <a:pt x="409" y="31"/>
                      </a:moveTo>
                      <a:lnTo>
                        <a:pt x="318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8" y="150"/>
                      </a:lnTo>
                      <a:lnTo>
                        <a:pt x="204" y="118"/>
                      </a:lnTo>
                      <a:lnTo>
                        <a:pt x="409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13"/>
                <p:cNvSpPr>
                  <a:spLocks/>
                </p:cNvSpPr>
                <p:nvPr/>
              </p:nvSpPr>
              <p:spPr bwMode="auto">
                <a:xfrm>
                  <a:off x="2324" y="1735"/>
                  <a:ext cx="408" cy="143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91" y="0"/>
                    </a:cxn>
                    <a:cxn ang="0">
                      <a:pos x="310" y="88"/>
                    </a:cxn>
                    <a:cxn ang="0">
                      <a:pos x="408" y="64"/>
                    </a:cxn>
                    <a:cxn ang="0">
                      <a:pos x="355" y="143"/>
                    </a:cxn>
                    <a:cxn ang="0">
                      <a:pos x="98" y="143"/>
                    </a:cxn>
                    <a:cxn ang="0">
                      <a:pos x="204" y="119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408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8"/>
                      </a:lnTo>
                      <a:lnTo>
                        <a:pt x="408" y="64"/>
                      </a:lnTo>
                      <a:lnTo>
                        <a:pt x="355" y="143"/>
                      </a:lnTo>
                      <a:lnTo>
                        <a:pt x="98" y="143"/>
                      </a:lnTo>
                      <a:lnTo>
                        <a:pt x="204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Freeform 14"/>
                <p:cNvSpPr>
                  <a:spLocks/>
                </p:cNvSpPr>
                <p:nvPr/>
              </p:nvSpPr>
              <p:spPr bwMode="auto">
                <a:xfrm>
                  <a:off x="2324" y="1735"/>
                  <a:ext cx="408" cy="143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91" y="0"/>
                    </a:cxn>
                    <a:cxn ang="0">
                      <a:pos x="310" y="88"/>
                    </a:cxn>
                    <a:cxn ang="0">
                      <a:pos x="408" y="64"/>
                    </a:cxn>
                    <a:cxn ang="0">
                      <a:pos x="355" y="143"/>
                    </a:cxn>
                    <a:cxn ang="0">
                      <a:pos x="98" y="143"/>
                    </a:cxn>
                    <a:cxn ang="0">
                      <a:pos x="204" y="119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408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8"/>
                      </a:lnTo>
                      <a:lnTo>
                        <a:pt x="408" y="64"/>
                      </a:lnTo>
                      <a:lnTo>
                        <a:pt x="355" y="143"/>
                      </a:lnTo>
                      <a:lnTo>
                        <a:pt x="98" y="143"/>
                      </a:lnTo>
                      <a:lnTo>
                        <a:pt x="204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Freeform 15"/>
                <p:cNvSpPr>
                  <a:spLocks/>
                </p:cNvSpPr>
                <p:nvPr/>
              </p:nvSpPr>
              <p:spPr bwMode="auto">
                <a:xfrm>
                  <a:off x="2732" y="1925"/>
                  <a:ext cx="409" cy="143"/>
                </a:xfrm>
                <a:custGeom>
                  <a:avLst/>
                  <a:gdLst/>
                  <a:ahLst/>
                  <a:cxnLst>
                    <a:cxn ang="0">
                      <a:pos x="409" y="111"/>
                    </a:cxn>
                    <a:cxn ang="0">
                      <a:pos x="318" y="143"/>
                    </a:cxn>
                    <a:cxn ang="0">
                      <a:pos x="106" y="48"/>
                    </a:cxn>
                    <a:cxn ang="0">
                      <a:pos x="0" y="80"/>
                    </a:cxn>
                    <a:cxn ang="0">
                      <a:pos x="53" y="0"/>
                    </a:cxn>
                    <a:cxn ang="0">
                      <a:pos x="318" y="0"/>
                    </a:cxn>
                    <a:cxn ang="0">
                      <a:pos x="204" y="24"/>
                    </a:cxn>
                    <a:cxn ang="0">
                      <a:pos x="409" y="111"/>
                    </a:cxn>
                  </a:cxnLst>
                  <a:rect l="0" t="0" r="r" b="b"/>
                  <a:pathLst>
                    <a:path w="409" h="143">
                      <a:moveTo>
                        <a:pt x="409" y="111"/>
                      </a:moveTo>
                      <a:lnTo>
                        <a:pt x="318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8" y="0"/>
                      </a:lnTo>
                      <a:lnTo>
                        <a:pt x="204" y="24"/>
                      </a:lnTo>
                      <a:lnTo>
                        <a:pt x="409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Freeform 16"/>
                <p:cNvSpPr>
                  <a:spLocks/>
                </p:cNvSpPr>
                <p:nvPr/>
              </p:nvSpPr>
              <p:spPr bwMode="auto">
                <a:xfrm>
                  <a:off x="2732" y="1925"/>
                  <a:ext cx="409" cy="143"/>
                </a:xfrm>
                <a:custGeom>
                  <a:avLst/>
                  <a:gdLst/>
                  <a:ahLst/>
                  <a:cxnLst>
                    <a:cxn ang="0">
                      <a:pos x="409" y="111"/>
                    </a:cxn>
                    <a:cxn ang="0">
                      <a:pos x="318" y="143"/>
                    </a:cxn>
                    <a:cxn ang="0">
                      <a:pos x="106" y="48"/>
                    </a:cxn>
                    <a:cxn ang="0">
                      <a:pos x="0" y="80"/>
                    </a:cxn>
                    <a:cxn ang="0">
                      <a:pos x="53" y="0"/>
                    </a:cxn>
                    <a:cxn ang="0">
                      <a:pos x="318" y="0"/>
                    </a:cxn>
                    <a:cxn ang="0">
                      <a:pos x="204" y="24"/>
                    </a:cxn>
                    <a:cxn ang="0">
                      <a:pos x="409" y="111"/>
                    </a:cxn>
                  </a:cxnLst>
                  <a:rect l="0" t="0" r="r" b="b"/>
                  <a:pathLst>
                    <a:path w="409" h="143">
                      <a:moveTo>
                        <a:pt x="409" y="111"/>
                      </a:moveTo>
                      <a:lnTo>
                        <a:pt x="318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8" y="0"/>
                      </a:lnTo>
                      <a:lnTo>
                        <a:pt x="204" y="24"/>
                      </a:lnTo>
                      <a:lnTo>
                        <a:pt x="409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26"/>
              <p:cNvGrpSpPr>
                <a:grpSpLocks/>
              </p:cNvGrpSpPr>
              <p:nvPr/>
            </p:nvGrpSpPr>
            <p:grpSpPr bwMode="auto">
              <a:xfrm>
                <a:off x="2309" y="1743"/>
                <a:ext cx="854" cy="333"/>
                <a:chOff x="2309" y="1743"/>
                <a:chExt cx="854" cy="333"/>
              </a:xfrm>
            </p:grpSpPr>
            <p:sp>
              <p:nvSpPr>
                <p:cNvPr id="43" name="Freeform 18"/>
                <p:cNvSpPr>
                  <a:spLocks/>
                </p:cNvSpPr>
                <p:nvPr/>
              </p:nvSpPr>
              <p:spPr bwMode="auto">
                <a:xfrm>
                  <a:off x="2755" y="1751"/>
                  <a:ext cx="408" cy="143"/>
                </a:xfrm>
                <a:custGeom>
                  <a:avLst/>
                  <a:gdLst/>
                  <a:ahLst/>
                  <a:cxnLst>
                    <a:cxn ang="0">
                      <a:pos x="0" y="111"/>
                    </a:cxn>
                    <a:cxn ang="0">
                      <a:pos x="91" y="143"/>
                    </a:cxn>
                    <a:cxn ang="0">
                      <a:pos x="310" y="48"/>
                    </a:cxn>
                    <a:cxn ang="0">
                      <a:pos x="408" y="79"/>
                    </a:cxn>
                    <a:cxn ang="0">
                      <a:pos x="355" y="0"/>
                    </a:cxn>
                    <a:cxn ang="0">
                      <a:pos x="98" y="0"/>
                    </a:cxn>
                    <a:cxn ang="0">
                      <a:pos x="204" y="24"/>
                    </a:cxn>
                    <a:cxn ang="0">
                      <a:pos x="0" y="111"/>
                    </a:cxn>
                  </a:cxnLst>
                  <a:rect l="0" t="0" r="r" b="b"/>
                  <a:pathLst>
                    <a:path w="408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8" y="79"/>
                      </a:lnTo>
                      <a:lnTo>
                        <a:pt x="355" y="0"/>
                      </a:lnTo>
                      <a:lnTo>
                        <a:pt x="98" y="0"/>
                      </a:lnTo>
                      <a:lnTo>
                        <a:pt x="204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Freeform 19"/>
                <p:cNvSpPr>
                  <a:spLocks/>
                </p:cNvSpPr>
                <p:nvPr/>
              </p:nvSpPr>
              <p:spPr bwMode="auto">
                <a:xfrm>
                  <a:off x="2755" y="1751"/>
                  <a:ext cx="408" cy="143"/>
                </a:xfrm>
                <a:custGeom>
                  <a:avLst/>
                  <a:gdLst/>
                  <a:ahLst/>
                  <a:cxnLst>
                    <a:cxn ang="0">
                      <a:pos x="0" y="111"/>
                    </a:cxn>
                    <a:cxn ang="0">
                      <a:pos x="91" y="143"/>
                    </a:cxn>
                    <a:cxn ang="0">
                      <a:pos x="310" y="48"/>
                    </a:cxn>
                    <a:cxn ang="0">
                      <a:pos x="408" y="79"/>
                    </a:cxn>
                    <a:cxn ang="0">
                      <a:pos x="355" y="0"/>
                    </a:cxn>
                    <a:cxn ang="0">
                      <a:pos x="98" y="0"/>
                    </a:cxn>
                    <a:cxn ang="0">
                      <a:pos x="204" y="24"/>
                    </a:cxn>
                    <a:cxn ang="0">
                      <a:pos x="0" y="111"/>
                    </a:cxn>
                  </a:cxnLst>
                  <a:rect l="0" t="0" r="r" b="b"/>
                  <a:pathLst>
                    <a:path w="408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8" y="79"/>
                      </a:lnTo>
                      <a:lnTo>
                        <a:pt x="355" y="0"/>
                      </a:lnTo>
                      <a:lnTo>
                        <a:pt x="98" y="0"/>
                      </a:lnTo>
                      <a:lnTo>
                        <a:pt x="204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Freeform 20"/>
                <p:cNvSpPr>
                  <a:spLocks/>
                </p:cNvSpPr>
                <p:nvPr/>
              </p:nvSpPr>
              <p:spPr bwMode="auto">
                <a:xfrm>
                  <a:off x="2309" y="1918"/>
                  <a:ext cx="408" cy="150"/>
                </a:xfrm>
                <a:custGeom>
                  <a:avLst/>
                  <a:gdLst/>
                  <a:ahLst/>
                  <a:cxnLst>
                    <a:cxn ang="0">
                      <a:pos x="408" y="31"/>
                    </a:cxn>
                    <a:cxn ang="0">
                      <a:pos x="317" y="0"/>
                    </a:cxn>
                    <a:cxn ang="0">
                      <a:pos x="106" y="95"/>
                    </a:cxn>
                    <a:cxn ang="0">
                      <a:pos x="0" y="63"/>
                    </a:cxn>
                    <a:cxn ang="0">
                      <a:pos x="53" y="150"/>
                    </a:cxn>
                    <a:cxn ang="0">
                      <a:pos x="317" y="150"/>
                    </a:cxn>
                    <a:cxn ang="0">
                      <a:pos x="204" y="118"/>
                    </a:cxn>
                    <a:cxn ang="0">
                      <a:pos x="408" y="31"/>
                    </a:cxn>
                  </a:cxnLst>
                  <a:rect l="0" t="0" r="r" b="b"/>
                  <a:pathLst>
                    <a:path w="408" h="150">
                      <a:moveTo>
                        <a:pt x="408" y="31"/>
                      </a:moveTo>
                      <a:lnTo>
                        <a:pt x="317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7" y="150"/>
                      </a:lnTo>
                      <a:lnTo>
                        <a:pt x="204" y="118"/>
                      </a:lnTo>
                      <a:lnTo>
                        <a:pt x="408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Freeform 21"/>
                <p:cNvSpPr>
                  <a:spLocks/>
                </p:cNvSpPr>
                <p:nvPr/>
              </p:nvSpPr>
              <p:spPr bwMode="auto">
                <a:xfrm>
                  <a:off x="2309" y="1918"/>
                  <a:ext cx="408" cy="150"/>
                </a:xfrm>
                <a:custGeom>
                  <a:avLst/>
                  <a:gdLst/>
                  <a:ahLst/>
                  <a:cxnLst>
                    <a:cxn ang="0">
                      <a:pos x="408" y="31"/>
                    </a:cxn>
                    <a:cxn ang="0">
                      <a:pos x="317" y="0"/>
                    </a:cxn>
                    <a:cxn ang="0">
                      <a:pos x="106" y="95"/>
                    </a:cxn>
                    <a:cxn ang="0">
                      <a:pos x="0" y="63"/>
                    </a:cxn>
                    <a:cxn ang="0">
                      <a:pos x="53" y="150"/>
                    </a:cxn>
                    <a:cxn ang="0">
                      <a:pos x="317" y="150"/>
                    </a:cxn>
                    <a:cxn ang="0">
                      <a:pos x="204" y="118"/>
                    </a:cxn>
                    <a:cxn ang="0">
                      <a:pos x="408" y="31"/>
                    </a:cxn>
                  </a:cxnLst>
                  <a:rect l="0" t="0" r="r" b="b"/>
                  <a:pathLst>
                    <a:path w="408" h="150">
                      <a:moveTo>
                        <a:pt x="408" y="31"/>
                      </a:moveTo>
                      <a:lnTo>
                        <a:pt x="317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7" y="150"/>
                      </a:lnTo>
                      <a:lnTo>
                        <a:pt x="204" y="118"/>
                      </a:lnTo>
                      <a:lnTo>
                        <a:pt x="408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Freeform 22"/>
                <p:cNvSpPr>
                  <a:spLocks/>
                </p:cNvSpPr>
                <p:nvPr/>
              </p:nvSpPr>
              <p:spPr bwMode="auto">
                <a:xfrm>
                  <a:off x="2331" y="1743"/>
                  <a:ext cx="409" cy="143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91" y="0"/>
                    </a:cxn>
                    <a:cxn ang="0">
                      <a:pos x="310" y="87"/>
                    </a:cxn>
                    <a:cxn ang="0">
                      <a:pos x="409" y="64"/>
                    </a:cxn>
                    <a:cxn ang="0">
                      <a:pos x="356" y="143"/>
                    </a:cxn>
                    <a:cxn ang="0">
                      <a:pos x="99" y="143"/>
                    </a:cxn>
                    <a:cxn ang="0">
                      <a:pos x="205" y="119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409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7"/>
                      </a:lnTo>
                      <a:lnTo>
                        <a:pt x="409" y="64"/>
                      </a:lnTo>
                      <a:lnTo>
                        <a:pt x="356" y="143"/>
                      </a:lnTo>
                      <a:lnTo>
                        <a:pt x="99" y="143"/>
                      </a:lnTo>
                      <a:lnTo>
                        <a:pt x="205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23"/>
                <p:cNvSpPr>
                  <a:spLocks/>
                </p:cNvSpPr>
                <p:nvPr/>
              </p:nvSpPr>
              <p:spPr bwMode="auto">
                <a:xfrm>
                  <a:off x="2331" y="1743"/>
                  <a:ext cx="409" cy="143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91" y="0"/>
                    </a:cxn>
                    <a:cxn ang="0">
                      <a:pos x="310" y="87"/>
                    </a:cxn>
                    <a:cxn ang="0">
                      <a:pos x="409" y="64"/>
                    </a:cxn>
                    <a:cxn ang="0">
                      <a:pos x="356" y="143"/>
                    </a:cxn>
                    <a:cxn ang="0">
                      <a:pos x="99" y="143"/>
                    </a:cxn>
                    <a:cxn ang="0">
                      <a:pos x="205" y="119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409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7"/>
                      </a:lnTo>
                      <a:lnTo>
                        <a:pt x="409" y="64"/>
                      </a:lnTo>
                      <a:lnTo>
                        <a:pt x="356" y="143"/>
                      </a:lnTo>
                      <a:lnTo>
                        <a:pt x="99" y="143"/>
                      </a:lnTo>
                      <a:lnTo>
                        <a:pt x="205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Freeform 24"/>
                <p:cNvSpPr>
                  <a:spLocks/>
                </p:cNvSpPr>
                <p:nvPr/>
              </p:nvSpPr>
              <p:spPr bwMode="auto">
                <a:xfrm>
                  <a:off x="2740" y="1933"/>
                  <a:ext cx="408" cy="143"/>
                </a:xfrm>
                <a:custGeom>
                  <a:avLst/>
                  <a:gdLst/>
                  <a:ahLst/>
                  <a:cxnLst>
                    <a:cxn ang="0">
                      <a:pos x="408" y="111"/>
                    </a:cxn>
                    <a:cxn ang="0">
                      <a:pos x="317" y="143"/>
                    </a:cxn>
                    <a:cxn ang="0">
                      <a:pos x="106" y="48"/>
                    </a:cxn>
                    <a:cxn ang="0">
                      <a:pos x="0" y="80"/>
                    </a:cxn>
                    <a:cxn ang="0">
                      <a:pos x="53" y="0"/>
                    </a:cxn>
                    <a:cxn ang="0">
                      <a:pos x="317" y="0"/>
                    </a:cxn>
                    <a:cxn ang="0">
                      <a:pos x="204" y="24"/>
                    </a:cxn>
                    <a:cxn ang="0">
                      <a:pos x="408" y="111"/>
                    </a:cxn>
                  </a:cxnLst>
                  <a:rect l="0" t="0" r="r" b="b"/>
                  <a:pathLst>
                    <a:path w="408" h="143">
                      <a:moveTo>
                        <a:pt x="408" y="111"/>
                      </a:moveTo>
                      <a:lnTo>
                        <a:pt x="317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7" y="0"/>
                      </a:lnTo>
                      <a:lnTo>
                        <a:pt x="204" y="24"/>
                      </a:lnTo>
                      <a:lnTo>
                        <a:pt x="408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Freeform 25"/>
                <p:cNvSpPr>
                  <a:spLocks/>
                </p:cNvSpPr>
                <p:nvPr/>
              </p:nvSpPr>
              <p:spPr bwMode="auto">
                <a:xfrm>
                  <a:off x="2740" y="1933"/>
                  <a:ext cx="408" cy="143"/>
                </a:xfrm>
                <a:custGeom>
                  <a:avLst/>
                  <a:gdLst/>
                  <a:ahLst/>
                  <a:cxnLst>
                    <a:cxn ang="0">
                      <a:pos x="408" y="111"/>
                    </a:cxn>
                    <a:cxn ang="0">
                      <a:pos x="317" y="143"/>
                    </a:cxn>
                    <a:cxn ang="0">
                      <a:pos x="106" y="48"/>
                    </a:cxn>
                    <a:cxn ang="0">
                      <a:pos x="0" y="80"/>
                    </a:cxn>
                    <a:cxn ang="0">
                      <a:pos x="53" y="0"/>
                    </a:cxn>
                    <a:cxn ang="0">
                      <a:pos x="317" y="0"/>
                    </a:cxn>
                    <a:cxn ang="0">
                      <a:pos x="204" y="24"/>
                    </a:cxn>
                    <a:cxn ang="0">
                      <a:pos x="408" y="111"/>
                    </a:cxn>
                  </a:cxnLst>
                  <a:rect l="0" t="0" r="r" b="b"/>
                  <a:pathLst>
                    <a:path w="408" h="143">
                      <a:moveTo>
                        <a:pt x="408" y="111"/>
                      </a:moveTo>
                      <a:lnTo>
                        <a:pt x="317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7" y="0"/>
                      </a:lnTo>
                      <a:lnTo>
                        <a:pt x="204" y="24"/>
                      </a:lnTo>
                      <a:lnTo>
                        <a:pt x="408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9" name="Line 28"/>
            <p:cNvSpPr>
              <a:spLocks noChangeShapeType="1"/>
            </p:cNvSpPr>
            <p:nvPr/>
          </p:nvSpPr>
          <p:spPr bwMode="auto">
            <a:xfrm>
              <a:off x="2112" y="1902"/>
              <a:ext cx="1" cy="316"/>
            </a:xfrm>
            <a:prstGeom prst="line">
              <a:avLst/>
            </a:prstGeom>
            <a:noFill/>
            <a:ln w="8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29"/>
            <p:cNvSpPr>
              <a:spLocks noChangeShapeType="1"/>
            </p:cNvSpPr>
            <p:nvPr/>
          </p:nvSpPr>
          <p:spPr bwMode="auto">
            <a:xfrm>
              <a:off x="3352" y="1902"/>
              <a:ext cx="1" cy="316"/>
            </a:xfrm>
            <a:prstGeom prst="line">
              <a:avLst/>
            </a:prstGeom>
            <a:noFill/>
            <a:ln w="8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 advTm="5804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800600"/>
            <a:ext cx="6705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The Physical Reality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Infrastructure is </a:t>
            </a:r>
            <a:r>
              <a:rPr lang="en-US" dirty="0" smtClean="0">
                <a:solidFill>
                  <a:srgbClr val="FF0000"/>
                </a:solidFill>
              </a:rPr>
              <a:t>Distributed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3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5791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5943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5181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5257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6172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Connector 10"/>
          <p:cNvCxnSpPr>
            <a:stCxn id="5" idx="0"/>
            <a:endCxn id="7" idx="1"/>
          </p:cNvCxnSpPr>
          <p:nvPr/>
        </p:nvCxnSpPr>
        <p:spPr bwMode="auto">
          <a:xfrm rot="5400000" flipH="1" flipV="1">
            <a:off x="2133600" y="5029200"/>
            <a:ext cx="381000" cy="11430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5" idx="3"/>
            <a:endCxn id="9" idx="1"/>
          </p:cNvCxnSpPr>
          <p:nvPr/>
        </p:nvCxnSpPr>
        <p:spPr bwMode="auto">
          <a:xfrm>
            <a:off x="2057400" y="6019800"/>
            <a:ext cx="1600200" cy="3810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9" idx="3"/>
            <a:endCxn id="6" idx="1"/>
          </p:cNvCxnSpPr>
          <p:nvPr/>
        </p:nvCxnSpPr>
        <p:spPr bwMode="auto">
          <a:xfrm flipV="1">
            <a:off x="4267200" y="6172200"/>
            <a:ext cx="2209800" cy="2286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8" idx="3"/>
            <a:endCxn id="6" idx="1"/>
          </p:cNvCxnSpPr>
          <p:nvPr/>
        </p:nvCxnSpPr>
        <p:spPr bwMode="auto">
          <a:xfrm>
            <a:off x="5638800" y="5486400"/>
            <a:ext cx="838200" cy="6858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9" idx="0"/>
            <a:endCxn id="8" idx="1"/>
          </p:cNvCxnSpPr>
          <p:nvPr/>
        </p:nvCxnSpPr>
        <p:spPr bwMode="auto">
          <a:xfrm rot="5400000" flipH="1" flipV="1">
            <a:off x="4152900" y="5295900"/>
            <a:ext cx="685800" cy="10668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7" idx="3"/>
            <a:endCxn id="8" idx="0"/>
          </p:cNvCxnSpPr>
          <p:nvPr/>
        </p:nvCxnSpPr>
        <p:spPr bwMode="auto">
          <a:xfrm flipV="1">
            <a:off x="3505200" y="5257800"/>
            <a:ext cx="1828800" cy="1524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stCxn id="7" idx="2"/>
            <a:endCxn id="9" idx="0"/>
          </p:cNvCxnSpPr>
          <p:nvPr/>
        </p:nvCxnSpPr>
        <p:spPr bwMode="auto">
          <a:xfrm rot="16200000" flipH="1">
            <a:off x="3314700" y="5524500"/>
            <a:ext cx="533400" cy="7620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Down Arrow 84"/>
          <p:cNvSpPr/>
          <p:nvPr/>
        </p:nvSpPr>
        <p:spPr bwMode="auto">
          <a:xfrm>
            <a:off x="3810000" y="4038600"/>
            <a:ext cx="1066800" cy="685800"/>
          </a:xfrm>
          <a:prstGeom prst="downArrow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grpSp>
        <p:nvGrpSpPr>
          <p:cNvPr id="45" name="Group 4"/>
          <p:cNvGrpSpPr>
            <a:grpSpLocks noChangeAspect="1"/>
          </p:cNvGrpSpPr>
          <p:nvPr/>
        </p:nvGrpSpPr>
        <p:grpSpPr bwMode="auto">
          <a:xfrm>
            <a:off x="3352800" y="2438400"/>
            <a:ext cx="1981200" cy="1219200"/>
            <a:chOff x="2112" y="1680"/>
            <a:chExt cx="1248" cy="768"/>
          </a:xfrm>
        </p:grpSpPr>
        <p:sp>
          <p:nvSpPr>
            <p:cNvPr id="46" name="AutoShape 3"/>
            <p:cNvSpPr>
              <a:spLocks noChangeAspect="1" noChangeArrowheads="1" noTextEdit="1"/>
            </p:cNvSpPr>
            <p:nvPr/>
          </p:nvSpPr>
          <p:spPr bwMode="auto">
            <a:xfrm>
              <a:off x="2112" y="1680"/>
              <a:ext cx="1248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5"/>
            <p:cNvSpPr>
              <a:spLocks noChangeArrowheads="1"/>
            </p:cNvSpPr>
            <p:nvPr/>
          </p:nvSpPr>
          <p:spPr bwMode="auto">
            <a:xfrm>
              <a:off x="2112" y="1997"/>
              <a:ext cx="1248" cy="451"/>
            </a:xfrm>
            <a:prstGeom prst="ellipse">
              <a:avLst/>
            </a:prstGeom>
            <a:solidFill>
              <a:srgbClr val="0078AA"/>
            </a:solidFill>
            <a:ln w="8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6"/>
            <p:cNvSpPr>
              <a:spLocks noChangeArrowheads="1"/>
            </p:cNvSpPr>
            <p:nvPr/>
          </p:nvSpPr>
          <p:spPr bwMode="auto">
            <a:xfrm>
              <a:off x="2112" y="1910"/>
              <a:ext cx="1240" cy="316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7"/>
            <p:cNvSpPr>
              <a:spLocks noChangeArrowheads="1"/>
            </p:cNvSpPr>
            <p:nvPr/>
          </p:nvSpPr>
          <p:spPr bwMode="auto">
            <a:xfrm>
              <a:off x="2112" y="1910"/>
              <a:ext cx="1240" cy="316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8"/>
            <p:cNvSpPr>
              <a:spLocks noChangeArrowheads="1"/>
            </p:cNvSpPr>
            <p:nvPr/>
          </p:nvSpPr>
          <p:spPr bwMode="auto">
            <a:xfrm>
              <a:off x="2112" y="1680"/>
              <a:ext cx="1248" cy="451"/>
            </a:xfrm>
            <a:prstGeom prst="ellipse">
              <a:avLst/>
            </a:prstGeom>
            <a:solidFill>
              <a:srgbClr val="00B4FF"/>
            </a:solidFill>
            <a:ln w="8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1" name="Group 27"/>
            <p:cNvGrpSpPr>
              <a:grpSpLocks/>
            </p:cNvGrpSpPr>
            <p:nvPr/>
          </p:nvGrpSpPr>
          <p:grpSpPr bwMode="auto">
            <a:xfrm>
              <a:off x="2301" y="1735"/>
              <a:ext cx="862" cy="341"/>
              <a:chOff x="2301" y="1735"/>
              <a:chExt cx="862" cy="341"/>
            </a:xfrm>
          </p:grpSpPr>
          <p:grpSp>
            <p:nvGrpSpPr>
              <p:cNvPr id="54" name="Group 17"/>
              <p:cNvGrpSpPr>
                <a:grpSpLocks/>
              </p:cNvGrpSpPr>
              <p:nvPr/>
            </p:nvGrpSpPr>
            <p:grpSpPr bwMode="auto">
              <a:xfrm>
                <a:off x="2301" y="1735"/>
                <a:ext cx="855" cy="333"/>
                <a:chOff x="2301" y="1735"/>
                <a:chExt cx="855" cy="333"/>
              </a:xfrm>
            </p:grpSpPr>
            <p:sp>
              <p:nvSpPr>
                <p:cNvPr id="92" name="Freeform 9"/>
                <p:cNvSpPr>
                  <a:spLocks/>
                </p:cNvSpPr>
                <p:nvPr/>
              </p:nvSpPr>
              <p:spPr bwMode="auto">
                <a:xfrm>
                  <a:off x="2747" y="1743"/>
                  <a:ext cx="409" cy="143"/>
                </a:xfrm>
                <a:custGeom>
                  <a:avLst/>
                  <a:gdLst/>
                  <a:ahLst/>
                  <a:cxnLst>
                    <a:cxn ang="0">
                      <a:pos x="0" y="111"/>
                    </a:cxn>
                    <a:cxn ang="0">
                      <a:pos x="91" y="143"/>
                    </a:cxn>
                    <a:cxn ang="0">
                      <a:pos x="310" y="48"/>
                    </a:cxn>
                    <a:cxn ang="0">
                      <a:pos x="409" y="80"/>
                    </a:cxn>
                    <a:cxn ang="0">
                      <a:pos x="356" y="0"/>
                    </a:cxn>
                    <a:cxn ang="0">
                      <a:pos x="99" y="0"/>
                    </a:cxn>
                    <a:cxn ang="0">
                      <a:pos x="205" y="24"/>
                    </a:cxn>
                    <a:cxn ang="0">
                      <a:pos x="0" y="111"/>
                    </a:cxn>
                  </a:cxnLst>
                  <a:rect l="0" t="0" r="r" b="b"/>
                  <a:pathLst>
                    <a:path w="409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9" y="80"/>
                      </a:lnTo>
                      <a:lnTo>
                        <a:pt x="356" y="0"/>
                      </a:lnTo>
                      <a:lnTo>
                        <a:pt x="99" y="0"/>
                      </a:lnTo>
                      <a:lnTo>
                        <a:pt x="205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Freeform 10"/>
                <p:cNvSpPr>
                  <a:spLocks/>
                </p:cNvSpPr>
                <p:nvPr/>
              </p:nvSpPr>
              <p:spPr bwMode="auto">
                <a:xfrm>
                  <a:off x="2747" y="1743"/>
                  <a:ext cx="409" cy="143"/>
                </a:xfrm>
                <a:custGeom>
                  <a:avLst/>
                  <a:gdLst/>
                  <a:ahLst/>
                  <a:cxnLst>
                    <a:cxn ang="0">
                      <a:pos x="0" y="111"/>
                    </a:cxn>
                    <a:cxn ang="0">
                      <a:pos x="91" y="143"/>
                    </a:cxn>
                    <a:cxn ang="0">
                      <a:pos x="310" y="48"/>
                    </a:cxn>
                    <a:cxn ang="0">
                      <a:pos x="409" y="80"/>
                    </a:cxn>
                    <a:cxn ang="0">
                      <a:pos x="356" y="0"/>
                    </a:cxn>
                    <a:cxn ang="0">
                      <a:pos x="99" y="0"/>
                    </a:cxn>
                    <a:cxn ang="0">
                      <a:pos x="205" y="24"/>
                    </a:cxn>
                    <a:cxn ang="0">
                      <a:pos x="0" y="111"/>
                    </a:cxn>
                  </a:cxnLst>
                  <a:rect l="0" t="0" r="r" b="b"/>
                  <a:pathLst>
                    <a:path w="409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9" y="80"/>
                      </a:lnTo>
                      <a:lnTo>
                        <a:pt x="356" y="0"/>
                      </a:lnTo>
                      <a:lnTo>
                        <a:pt x="99" y="0"/>
                      </a:lnTo>
                      <a:lnTo>
                        <a:pt x="205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Freeform 11"/>
                <p:cNvSpPr>
                  <a:spLocks/>
                </p:cNvSpPr>
                <p:nvPr/>
              </p:nvSpPr>
              <p:spPr bwMode="auto">
                <a:xfrm>
                  <a:off x="2301" y="1910"/>
                  <a:ext cx="409" cy="150"/>
                </a:xfrm>
                <a:custGeom>
                  <a:avLst/>
                  <a:gdLst/>
                  <a:ahLst/>
                  <a:cxnLst>
                    <a:cxn ang="0">
                      <a:pos x="409" y="31"/>
                    </a:cxn>
                    <a:cxn ang="0">
                      <a:pos x="318" y="0"/>
                    </a:cxn>
                    <a:cxn ang="0">
                      <a:pos x="106" y="95"/>
                    </a:cxn>
                    <a:cxn ang="0">
                      <a:pos x="0" y="63"/>
                    </a:cxn>
                    <a:cxn ang="0">
                      <a:pos x="53" y="150"/>
                    </a:cxn>
                    <a:cxn ang="0">
                      <a:pos x="318" y="150"/>
                    </a:cxn>
                    <a:cxn ang="0">
                      <a:pos x="204" y="118"/>
                    </a:cxn>
                    <a:cxn ang="0">
                      <a:pos x="409" y="31"/>
                    </a:cxn>
                  </a:cxnLst>
                  <a:rect l="0" t="0" r="r" b="b"/>
                  <a:pathLst>
                    <a:path w="409" h="150">
                      <a:moveTo>
                        <a:pt x="409" y="31"/>
                      </a:moveTo>
                      <a:lnTo>
                        <a:pt x="318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8" y="150"/>
                      </a:lnTo>
                      <a:lnTo>
                        <a:pt x="204" y="118"/>
                      </a:lnTo>
                      <a:lnTo>
                        <a:pt x="409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5" name="Freeform 12"/>
                <p:cNvSpPr>
                  <a:spLocks/>
                </p:cNvSpPr>
                <p:nvPr/>
              </p:nvSpPr>
              <p:spPr bwMode="auto">
                <a:xfrm>
                  <a:off x="2301" y="1910"/>
                  <a:ext cx="409" cy="150"/>
                </a:xfrm>
                <a:custGeom>
                  <a:avLst/>
                  <a:gdLst/>
                  <a:ahLst/>
                  <a:cxnLst>
                    <a:cxn ang="0">
                      <a:pos x="409" y="31"/>
                    </a:cxn>
                    <a:cxn ang="0">
                      <a:pos x="318" y="0"/>
                    </a:cxn>
                    <a:cxn ang="0">
                      <a:pos x="106" y="95"/>
                    </a:cxn>
                    <a:cxn ang="0">
                      <a:pos x="0" y="63"/>
                    </a:cxn>
                    <a:cxn ang="0">
                      <a:pos x="53" y="150"/>
                    </a:cxn>
                    <a:cxn ang="0">
                      <a:pos x="318" y="150"/>
                    </a:cxn>
                    <a:cxn ang="0">
                      <a:pos x="204" y="118"/>
                    </a:cxn>
                    <a:cxn ang="0">
                      <a:pos x="409" y="31"/>
                    </a:cxn>
                  </a:cxnLst>
                  <a:rect l="0" t="0" r="r" b="b"/>
                  <a:pathLst>
                    <a:path w="409" h="150">
                      <a:moveTo>
                        <a:pt x="409" y="31"/>
                      </a:moveTo>
                      <a:lnTo>
                        <a:pt x="318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8" y="150"/>
                      </a:lnTo>
                      <a:lnTo>
                        <a:pt x="204" y="118"/>
                      </a:lnTo>
                      <a:lnTo>
                        <a:pt x="409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Freeform 13"/>
                <p:cNvSpPr>
                  <a:spLocks/>
                </p:cNvSpPr>
                <p:nvPr/>
              </p:nvSpPr>
              <p:spPr bwMode="auto">
                <a:xfrm>
                  <a:off x="2324" y="1735"/>
                  <a:ext cx="408" cy="143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91" y="0"/>
                    </a:cxn>
                    <a:cxn ang="0">
                      <a:pos x="310" y="88"/>
                    </a:cxn>
                    <a:cxn ang="0">
                      <a:pos x="408" y="64"/>
                    </a:cxn>
                    <a:cxn ang="0">
                      <a:pos x="355" y="143"/>
                    </a:cxn>
                    <a:cxn ang="0">
                      <a:pos x="98" y="143"/>
                    </a:cxn>
                    <a:cxn ang="0">
                      <a:pos x="204" y="119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408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8"/>
                      </a:lnTo>
                      <a:lnTo>
                        <a:pt x="408" y="64"/>
                      </a:lnTo>
                      <a:lnTo>
                        <a:pt x="355" y="143"/>
                      </a:lnTo>
                      <a:lnTo>
                        <a:pt x="98" y="143"/>
                      </a:lnTo>
                      <a:lnTo>
                        <a:pt x="204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Freeform 14"/>
                <p:cNvSpPr>
                  <a:spLocks/>
                </p:cNvSpPr>
                <p:nvPr/>
              </p:nvSpPr>
              <p:spPr bwMode="auto">
                <a:xfrm>
                  <a:off x="2324" y="1735"/>
                  <a:ext cx="408" cy="143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91" y="0"/>
                    </a:cxn>
                    <a:cxn ang="0">
                      <a:pos x="310" y="88"/>
                    </a:cxn>
                    <a:cxn ang="0">
                      <a:pos x="408" y="64"/>
                    </a:cxn>
                    <a:cxn ang="0">
                      <a:pos x="355" y="143"/>
                    </a:cxn>
                    <a:cxn ang="0">
                      <a:pos x="98" y="143"/>
                    </a:cxn>
                    <a:cxn ang="0">
                      <a:pos x="204" y="119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408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8"/>
                      </a:lnTo>
                      <a:lnTo>
                        <a:pt x="408" y="64"/>
                      </a:lnTo>
                      <a:lnTo>
                        <a:pt x="355" y="143"/>
                      </a:lnTo>
                      <a:lnTo>
                        <a:pt x="98" y="143"/>
                      </a:lnTo>
                      <a:lnTo>
                        <a:pt x="204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" name="Freeform 15"/>
                <p:cNvSpPr>
                  <a:spLocks/>
                </p:cNvSpPr>
                <p:nvPr/>
              </p:nvSpPr>
              <p:spPr bwMode="auto">
                <a:xfrm>
                  <a:off x="2732" y="1925"/>
                  <a:ext cx="409" cy="143"/>
                </a:xfrm>
                <a:custGeom>
                  <a:avLst/>
                  <a:gdLst/>
                  <a:ahLst/>
                  <a:cxnLst>
                    <a:cxn ang="0">
                      <a:pos x="409" y="111"/>
                    </a:cxn>
                    <a:cxn ang="0">
                      <a:pos x="318" y="143"/>
                    </a:cxn>
                    <a:cxn ang="0">
                      <a:pos x="106" y="48"/>
                    </a:cxn>
                    <a:cxn ang="0">
                      <a:pos x="0" y="80"/>
                    </a:cxn>
                    <a:cxn ang="0">
                      <a:pos x="53" y="0"/>
                    </a:cxn>
                    <a:cxn ang="0">
                      <a:pos x="318" y="0"/>
                    </a:cxn>
                    <a:cxn ang="0">
                      <a:pos x="204" y="24"/>
                    </a:cxn>
                    <a:cxn ang="0">
                      <a:pos x="409" y="111"/>
                    </a:cxn>
                  </a:cxnLst>
                  <a:rect l="0" t="0" r="r" b="b"/>
                  <a:pathLst>
                    <a:path w="409" h="143">
                      <a:moveTo>
                        <a:pt x="409" y="111"/>
                      </a:moveTo>
                      <a:lnTo>
                        <a:pt x="318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8" y="0"/>
                      </a:lnTo>
                      <a:lnTo>
                        <a:pt x="204" y="24"/>
                      </a:lnTo>
                      <a:lnTo>
                        <a:pt x="409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9" name="Freeform 16"/>
                <p:cNvSpPr>
                  <a:spLocks/>
                </p:cNvSpPr>
                <p:nvPr/>
              </p:nvSpPr>
              <p:spPr bwMode="auto">
                <a:xfrm>
                  <a:off x="2732" y="1925"/>
                  <a:ext cx="409" cy="143"/>
                </a:xfrm>
                <a:custGeom>
                  <a:avLst/>
                  <a:gdLst/>
                  <a:ahLst/>
                  <a:cxnLst>
                    <a:cxn ang="0">
                      <a:pos x="409" y="111"/>
                    </a:cxn>
                    <a:cxn ang="0">
                      <a:pos x="318" y="143"/>
                    </a:cxn>
                    <a:cxn ang="0">
                      <a:pos x="106" y="48"/>
                    </a:cxn>
                    <a:cxn ang="0">
                      <a:pos x="0" y="80"/>
                    </a:cxn>
                    <a:cxn ang="0">
                      <a:pos x="53" y="0"/>
                    </a:cxn>
                    <a:cxn ang="0">
                      <a:pos x="318" y="0"/>
                    </a:cxn>
                    <a:cxn ang="0">
                      <a:pos x="204" y="24"/>
                    </a:cxn>
                    <a:cxn ang="0">
                      <a:pos x="409" y="111"/>
                    </a:cxn>
                  </a:cxnLst>
                  <a:rect l="0" t="0" r="r" b="b"/>
                  <a:pathLst>
                    <a:path w="409" h="143">
                      <a:moveTo>
                        <a:pt x="409" y="111"/>
                      </a:moveTo>
                      <a:lnTo>
                        <a:pt x="318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8" y="0"/>
                      </a:lnTo>
                      <a:lnTo>
                        <a:pt x="204" y="24"/>
                      </a:lnTo>
                      <a:lnTo>
                        <a:pt x="409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82" name="Group 26"/>
              <p:cNvGrpSpPr>
                <a:grpSpLocks/>
              </p:cNvGrpSpPr>
              <p:nvPr/>
            </p:nvGrpSpPr>
            <p:grpSpPr bwMode="auto">
              <a:xfrm>
                <a:off x="2309" y="1743"/>
                <a:ext cx="854" cy="333"/>
                <a:chOff x="2309" y="1743"/>
                <a:chExt cx="854" cy="333"/>
              </a:xfrm>
            </p:grpSpPr>
            <p:sp>
              <p:nvSpPr>
                <p:cNvPr id="83" name="Freeform 18"/>
                <p:cNvSpPr>
                  <a:spLocks/>
                </p:cNvSpPr>
                <p:nvPr/>
              </p:nvSpPr>
              <p:spPr bwMode="auto">
                <a:xfrm>
                  <a:off x="2755" y="1751"/>
                  <a:ext cx="408" cy="143"/>
                </a:xfrm>
                <a:custGeom>
                  <a:avLst/>
                  <a:gdLst/>
                  <a:ahLst/>
                  <a:cxnLst>
                    <a:cxn ang="0">
                      <a:pos x="0" y="111"/>
                    </a:cxn>
                    <a:cxn ang="0">
                      <a:pos x="91" y="143"/>
                    </a:cxn>
                    <a:cxn ang="0">
                      <a:pos x="310" y="48"/>
                    </a:cxn>
                    <a:cxn ang="0">
                      <a:pos x="408" y="79"/>
                    </a:cxn>
                    <a:cxn ang="0">
                      <a:pos x="355" y="0"/>
                    </a:cxn>
                    <a:cxn ang="0">
                      <a:pos x="98" y="0"/>
                    </a:cxn>
                    <a:cxn ang="0">
                      <a:pos x="204" y="24"/>
                    </a:cxn>
                    <a:cxn ang="0">
                      <a:pos x="0" y="111"/>
                    </a:cxn>
                  </a:cxnLst>
                  <a:rect l="0" t="0" r="r" b="b"/>
                  <a:pathLst>
                    <a:path w="408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8" y="79"/>
                      </a:lnTo>
                      <a:lnTo>
                        <a:pt x="355" y="0"/>
                      </a:lnTo>
                      <a:lnTo>
                        <a:pt x="98" y="0"/>
                      </a:lnTo>
                      <a:lnTo>
                        <a:pt x="204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Freeform 19"/>
                <p:cNvSpPr>
                  <a:spLocks/>
                </p:cNvSpPr>
                <p:nvPr/>
              </p:nvSpPr>
              <p:spPr bwMode="auto">
                <a:xfrm>
                  <a:off x="2755" y="1751"/>
                  <a:ext cx="408" cy="143"/>
                </a:xfrm>
                <a:custGeom>
                  <a:avLst/>
                  <a:gdLst/>
                  <a:ahLst/>
                  <a:cxnLst>
                    <a:cxn ang="0">
                      <a:pos x="0" y="111"/>
                    </a:cxn>
                    <a:cxn ang="0">
                      <a:pos x="91" y="143"/>
                    </a:cxn>
                    <a:cxn ang="0">
                      <a:pos x="310" y="48"/>
                    </a:cxn>
                    <a:cxn ang="0">
                      <a:pos x="408" y="79"/>
                    </a:cxn>
                    <a:cxn ang="0">
                      <a:pos x="355" y="0"/>
                    </a:cxn>
                    <a:cxn ang="0">
                      <a:pos x="98" y="0"/>
                    </a:cxn>
                    <a:cxn ang="0">
                      <a:pos x="204" y="24"/>
                    </a:cxn>
                    <a:cxn ang="0">
                      <a:pos x="0" y="111"/>
                    </a:cxn>
                  </a:cxnLst>
                  <a:rect l="0" t="0" r="r" b="b"/>
                  <a:pathLst>
                    <a:path w="408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8" y="79"/>
                      </a:lnTo>
                      <a:lnTo>
                        <a:pt x="355" y="0"/>
                      </a:lnTo>
                      <a:lnTo>
                        <a:pt x="98" y="0"/>
                      </a:lnTo>
                      <a:lnTo>
                        <a:pt x="204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Freeform 20"/>
                <p:cNvSpPr>
                  <a:spLocks/>
                </p:cNvSpPr>
                <p:nvPr/>
              </p:nvSpPr>
              <p:spPr bwMode="auto">
                <a:xfrm>
                  <a:off x="2309" y="1918"/>
                  <a:ext cx="408" cy="150"/>
                </a:xfrm>
                <a:custGeom>
                  <a:avLst/>
                  <a:gdLst/>
                  <a:ahLst/>
                  <a:cxnLst>
                    <a:cxn ang="0">
                      <a:pos x="408" y="31"/>
                    </a:cxn>
                    <a:cxn ang="0">
                      <a:pos x="317" y="0"/>
                    </a:cxn>
                    <a:cxn ang="0">
                      <a:pos x="106" y="95"/>
                    </a:cxn>
                    <a:cxn ang="0">
                      <a:pos x="0" y="63"/>
                    </a:cxn>
                    <a:cxn ang="0">
                      <a:pos x="53" y="150"/>
                    </a:cxn>
                    <a:cxn ang="0">
                      <a:pos x="317" y="150"/>
                    </a:cxn>
                    <a:cxn ang="0">
                      <a:pos x="204" y="118"/>
                    </a:cxn>
                    <a:cxn ang="0">
                      <a:pos x="408" y="31"/>
                    </a:cxn>
                  </a:cxnLst>
                  <a:rect l="0" t="0" r="r" b="b"/>
                  <a:pathLst>
                    <a:path w="408" h="150">
                      <a:moveTo>
                        <a:pt x="408" y="31"/>
                      </a:moveTo>
                      <a:lnTo>
                        <a:pt x="317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7" y="150"/>
                      </a:lnTo>
                      <a:lnTo>
                        <a:pt x="204" y="118"/>
                      </a:lnTo>
                      <a:lnTo>
                        <a:pt x="408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Freeform 21"/>
                <p:cNvSpPr>
                  <a:spLocks/>
                </p:cNvSpPr>
                <p:nvPr/>
              </p:nvSpPr>
              <p:spPr bwMode="auto">
                <a:xfrm>
                  <a:off x="2309" y="1918"/>
                  <a:ext cx="408" cy="150"/>
                </a:xfrm>
                <a:custGeom>
                  <a:avLst/>
                  <a:gdLst/>
                  <a:ahLst/>
                  <a:cxnLst>
                    <a:cxn ang="0">
                      <a:pos x="408" y="31"/>
                    </a:cxn>
                    <a:cxn ang="0">
                      <a:pos x="317" y="0"/>
                    </a:cxn>
                    <a:cxn ang="0">
                      <a:pos x="106" y="95"/>
                    </a:cxn>
                    <a:cxn ang="0">
                      <a:pos x="0" y="63"/>
                    </a:cxn>
                    <a:cxn ang="0">
                      <a:pos x="53" y="150"/>
                    </a:cxn>
                    <a:cxn ang="0">
                      <a:pos x="317" y="150"/>
                    </a:cxn>
                    <a:cxn ang="0">
                      <a:pos x="204" y="118"/>
                    </a:cxn>
                    <a:cxn ang="0">
                      <a:pos x="408" y="31"/>
                    </a:cxn>
                  </a:cxnLst>
                  <a:rect l="0" t="0" r="r" b="b"/>
                  <a:pathLst>
                    <a:path w="408" h="150">
                      <a:moveTo>
                        <a:pt x="408" y="31"/>
                      </a:moveTo>
                      <a:lnTo>
                        <a:pt x="317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7" y="150"/>
                      </a:lnTo>
                      <a:lnTo>
                        <a:pt x="204" y="118"/>
                      </a:lnTo>
                      <a:lnTo>
                        <a:pt x="408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Freeform 22"/>
                <p:cNvSpPr>
                  <a:spLocks/>
                </p:cNvSpPr>
                <p:nvPr/>
              </p:nvSpPr>
              <p:spPr bwMode="auto">
                <a:xfrm>
                  <a:off x="2331" y="1743"/>
                  <a:ext cx="409" cy="143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91" y="0"/>
                    </a:cxn>
                    <a:cxn ang="0">
                      <a:pos x="310" y="87"/>
                    </a:cxn>
                    <a:cxn ang="0">
                      <a:pos x="409" y="64"/>
                    </a:cxn>
                    <a:cxn ang="0">
                      <a:pos x="356" y="143"/>
                    </a:cxn>
                    <a:cxn ang="0">
                      <a:pos x="99" y="143"/>
                    </a:cxn>
                    <a:cxn ang="0">
                      <a:pos x="205" y="119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409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7"/>
                      </a:lnTo>
                      <a:lnTo>
                        <a:pt x="409" y="64"/>
                      </a:lnTo>
                      <a:lnTo>
                        <a:pt x="356" y="143"/>
                      </a:lnTo>
                      <a:lnTo>
                        <a:pt x="99" y="143"/>
                      </a:lnTo>
                      <a:lnTo>
                        <a:pt x="205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9" name="Freeform 23"/>
                <p:cNvSpPr>
                  <a:spLocks/>
                </p:cNvSpPr>
                <p:nvPr/>
              </p:nvSpPr>
              <p:spPr bwMode="auto">
                <a:xfrm>
                  <a:off x="2331" y="1743"/>
                  <a:ext cx="409" cy="143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91" y="0"/>
                    </a:cxn>
                    <a:cxn ang="0">
                      <a:pos x="310" y="87"/>
                    </a:cxn>
                    <a:cxn ang="0">
                      <a:pos x="409" y="64"/>
                    </a:cxn>
                    <a:cxn ang="0">
                      <a:pos x="356" y="143"/>
                    </a:cxn>
                    <a:cxn ang="0">
                      <a:pos x="99" y="143"/>
                    </a:cxn>
                    <a:cxn ang="0">
                      <a:pos x="205" y="119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409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7"/>
                      </a:lnTo>
                      <a:lnTo>
                        <a:pt x="409" y="64"/>
                      </a:lnTo>
                      <a:lnTo>
                        <a:pt x="356" y="143"/>
                      </a:lnTo>
                      <a:lnTo>
                        <a:pt x="99" y="143"/>
                      </a:lnTo>
                      <a:lnTo>
                        <a:pt x="205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Freeform 24"/>
                <p:cNvSpPr>
                  <a:spLocks/>
                </p:cNvSpPr>
                <p:nvPr/>
              </p:nvSpPr>
              <p:spPr bwMode="auto">
                <a:xfrm>
                  <a:off x="2740" y="1933"/>
                  <a:ext cx="408" cy="143"/>
                </a:xfrm>
                <a:custGeom>
                  <a:avLst/>
                  <a:gdLst/>
                  <a:ahLst/>
                  <a:cxnLst>
                    <a:cxn ang="0">
                      <a:pos x="408" y="111"/>
                    </a:cxn>
                    <a:cxn ang="0">
                      <a:pos x="317" y="143"/>
                    </a:cxn>
                    <a:cxn ang="0">
                      <a:pos x="106" y="48"/>
                    </a:cxn>
                    <a:cxn ang="0">
                      <a:pos x="0" y="80"/>
                    </a:cxn>
                    <a:cxn ang="0">
                      <a:pos x="53" y="0"/>
                    </a:cxn>
                    <a:cxn ang="0">
                      <a:pos x="317" y="0"/>
                    </a:cxn>
                    <a:cxn ang="0">
                      <a:pos x="204" y="24"/>
                    </a:cxn>
                    <a:cxn ang="0">
                      <a:pos x="408" y="111"/>
                    </a:cxn>
                  </a:cxnLst>
                  <a:rect l="0" t="0" r="r" b="b"/>
                  <a:pathLst>
                    <a:path w="408" h="143">
                      <a:moveTo>
                        <a:pt x="408" y="111"/>
                      </a:moveTo>
                      <a:lnTo>
                        <a:pt x="317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7" y="0"/>
                      </a:lnTo>
                      <a:lnTo>
                        <a:pt x="204" y="24"/>
                      </a:lnTo>
                      <a:lnTo>
                        <a:pt x="408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Freeform 25"/>
                <p:cNvSpPr>
                  <a:spLocks/>
                </p:cNvSpPr>
                <p:nvPr/>
              </p:nvSpPr>
              <p:spPr bwMode="auto">
                <a:xfrm>
                  <a:off x="2740" y="1933"/>
                  <a:ext cx="408" cy="143"/>
                </a:xfrm>
                <a:custGeom>
                  <a:avLst/>
                  <a:gdLst/>
                  <a:ahLst/>
                  <a:cxnLst>
                    <a:cxn ang="0">
                      <a:pos x="408" y="111"/>
                    </a:cxn>
                    <a:cxn ang="0">
                      <a:pos x="317" y="143"/>
                    </a:cxn>
                    <a:cxn ang="0">
                      <a:pos x="106" y="48"/>
                    </a:cxn>
                    <a:cxn ang="0">
                      <a:pos x="0" y="80"/>
                    </a:cxn>
                    <a:cxn ang="0">
                      <a:pos x="53" y="0"/>
                    </a:cxn>
                    <a:cxn ang="0">
                      <a:pos x="317" y="0"/>
                    </a:cxn>
                    <a:cxn ang="0">
                      <a:pos x="204" y="24"/>
                    </a:cxn>
                    <a:cxn ang="0">
                      <a:pos x="408" y="111"/>
                    </a:cxn>
                  </a:cxnLst>
                  <a:rect l="0" t="0" r="r" b="b"/>
                  <a:pathLst>
                    <a:path w="408" h="143">
                      <a:moveTo>
                        <a:pt x="408" y="111"/>
                      </a:moveTo>
                      <a:lnTo>
                        <a:pt x="317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7" y="0"/>
                      </a:lnTo>
                      <a:lnTo>
                        <a:pt x="204" y="24"/>
                      </a:lnTo>
                      <a:lnTo>
                        <a:pt x="408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52" name="Line 28"/>
            <p:cNvSpPr>
              <a:spLocks noChangeShapeType="1"/>
            </p:cNvSpPr>
            <p:nvPr/>
          </p:nvSpPr>
          <p:spPr bwMode="auto">
            <a:xfrm>
              <a:off x="2112" y="1902"/>
              <a:ext cx="1" cy="316"/>
            </a:xfrm>
            <a:prstGeom prst="line">
              <a:avLst/>
            </a:prstGeom>
            <a:noFill/>
            <a:ln w="8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29"/>
            <p:cNvSpPr>
              <a:spLocks noChangeShapeType="1"/>
            </p:cNvSpPr>
            <p:nvPr/>
          </p:nvSpPr>
          <p:spPr bwMode="auto">
            <a:xfrm>
              <a:off x="3352" y="1902"/>
              <a:ext cx="1" cy="316"/>
            </a:xfrm>
            <a:prstGeom prst="line">
              <a:avLst/>
            </a:prstGeom>
            <a:noFill/>
            <a:ln w="8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5" name="Slide Number Placeholder 5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 advTm="6474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The Physical Reality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Infrastructure is </a:t>
            </a:r>
            <a:r>
              <a:rPr lang="en-US" dirty="0" smtClean="0">
                <a:solidFill>
                  <a:srgbClr val="FF0000"/>
                </a:solidFill>
              </a:rPr>
              <a:t>Distributed</a:t>
            </a:r>
          </a:p>
          <a:p>
            <a:r>
              <a:rPr lang="en-US" dirty="0" smtClean="0"/>
              <a:t>Physical Infrastructure is </a:t>
            </a:r>
            <a:r>
              <a:rPr lang="en-US" dirty="0" smtClean="0">
                <a:solidFill>
                  <a:srgbClr val="FF0000"/>
                </a:solidFill>
              </a:rPr>
              <a:t>Shared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8" name="Picture 37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2438400"/>
            <a:ext cx="1981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37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514600"/>
            <a:ext cx="1981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990600" y="373380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57600" y="365760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172200" y="365760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3</a:t>
            </a:r>
            <a:endParaRPr lang="en-US" dirty="0"/>
          </a:p>
        </p:txBody>
      </p:sp>
      <p:pic>
        <p:nvPicPr>
          <p:cNvPr id="54" name="Picture 1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800600"/>
            <a:ext cx="6705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37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5791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" name="Picture 37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5943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" name="Picture 37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5181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" name="Picture 37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5257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" name="Picture 37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6172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0" name="Straight Connector 59"/>
          <p:cNvCxnSpPr>
            <a:stCxn id="55" idx="0"/>
            <a:endCxn id="57" idx="1"/>
          </p:cNvCxnSpPr>
          <p:nvPr/>
        </p:nvCxnSpPr>
        <p:spPr bwMode="auto">
          <a:xfrm rot="5400000" flipH="1" flipV="1">
            <a:off x="2133600" y="5029200"/>
            <a:ext cx="381000" cy="11430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>
            <a:stCxn id="55" idx="3"/>
            <a:endCxn id="59" idx="1"/>
          </p:cNvCxnSpPr>
          <p:nvPr/>
        </p:nvCxnSpPr>
        <p:spPr bwMode="auto">
          <a:xfrm>
            <a:off x="2057400" y="6019800"/>
            <a:ext cx="1600200" cy="3810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>
            <a:stCxn id="59" idx="3"/>
            <a:endCxn id="56" idx="1"/>
          </p:cNvCxnSpPr>
          <p:nvPr/>
        </p:nvCxnSpPr>
        <p:spPr bwMode="auto">
          <a:xfrm flipV="1">
            <a:off x="4267200" y="6172200"/>
            <a:ext cx="2209800" cy="2286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58" idx="3"/>
            <a:endCxn id="56" idx="1"/>
          </p:cNvCxnSpPr>
          <p:nvPr/>
        </p:nvCxnSpPr>
        <p:spPr bwMode="auto">
          <a:xfrm>
            <a:off x="5638800" y="5486400"/>
            <a:ext cx="838200" cy="6858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59" idx="0"/>
            <a:endCxn id="58" idx="1"/>
          </p:cNvCxnSpPr>
          <p:nvPr/>
        </p:nvCxnSpPr>
        <p:spPr bwMode="auto">
          <a:xfrm rot="5400000" flipH="1" flipV="1">
            <a:off x="4152900" y="5295900"/>
            <a:ext cx="685800" cy="10668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>
            <a:stCxn id="57" idx="3"/>
            <a:endCxn id="58" idx="0"/>
          </p:cNvCxnSpPr>
          <p:nvPr/>
        </p:nvCxnSpPr>
        <p:spPr bwMode="auto">
          <a:xfrm flipV="1">
            <a:off x="3505200" y="5257800"/>
            <a:ext cx="1828800" cy="1524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57" idx="2"/>
            <a:endCxn id="59" idx="0"/>
          </p:cNvCxnSpPr>
          <p:nvPr/>
        </p:nvCxnSpPr>
        <p:spPr bwMode="auto">
          <a:xfrm rot="16200000" flipH="1">
            <a:off x="3314700" y="5524500"/>
            <a:ext cx="533400" cy="7620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Down Arrow 66"/>
          <p:cNvSpPr/>
          <p:nvPr/>
        </p:nvSpPr>
        <p:spPr bwMode="auto">
          <a:xfrm>
            <a:off x="3810000" y="4038600"/>
            <a:ext cx="1066800" cy="685800"/>
          </a:xfrm>
          <a:prstGeom prst="downArrow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grpSp>
        <p:nvGrpSpPr>
          <p:cNvPr id="24" name="Group 4"/>
          <p:cNvGrpSpPr>
            <a:grpSpLocks noChangeAspect="1"/>
          </p:cNvGrpSpPr>
          <p:nvPr/>
        </p:nvGrpSpPr>
        <p:grpSpPr bwMode="auto">
          <a:xfrm>
            <a:off x="3352800" y="2438400"/>
            <a:ext cx="1981200" cy="1219200"/>
            <a:chOff x="2112" y="1680"/>
            <a:chExt cx="1248" cy="768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/>
          </p:nvSpPr>
          <p:spPr bwMode="auto">
            <a:xfrm>
              <a:off x="2112" y="1680"/>
              <a:ext cx="1248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2112" y="1997"/>
              <a:ext cx="1248" cy="451"/>
            </a:xfrm>
            <a:prstGeom prst="ellipse">
              <a:avLst/>
            </a:prstGeom>
            <a:solidFill>
              <a:srgbClr val="0078AA"/>
            </a:solidFill>
            <a:ln w="8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2112" y="1910"/>
              <a:ext cx="1240" cy="316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2112" y="1910"/>
              <a:ext cx="1240" cy="316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2112" y="1680"/>
              <a:ext cx="1248" cy="451"/>
            </a:xfrm>
            <a:prstGeom prst="ellipse">
              <a:avLst/>
            </a:prstGeom>
            <a:solidFill>
              <a:srgbClr val="00B4FF"/>
            </a:solidFill>
            <a:ln w="8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1" name="Group 27"/>
            <p:cNvGrpSpPr>
              <a:grpSpLocks/>
            </p:cNvGrpSpPr>
            <p:nvPr/>
          </p:nvGrpSpPr>
          <p:grpSpPr bwMode="auto">
            <a:xfrm>
              <a:off x="2301" y="1735"/>
              <a:ext cx="862" cy="341"/>
              <a:chOff x="2301" y="1735"/>
              <a:chExt cx="862" cy="341"/>
            </a:xfrm>
          </p:grpSpPr>
          <p:grpSp>
            <p:nvGrpSpPr>
              <p:cNvPr id="34" name="Group 17"/>
              <p:cNvGrpSpPr>
                <a:grpSpLocks/>
              </p:cNvGrpSpPr>
              <p:nvPr/>
            </p:nvGrpSpPr>
            <p:grpSpPr bwMode="auto">
              <a:xfrm>
                <a:off x="2301" y="1735"/>
                <a:ext cx="855" cy="333"/>
                <a:chOff x="2301" y="1735"/>
                <a:chExt cx="855" cy="333"/>
              </a:xfrm>
            </p:grpSpPr>
            <p:sp>
              <p:nvSpPr>
                <p:cNvPr id="44" name="Freeform 9"/>
                <p:cNvSpPr>
                  <a:spLocks/>
                </p:cNvSpPr>
                <p:nvPr/>
              </p:nvSpPr>
              <p:spPr bwMode="auto">
                <a:xfrm>
                  <a:off x="2747" y="1743"/>
                  <a:ext cx="409" cy="143"/>
                </a:xfrm>
                <a:custGeom>
                  <a:avLst/>
                  <a:gdLst/>
                  <a:ahLst/>
                  <a:cxnLst>
                    <a:cxn ang="0">
                      <a:pos x="0" y="111"/>
                    </a:cxn>
                    <a:cxn ang="0">
                      <a:pos x="91" y="143"/>
                    </a:cxn>
                    <a:cxn ang="0">
                      <a:pos x="310" y="48"/>
                    </a:cxn>
                    <a:cxn ang="0">
                      <a:pos x="409" y="80"/>
                    </a:cxn>
                    <a:cxn ang="0">
                      <a:pos x="356" y="0"/>
                    </a:cxn>
                    <a:cxn ang="0">
                      <a:pos x="99" y="0"/>
                    </a:cxn>
                    <a:cxn ang="0">
                      <a:pos x="205" y="24"/>
                    </a:cxn>
                    <a:cxn ang="0">
                      <a:pos x="0" y="111"/>
                    </a:cxn>
                  </a:cxnLst>
                  <a:rect l="0" t="0" r="r" b="b"/>
                  <a:pathLst>
                    <a:path w="409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9" y="80"/>
                      </a:lnTo>
                      <a:lnTo>
                        <a:pt x="356" y="0"/>
                      </a:lnTo>
                      <a:lnTo>
                        <a:pt x="99" y="0"/>
                      </a:lnTo>
                      <a:lnTo>
                        <a:pt x="205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Freeform 10"/>
                <p:cNvSpPr>
                  <a:spLocks/>
                </p:cNvSpPr>
                <p:nvPr/>
              </p:nvSpPr>
              <p:spPr bwMode="auto">
                <a:xfrm>
                  <a:off x="2747" y="1743"/>
                  <a:ext cx="409" cy="143"/>
                </a:xfrm>
                <a:custGeom>
                  <a:avLst/>
                  <a:gdLst/>
                  <a:ahLst/>
                  <a:cxnLst>
                    <a:cxn ang="0">
                      <a:pos x="0" y="111"/>
                    </a:cxn>
                    <a:cxn ang="0">
                      <a:pos x="91" y="143"/>
                    </a:cxn>
                    <a:cxn ang="0">
                      <a:pos x="310" y="48"/>
                    </a:cxn>
                    <a:cxn ang="0">
                      <a:pos x="409" y="80"/>
                    </a:cxn>
                    <a:cxn ang="0">
                      <a:pos x="356" y="0"/>
                    </a:cxn>
                    <a:cxn ang="0">
                      <a:pos x="99" y="0"/>
                    </a:cxn>
                    <a:cxn ang="0">
                      <a:pos x="205" y="24"/>
                    </a:cxn>
                    <a:cxn ang="0">
                      <a:pos x="0" y="111"/>
                    </a:cxn>
                  </a:cxnLst>
                  <a:rect l="0" t="0" r="r" b="b"/>
                  <a:pathLst>
                    <a:path w="409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9" y="80"/>
                      </a:lnTo>
                      <a:lnTo>
                        <a:pt x="356" y="0"/>
                      </a:lnTo>
                      <a:lnTo>
                        <a:pt x="99" y="0"/>
                      </a:lnTo>
                      <a:lnTo>
                        <a:pt x="205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Freeform 11"/>
                <p:cNvSpPr>
                  <a:spLocks/>
                </p:cNvSpPr>
                <p:nvPr/>
              </p:nvSpPr>
              <p:spPr bwMode="auto">
                <a:xfrm>
                  <a:off x="2301" y="1910"/>
                  <a:ext cx="409" cy="150"/>
                </a:xfrm>
                <a:custGeom>
                  <a:avLst/>
                  <a:gdLst/>
                  <a:ahLst/>
                  <a:cxnLst>
                    <a:cxn ang="0">
                      <a:pos x="409" y="31"/>
                    </a:cxn>
                    <a:cxn ang="0">
                      <a:pos x="318" y="0"/>
                    </a:cxn>
                    <a:cxn ang="0">
                      <a:pos x="106" y="95"/>
                    </a:cxn>
                    <a:cxn ang="0">
                      <a:pos x="0" y="63"/>
                    </a:cxn>
                    <a:cxn ang="0">
                      <a:pos x="53" y="150"/>
                    </a:cxn>
                    <a:cxn ang="0">
                      <a:pos x="318" y="150"/>
                    </a:cxn>
                    <a:cxn ang="0">
                      <a:pos x="204" y="118"/>
                    </a:cxn>
                    <a:cxn ang="0">
                      <a:pos x="409" y="31"/>
                    </a:cxn>
                  </a:cxnLst>
                  <a:rect l="0" t="0" r="r" b="b"/>
                  <a:pathLst>
                    <a:path w="409" h="150">
                      <a:moveTo>
                        <a:pt x="409" y="31"/>
                      </a:moveTo>
                      <a:lnTo>
                        <a:pt x="318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8" y="150"/>
                      </a:lnTo>
                      <a:lnTo>
                        <a:pt x="204" y="118"/>
                      </a:lnTo>
                      <a:lnTo>
                        <a:pt x="409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Freeform 12"/>
                <p:cNvSpPr>
                  <a:spLocks/>
                </p:cNvSpPr>
                <p:nvPr/>
              </p:nvSpPr>
              <p:spPr bwMode="auto">
                <a:xfrm>
                  <a:off x="2301" y="1910"/>
                  <a:ext cx="409" cy="150"/>
                </a:xfrm>
                <a:custGeom>
                  <a:avLst/>
                  <a:gdLst/>
                  <a:ahLst/>
                  <a:cxnLst>
                    <a:cxn ang="0">
                      <a:pos x="409" y="31"/>
                    </a:cxn>
                    <a:cxn ang="0">
                      <a:pos x="318" y="0"/>
                    </a:cxn>
                    <a:cxn ang="0">
                      <a:pos x="106" y="95"/>
                    </a:cxn>
                    <a:cxn ang="0">
                      <a:pos x="0" y="63"/>
                    </a:cxn>
                    <a:cxn ang="0">
                      <a:pos x="53" y="150"/>
                    </a:cxn>
                    <a:cxn ang="0">
                      <a:pos x="318" y="150"/>
                    </a:cxn>
                    <a:cxn ang="0">
                      <a:pos x="204" y="118"/>
                    </a:cxn>
                    <a:cxn ang="0">
                      <a:pos x="409" y="31"/>
                    </a:cxn>
                  </a:cxnLst>
                  <a:rect l="0" t="0" r="r" b="b"/>
                  <a:pathLst>
                    <a:path w="409" h="150">
                      <a:moveTo>
                        <a:pt x="409" y="31"/>
                      </a:moveTo>
                      <a:lnTo>
                        <a:pt x="318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8" y="150"/>
                      </a:lnTo>
                      <a:lnTo>
                        <a:pt x="204" y="118"/>
                      </a:lnTo>
                      <a:lnTo>
                        <a:pt x="409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13"/>
                <p:cNvSpPr>
                  <a:spLocks/>
                </p:cNvSpPr>
                <p:nvPr/>
              </p:nvSpPr>
              <p:spPr bwMode="auto">
                <a:xfrm>
                  <a:off x="2324" y="1735"/>
                  <a:ext cx="408" cy="143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91" y="0"/>
                    </a:cxn>
                    <a:cxn ang="0">
                      <a:pos x="310" y="88"/>
                    </a:cxn>
                    <a:cxn ang="0">
                      <a:pos x="408" y="64"/>
                    </a:cxn>
                    <a:cxn ang="0">
                      <a:pos x="355" y="143"/>
                    </a:cxn>
                    <a:cxn ang="0">
                      <a:pos x="98" y="143"/>
                    </a:cxn>
                    <a:cxn ang="0">
                      <a:pos x="204" y="119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408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8"/>
                      </a:lnTo>
                      <a:lnTo>
                        <a:pt x="408" y="64"/>
                      </a:lnTo>
                      <a:lnTo>
                        <a:pt x="355" y="143"/>
                      </a:lnTo>
                      <a:lnTo>
                        <a:pt x="98" y="143"/>
                      </a:lnTo>
                      <a:lnTo>
                        <a:pt x="204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Freeform 14"/>
                <p:cNvSpPr>
                  <a:spLocks/>
                </p:cNvSpPr>
                <p:nvPr/>
              </p:nvSpPr>
              <p:spPr bwMode="auto">
                <a:xfrm>
                  <a:off x="2324" y="1735"/>
                  <a:ext cx="408" cy="143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91" y="0"/>
                    </a:cxn>
                    <a:cxn ang="0">
                      <a:pos x="310" y="88"/>
                    </a:cxn>
                    <a:cxn ang="0">
                      <a:pos x="408" y="64"/>
                    </a:cxn>
                    <a:cxn ang="0">
                      <a:pos x="355" y="143"/>
                    </a:cxn>
                    <a:cxn ang="0">
                      <a:pos x="98" y="143"/>
                    </a:cxn>
                    <a:cxn ang="0">
                      <a:pos x="204" y="119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408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8"/>
                      </a:lnTo>
                      <a:lnTo>
                        <a:pt x="408" y="64"/>
                      </a:lnTo>
                      <a:lnTo>
                        <a:pt x="355" y="143"/>
                      </a:lnTo>
                      <a:lnTo>
                        <a:pt x="98" y="143"/>
                      </a:lnTo>
                      <a:lnTo>
                        <a:pt x="204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Freeform 15"/>
                <p:cNvSpPr>
                  <a:spLocks/>
                </p:cNvSpPr>
                <p:nvPr/>
              </p:nvSpPr>
              <p:spPr bwMode="auto">
                <a:xfrm>
                  <a:off x="2732" y="1925"/>
                  <a:ext cx="409" cy="143"/>
                </a:xfrm>
                <a:custGeom>
                  <a:avLst/>
                  <a:gdLst/>
                  <a:ahLst/>
                  <a:cxnLst>
                    <a:cxn ang="0">
                      <a:pos x="409" y="111"/>
                    </a:cxn>
                    <a:cxn ang="0">
                      <a:pos x="318" y="143"/>
                    </a:cxn>
                    <a:cxn ang="0">
                      <a:pos x="106" y="48"/>
                    </a:cxn>
                    <a:cxn ang="0">
                      <a:pos x="0" y="80"/>
                    </a:cxn>
                    <a:cxn ang="0">
                      <a:pos x="53" y="0"/>
                    </a:cxn>
                    <a:cxn ang="0">
                      <a:pos x="318" y="0"/>
                    </a:cxn>
                    <a:cxn ang="0">
                      <a:pos x="204" y="24"/>
                    </a:cxn>
                    <a:cxn ang="0">
                      <a:pos x="409" y="111"/>
                    </a:cxn>
                  </a:cxnLst>
                  <a:rect l="0" t="0" r="r" b="b"/>
                  <a:pathLst>
                    <a:path w="409" h="143">
                      <a:moveTo>
                        <a:pt x="409" y="111"/>
                      </a:moveTo>
                      <a:lnTo>
                        <a:pt x="318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8" y="0"/>
                      </a:lnTo>
                      <a:lnTo>
                        <a:pt x="204" y="24"/>
                      </a:lnTo>
                      <a:lnTo>
                        <a:pt x="409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Freeform 16"/>
                <p:cNvSpPr>
                  <a:spLocks/>
                </p:cNvSpPr>
                <p:nvPr/>
              </p:nvSpPr>
              <p:spPr bwMode="auto">
                <a:xfrm>
                  <a:off x="2732" y="1925"/>
                  <a:ext cx="409" cy="143"/>
                </a:xfrm>
                <a:custGeom>
                  <a:avLst/>
                  <a:gdLst/>
                  <a:ahLst/>
                  <a:cxnLst>
                    <a:cxn ang="0">
                      <a:pos x="409" y="111"/>
                    </a:cxn>
                    <a:cxn ang="0">
                      <a:pos x="318" y="143"/>
                    </a:cxn>
                    <a:cxn ang="0">
                      <a:pos x="106" y="48"/>
                    </a:cxn>
                    <a:cxn ang="0">
                      <a:pos x="0" y="80"/>
                    </a:cxn>
                    <a:cxn ang="0">
                      <a:pos x="53" y="0"/>
                    </a:cxn>
                    <a:cxn ang="0">
                      <a:pos x="318" y="0"/>
                    </a:cxn>
                    <a:cxn ang="0">
                      <a:pos x="204" y="24"/>
                    </a:cxn>
                    <a:cxn ang="0">
                      <a:pos x="409" y="111"/>
                    </a:cxn>
                  </a:cxnLst>
                  <a:rect l="0" t="0" r="r" b="b"/>
                  <a:pathLst>
                    <a:path w="409" h="143">
                      <a:moveTo>
                        <a:pt x="409" y="111"/>
                      </a:moveTo>
                      <a:lnTo>
                        <a:pt x="318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8" y="0"/>
                      </a:lnTo>
                      <a:lnTo>
                        <a:pt x="204" y="24"/>
                      </a:lnTo>
                      <a:lnTo>
                        <a:pt x="409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5" name="Group 26"/>
              <p:cNvGrpSpPr>
                <a:grpSpLocks/>
              </p:cNvGrpSpPr>
              <p:nvPr/>
            </p:nvGrpSpPr>
            <p:grpSpPr bwMode="auto">
              <a:xfrm>
                <a:off x="2309" y="1743"/>
                <a:ext cx="854" cy="333"/>
                <a:chOff x="2309" y="1743"/>
                <a:chExt cx="854" cy="333"/>
              </a:xfrm>
            </p:grpSpPr>
            <p:sp>
              <p:nvSpPr>
                <p:cNvPr id="36" name="Freeform 18"/>
                <p:cNvSpPr>
                  <a:spLocks/>
                </p:cNvSpPr>
                <p:nvPr/>
              </p:nvSpPr>
              <p:spPr bwMode="auto">
                <a:xfrm>
                  <a:off x="2755" y="1751"/>
                  <a:ext cx="408" cy="143"/>
                </a:xfrm>
                <a:custGeom>
                  <a:avLst/>
                  <a:gdLst/>
                  <a:ahLst/>
                  <a:cxnLst>
                    <a:cxn ang="0">
                      <a:pos x="0" y="111"/>
                    </a:cxn>
                    <a:cxn ang="0">
                      <a:pos x="91" y="143"/>
                    </a:cxn>
                    <a:cxn ang="0">
                      <a:pos x="310" y="48"/>
                    </a:cxn>
                    <a:cxn ang="0">
                      <a:pos x="408" y="79"/>
                    </a:cxn>
                    <a:cxn ang="0">
                      <a:pos x="355" y="0"/>
                    </a:cxn>
                    <a:cxn ang="0">
                      <a:pos x="98" y="0"/>
                    </a:cxn>
                    <a:cxn ang="0">
                      <a:pos x="204" y="24"/>
                    </a:cxn>
                    <a:cxn ang="0">
                      <a:pos x="0" y="111"/>
                    </a:cxn>
                  </a:cxnLst>
                  <a:rect l="0" t="0" r="r" b="b"/>
                  <a:pathLst>
                    <a:path w="408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8" y="79"/>
                      </a:lnTo>
                      <a:lnTo>
                        <a:pt x="355" y="0"/>
                      </a:lnTo>
                      <a:lnTo>
                        <a:pt x="98" y="0"/>
                      </a:lnTo>
                      <a:lnTo>
                        <a:pt x="204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19"/>
                <p:cNvSpPr>
                  <a:spLocks/>
                </p:cNvSpPr>
                <p:nvPr/>
              </p:nvSpPr>
              <p:spPr bwMode="auto">
                <a:xfrm>
                  <a:off x="2755" y="1751"/>
                  <a:ext cx="408" cy="143"/>
                </a:xfrm>
                <a:custGeom>
                  <a:avLst/>
                  <a:gdLst/>
                  <a:ahLst/>
                  <a:cxnLst>
                    <a:cxn ang="0">
                      <a:pos x="0" y="111"/>
                    </a:cxn>
                    <a:cxn ang="0">
                      <a:pos x="91" y="143"/>
                    </a:cxn>
                    <a:cxn ang="0">
                      <a:pos x="310" y="48"/>
                    </a:cxn>
                    <a:cxn ang="0">
                      <a:pos x="408" y="79"/>
                    </a:cxn>
                    <a:cxn ang="0">
                      <a:pos x="355" y="0"/>
                    </a:cxn>
                    <a:cxn ang="0">
                      <a:pos x="98" y="0"/>
                    </a:cxn>
                    <a:cxn ang="0">
                      <a:pos x="204" y="24"/>
                    </a:cxn>
                    <a:cxn ang="0">
                      <a:pos x="0" y="111"/>
                    </a:cxn>
                  </a:cxnLst>
                  <a:rect l="0" t="0" r="r" b="b"/>
                  <a:pathLst>
                    <a:path w="408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8" y="79"/>
                      </a:lnTo>
                      <a:lnTo>
                        <a:pt x="355" y="0"/>
                      </a:lnTo>
                      <a:lnTo>
                        <a:pt x="98" y="0"/>
                      </a:lnTo>
                      <a:lnTo>
                        <a:pt x="204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20"/>
                <p:cNvSpPr>
                  <a:spLocks/>
                </p:cNvSpPr>
                <p:nvPr/>
              </p:nvSpPr>
              <p:spPr bwMode="auto">
                <a:xfrm>
                  <a:off x="2309" y="1918"/>
                  <a:ext cx="408" cy="150"/>
                </a:xfrm>
                <a:custGeom>
                  <a:avLst/>
                  <a:gdLst/>
                  <a:ahLst/>
                  <a:cxnLst>
                    <a:cxn ang="0">
                      <a:pos x="408" y="31"/>
                    </a:cxn>
                    <a:cxn ang="0">
                      <a:pos x="317" y="0"/>
                    </a:cxn>
                    <a:cxn ang="0">
                      <a:pos x="106" y="95"/>
                    </a:cxn>
                    <a:cxn ang="0">
                      <a:pos x="0" y="63"/>
                    </a:cxn>
                    <a:cxn ang="0">
                      <a:pos x="53" y="150"/>
                    </a:cxn>
                    <a:cxn ang="0">
                      <a:pos x="317" y="150"/>
                    </a:cxn>
                    <a:cxn ang="0">
                      <a:pos x="204" y="118"/>
                    </a:cxn>
                    <a:cxn ang="0">
                      <a:pos x="408" y="31"/>
                    </a:cxn>
                  </a:cxnLst>
                  <a:rect l="0" t="0" r="r" b="b"/>
                  <a:pathLst>
                    <a:path w="408" h="150">
                      <a:moveTo>
                        <a:pt x="408" y="31"/>
                      </a:moveTo>
                      <a:lnTo>
                        <a:pt x="317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7" y="150"/>
                      </a:lnTo>
                      <a:lnTo>
                        <a:pt x="204" y="118"/>
                      </a:lnTo>
                      <a:lnTo>
                        <a:pt x="408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Freeform 21"/>
                <p:cNvSpPr>
                  <a:spLocks/>
                </p:cNvSpPr>
                <p:nvPr/>
              </p:nvSpPr>
              <p:spPr bwMode="auto">
                <a:xfrm>
                  <a:off x="2309" y="1918"/>
                  <a:ext cx="408" cy="150"/>
                </a:xfrm>
                <a:custGeom>
                  <a:avLst/>
                  <a:gdLst/>
                  <a:ahLst/>
                  <a:cxnLst>
                    <a:cxn ang="0">
                      <a:pos x="408" y="31"/>
                    </a:cxn>
                    <a:cxn ang="0">
                      <a:pos x="317" y="0"/>
                    </a:cxn>
                    <a:cxn ang="0">
                      <a:pos x="106" y="95"/>
                    </a:cxn>
                    <a:cxn ang="0">
                      <a:pos x="0" y="63"/>
                    </a:cxn>
                    <a:cxn ang="0">
                      <a:pos x="53" y="150"/>
                    </a:cxn>
                    <a:cxn ang="0">
                      <a:pos x="317" y="150"/>
                    </a:cxn>
                    <a:cxn ang="0">
                      <a:pos x="204" y="118"/>
                    </a:cxn>
                    <a:cxn ang="0">
                      <a:pos x="408" y="31"/>
                    </a:cxn>
                  </a:cxnLst>
                  <a:rect l="0" t="0" r="r" b="b"/>
                  <a:pathLst>
                    <a:path w="408" h="150">
                      <a:moveTo>
                        <a:pt x="408" y="31"/>
                      </a:moveTo>
                      <a:lnTo>
                        <a:pt x="317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7" y="150"/>
                      </a:lnTo>
                      <a:lnTo>
                        <a:pt x="204" y="118"/>
                      </a:lnTo>
                      <a:lnTo>
                        <a:pt x="408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22"/>
                <p:cNvSpPr>
                  <a:spLocks/>
                </p:cNvSpPr>
                <p:nvPr/>
              </p:nvSpPr>
              <p:spPr bwMode="auto">
                <a:xfrm>
                  <a:off x="2331" y="1743"/>
                  <a:ext cx="409" cy="143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91" y="0"/>
                    </a:cxn>
                    <a:cxn ang="0">
                      <a:pos x="310" y="87"/>
                    </a:cxn>
                    <a:cxn ang="0">
                      <a:pos x="409" y="64"/>
                    </a:cxn>
                    <a:cxn ang="0">
                      <a:pos x="356" y="143"/>
                    </a:cxn>
                    <a:cxn ang="0">
                      <a:pos x="99" y="143"/>
                    </a:cxn>
                    <a:cxn ang="0">
                      <a:pos x="205" y="119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409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7"/>
                      </a:lnTo>
                      <a:lnTo>
                        <a:pt x="409" y="64"/>
                      </a:lnTo>
                      <a:lnTo>
                        <a:pt x="356" y="143"/>
                      </a:lnTo>
                      <a:lnTo>
                        <a:pt x="99" y="143"/>
                      </a:lnTo>
                      <a:lnTo>
                        <a:pt x="205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Freeform 23"/>
                <p:cNvSpPr>
                  <a:spLocks/>
                </p:cNvSpPr>
                <p:nvPr/>
              </p:nvSpPr>
              <p:spPr bwMode="auto">
                <a:xfrm>
                  <a:off x="2331" y="1743"/>
                  <a:ext cx="409" cy="143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91" y="0"/>
                    </a:cxn>
                    <a:cxn ang="0">
                      <a:pos x="310" y="87"/>
                    </a:cxn>
                    <a:cxn ang="0">
                      <a:pos x="409" y="64"/>
                    </a:cxn>
                    <a:cxn ang="0">
                      <a:pos x="356" y="143"/>
                    </a:cxn>
                    <a:cxn ang="0">
                      <a:pos x="99" y="143"/>
                    </a:cxn>
                    <a:cxn ang="0">
                      <a:pos x="205" y="119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409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7"/>
                      </a:lnTo>
                      <a:lnTo>
                        <a:pt x="409" y="64"/>
                      </a:lnTo>
                      <a:lnTo>
                        <a:pt x="356" y="143"/>
                      </a:lnTo>
                      <a:lnTo>
                        <a:pt x="99" y="143"/>
                      </a:lnTo>
                      <a:lnTo>
                        <a:pt x="205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24"/>
                <p:cNvSpPr>
                  <a:spLocks/>
                </p:cNvSpPr>
                <p:nvPr/>
              </p:nvSpPr>
              <p:spPr bwMode="auto">
                <a:xfrm>
                  <a:off x="2740" y="1933"/>
                  <a:ext cx="408" cy="143"/>
                </a:xfrm>
                <a:custGeom>
                  <a:avLst/>
                  <a:gdLst/>
                  <a:ahLst/>
                  <a:cxnLst>
                    <a:cxn ang="0">
                      <a:pos x="408" y="111"/>
                    </a:cxn>
                    <a:cxn ang="0">
                      <a:pos x="317" y="143"/>
                    </a:cxn>
                    <a:cxn ang="0">
                      <a:pos x="106" y="48"/>
                    </a:cxn>
                    <a:cxn ang="0">
                      <a:pos x="0" y="80"/>
                    </a:cxn>
                    <a:cxn ang="0">
                      <a:pos x="53" y="0"/>
                    </a:cxn>
                    <a:cxn ang="0">
                      <a:pos x="317" y="0"/>
                    </a:cxn>
                    <a:cxn ang="0">
                      <a:pos x="204" y="24"/>
                    </a:cxn>
                    <a:cxn ang="0">
                      <a:pos x="408" y="111"/>
                    </a:cxn>
                  </a:cxnLst>
                  <a:rect l="0" t="0" r="r" b="b"/>
                  <a:pathLst>
                    <a:path w="408" h="143">
                      <a:moveTo>
                        <a:pt x="408" y="111"/>
                      </a:moveTo>
                      <a:lnTo>
                        <a:pt x="317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7" y="0"/>
                      </a:lnTo>
                      <a:lnTo>
                        <a:pt x="204" y="24"/>
                      </a:lnTo>
                      <a:lnTo>
                        <a:pt x="408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Freeform 25"/>
                <p:cNvSpPr>
                  <a:spLocks/>
                </p:cNvSpPr>
                <p:nvPr/>
              </p:nvSpPr>
              <p:spPr bwMode="auto">
                <a:xfrm>
                  <a:off x="2740" y="1933"/>
                  <a:ext cx="408" cy="143"/>
                </a:xfrm>
                <a:custGeom>
                  <a:avLst/>
                  <a:gdLst/>
                  <a:ahLst/>
                  <a:cxnLst>
                    <a:cxn ang="0">
                      <a:pos x="408" y="111"/>
                    </a:cxn>
                    <a:cxn ang="0">
                      <a:pos x="317" y="143"/>
                    </a:cxn>
                    <a:cxn ang="0">
                      <a:pos x="106" y="48"/>
                    </a:cxn>
                    <a:cxn ang="0">
                      <a:pos x="0" y="80"/>
                    </a:cxn>
                    <a:cxn ang="0">
                      <a:pos x="53" y="0"/>
                    </a:cxn>
                    <a:cxn ang="0">
                      <a:pos x="317" y="0"/>
                    </a:cxn>
                    <a:cxn ang="0">
                      <a:pos x="204" y="24"/>
                    </a:cxn>
                    <a:cxn ang="0">
                      <a:pos x="408" y="111"/>
                    </a:cxn>
                  </a:cxnLst>
                  <a:rect l="0" t="0" r="r" b="b"/>
                  <a:pathLst>
                    <a:path w="408" h="143">
                      <a:moveTo>
                        <a:pt x="408" y="111"/>
                      </a:moveTo>
                      <a:lnTo>
                        <a:pt x="317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7" y="0"/>
                      </a:lnTo>
                      <a:lnTo>
                        <a:pt x="204" y="24"/>
                      </a:lnTo>
                      <a:lnTo>
                        <a:pt x="408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>
              <a:off x="2112" y="1902"/>
              <a:ext cx="1" cy="316"/>
            </a:xfrm>
            <a:prstGeom prst="line">
              <a:avLst/>
            </a:prstGeom>
            <a:noFill/>
            <a:ln w="8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3352" y="1902"/>
              <a:ext cx="1" cy="316"/>
            </a:xfrm>
            <a:prstGeom prst="line">
              <a:avLst/>
            </a:prstGeom>
            <a:noFill/>
            <a:ln w="8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" name="Slide Number Placeholder 5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 advTm="4649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Router Workload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virtualization – specify exact topology</a:t>
            </a:r>
          </a:p>
          <a:p>
            <a:r>
              <a:rPr lang="en-US" dirty="0" smtClean="0"/>
              <a:t>Single router platform – specify work to be done</a:t>
            </a:r>
          </a:p>
          <a:p>
            <a:endParaRPr lang="en-US" dirty="0" smtClean="0"/>
          </a:p>
          <a:p>
            <a:r>
              <a:rPr lang="en-US" dirty="0" smtClean="0"/>
              <a:t>Leeway to distribute this workload</a:t>
            </a:r>
          </a:p>
          <a:p>
            <a:pPr lvl="1"/>
            <a:r>
              <a:rPr lang="en-US" dirty="0" smtClean="0"/>
              <a:t>Some tied to physical router (e.g., BGP session)</a:t>
            </a:r>
          </a:p>
          <a:p>
            <a:pPr lvl="1"/>
            <a:r>
              <a:rPr lang="en-US" dirty="0" smtClean="0"/>
              <a:t>Some can be replicated (for latency or to handle work)</a:t>
            </a:r>
          </a:p>
          <a:p>
            <a:pPr lvl="1"/>
            <a:r>
              <a:rPr lang="en-US" dirty="0" smtClean="0"/>
              <a:t>Configure “inter-processor communication”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 advTm="62275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Dynamically Adjust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Estimates are used to choose how to distribute</a:t>
            </a:r>
          </a:p>
          <a:p>
            <a:r>
              <a:rPr lang="en-US" dirty="0" smtClean="0"/>
              <a:t>Monitor the routers</a:t>
            </a:r>
          </a:p>
          <a:p>
            <a:pPr lvl="1"/>
            <a:r>
              <a:rPr lang="en-US" dirty="0" smtClean="0"/>
              <a:t>CPU, update freq., traffic</a:t>
            </a:r>
          </a:p>
          <a:p>
            <a:r>
              <a:rPr lang="en-US" dirty="0" smtClean="0"/>
              <a:t>Re-distribute workload as necessary</a:t>
            </a:r>
          </a:p>
          <a:p>
            <a:pPr lvl="1"/>
            <a:r>
              <a:rPr lang="en-US" dirty="0" smtClean="0"/>
              <a:t>e.g., migrate BGP session</a:t>
            </a:r>
          </a:p>
          <a:p>
            <a:pPr lvl="1"/>
            <a:r>
              <a:rPr lang="en-US" dirty="0" smtClean="0"/>
              <a:t>e.g., add replicated instances</a:t>
            </a:r>
          </a:p>
          <a:p>
            <a:pPr lvl="1"/>
            <a:r>
              <a:rPr lang="en-US" dirty="0" smtClean="0"/>
              <a:t>Comes at cost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 advTm="39156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Virtualization is part of solution</a:t>
            </a:r>
          </a:p>
          <a:p>
            <a:r>
              <a:rPr lang="en-US" dirty="0" smtClean="0"/>
              <a:t>Routing sessions can be shared</a:t>
            </a:r>
          </a:p>
          <a:p>
            <a:pPr lvl="1"/>
            <a:r>
              <a:rPr lang="en-US" dirty="0" smtClean="0"/>
              <a:t>Tag message, process it, send out based on tag</a:t>
            </a:r>
          </a:p>
        </p:txBody>
      </p:sp>
      <p:grpSp>
        <p:nvGrpSpPr>
          <p:cNvPr id="117" name="Group 4"/>
          <p:cNvGrpSpPr>
            <a:grpSpLocks noChangeAspect="1"/>
          </p:cNvGrpSpPr>
          <p:nvPr/>
        </p:nvGrpSpPr>
        <p:grpSpPr bwMode="auto">
          <a:xfrm>
            <a:off x="2819400" y="4038600"/>
            <a:ext cx="1085851" cy="668215"/>
            <a:chOff x="2112" y="1680"/>
            <a:chExt cx="1248" cy="768"/>
          </a:xfrm>
        </p:grpSpPr>
        <p:sp>
          <p:nvSpPr>
            <p:cNvPr id="118" name="AutoShape 3"/>
            <p:cNvSpPr>
              <a:spLocks noChangeAspect="1" noChangeArrowheads="1" noTextEdit="1"/>
            </p:cNvSpPr>
            <p:nvPr/>
          </p:nvSpPr>
          <p:spPr bwMode="auto">
            <a:xfrm>
              <a:off x="2112" y="1680"/>
              <a:ext cx="1248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5"/>
            <p:cNvSpPr>
              <a:spLocks noChangeArrowheads="1"/>
            </p:cNvSpPr>
            <p:nvPr/>
          </p:nvSpPr>
          <p:spPr bwMode="auto">
            <a:xfrm>
              <a:off x="2112" y="1997"/>
              <a:ext cx="1248" cy="451"/>
            </a:xfrm>
            <a:prstGeom prst="ellipse">
              <a:avLst/>
            </a:prstGeom>
            <a:solidFill>
              <a:srgbClr val="0078AA"/>
            </a:solidFill>
            <a:ln w="8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6"/>
            <p:cNvSpPr>
              <a:spLocks noChangeArrowheads="1"/>
            </p:cNvSpPr>
            <p:nvPr/>
          </p:nvSpPr>
          <p:spPr bwMode="auto">
            <a:xfrm>
              <a:off x="2112" y="1910"/>
              <a:ext cx="1240" cy="316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7"/>
            <p:cNvSpPr>
              <a:spLocks noChangeArrowheads="1"/>
            </p:cNvSpPr>
            <p:nvPr/>
          </p:nvSpPr>
          <p:spPr bwMode="auto">
            <a:xfrm>
              <a:off x="2112" y="1910"/>
              <a:ext cx="1240" cy="316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8"/>
            <p:cNvSpPr>
              <a:spLocks noChangeArrowheads="1"/>
            </p:cNvSpPr>
            <p:nvPr/>
          </p:nvSpPr>
          <p:spPr bwMode="auto">
            <a:xfrm>
              <a:off x="2112" y="1680"/>
              <a:ext cx="1248" cy="451"/>
            </a:xfrm>
            <a:prstGeom prst="ellipse">
              <a:avLst/>
            </a:prstGeom>
            <a:solidFill>
              <a:srgbClr val="00B4FF"/>
            </a:solidFill>
            <a:ln w="8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23" name="Group 27"/>
            <p:cNvGrpSpPr>
              <a:grpSpLocks/>
            </p:cNvGrpSpPr>
            <p:nvPr/>
          </p:nvGrpSpPr>
          <p:grpSpPr bwMode="auto">
            <a:xfrm>
              <a:off x="2301" y="1735"/>
              <a:ext cx="862" cy="341"/>
              <a:chOff x="2301" y="1735"/>
              <a:chExt cx="862" cy="341"/>
            </a:xfrm>
          </p:grpSpPr>
          <p:grpSp>
            <p:nvGrpSpPr>
              <p:cNvPr id="126" name="Group 17"/>
              <p:cNvGrpSpPr>
                <a:grpSpLocks/>
              </p:cNvGrpSpPr>
              <p:nvPr/>
            </p:nvGrpSpPr>
            <p:grpSpPr bwMode="auto">
              <a:xfrm>
                <a:off x="2301" y="1735"/>
                <a:ext cx="855" cy="333"/>
                <a:chOff x="2301" y="1735"/>
                <a:chExt cx="855" cy="333"/>
              </a:xfrm>
            </p:grpSpPr>
            <p:sp>
              <p:nvSpPr>
                <p:cNvPr id="136" name="Freeform 9"/>
                <p:cNvSpPr>
                  <a:spLocks/>
                </p:cNvSpPr>
                <p:nvPr/>
              </p:nvSpPr>
              <p:spPr bwMode="auto">
                <a:xfrm>
                  <a:off x="2747" y="1743"/>
                  <a:ext cx="409" cy="143"/>
                </a:xfrm>
                <a:custGeom>
                  <a:avLst/>
                  <a:gdLst/>
                  <a:ahLst/>
                  <a:cxnLst>
                    <a:cxn ang="0">
                      <a:pos x="0" y="111"/>
                    </a:cxn>
                    <a:cxn ang="0">
                      <a:pos x="91" y="143"/>
                    </a:cxn>
                    <a:cxn ang="0">
                      <a:pos x="310" y="48"/>
                    </a:cxn>
                    <a:cxn ang="0">
                      <a:pos x="409" y="80"/>
                    </a:cxn>
                    <a:cxn ang="0">
                      <a:pos x="356" y="0"/>
                    </a:cxn>
                    <a:cxn ang="0">
                      <a:pos x="99" y="0"/>
                    </a:cxn>
                    <a:cxn ang="0">
                      <a:pos x="205" y="24"/>
                    </a:cxn>
                    <a:cxn ang="0">
                      <a:pos x="0" y="111"/>
                    </a:cxn>
                  </a:cxnLst>
                  <a:rect l="0" t="0" r="r" b="b"/>
                  <a:pathLst>
                    <a:path w="409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9" y="80"/>
                      </a:lnTo>
                      <a:lnTo>
                        <a:pt x="356" y="0"/>
                      </a:lnTo>
                      <a:lnTo>
                        <a:pt x="99" y="0"/>
                      </a:lnTo>
                      <a:lnTo>
                        <a:pt x="205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10"/>
                <p:cNvSpPr>
                  <a:spLocks/>
                </p:cNvSpPr>
                <p:nvPr/>
              </p:nvSpPr>
              <p:spPr bwMode="auto">
                <a:xfrm>
                  <a:off x="2747" y="1743"/>
                  <a:ext cx="409" cy="143"/>
                </a:xfrm>
                <a:custGeom>
                  <a:avLst/>
                  <a:gdLst/>
                  <a:ahLst/>
                  <a:cxnLst>
                    <a:cxn ang="0">
                      <a:pos x="0" y="111"/>
                    </a:cxn>
                    <a:cxn ang="0">
                      <a:pos x="91" y="143"/>
                    </a:cxn>
                    <a:cxn ang="0">
                      <a:pos x="310" y="48"/>
                    </a:cxn>
                    <a:cxn ang="0">
                      <a:pos x="409" y="80"/>
                    </a:cxn>
                    <a:cxn ang="0">
                      <a:pos x="356" y="0"/>
                    </a:cxn>
                    <a:cxn ang="0">
                      <a:pos x="99" y="0"/>
                    </a:cxn>
                    <a:cxn ang="0">
                      <a:pos x="205" y="24"/>
                    </a:cxn>
                    <a:cxn ang="0">
                      <a:pos x="0" y="111"/>
                    </a:cxn>
                  </a:cxnLst>
                  <a:rect l="0" t="0" r="r" b="b"/>
                  <a:pathLst>
                    <a:path w="409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9" y="80"/>
                      </a:lnTo>
                      <a:lnTo>
                        <a:pt x="356" y="0"/>
                      </a:lnTo>
                      <a:lnTo>
                        <a:pt x="99" y="0"/>
                      </a:lnTo>
                      <a:lnTo>
                        <a:pt x="205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11"/>
                <p:cNvSpPr>
                  <a:spLocks/>
                </p:cNvSpPr>
                <p:nvPr/>
              </p:nvSpPr>
              <p:spPr bwMode="auto">
                <a:xfrm>
                  <a:off x="2301" y="1910"/>
                  <a:ext cx="409" cy="150"/>
                </a:xfrm>
                <a:custGeom>
                  <a:avLst/>
                  <a:gdLst/>
                  <a:ahLst/>
                  <a:cxnLst>
                    <a:cxn ang="0">
                      <a:pos x="409" y="31"/>
                    </a:cxn>
                    <a:cxn ang="0">
                      <a:pos x="318" y="0"/>
                    </a:cxn>
                    <a:cxn ang="0">
                      <a:pos x="106" y="95"/>
                    </a:cxn>
                    <a:cxn ang="0">
                      <a:pos x="0" y="63"/>
                    </a:cxn>
                    <a:cxn ang="0">
                      <a:pos x="53" y="150"/>
                    </a:cxn>
                    <a:cxn ang="0">
                      <a:pos x="318" y="150"/>
                    </a:cxn>
                    <a:cxn ang="0">
                      <a:pos x="204" y="118"/>
                    </a:cxn>
                    <a:cxn ang="0">
                      <a:pos x="409" y="31"/>
                    </a:cxn>
                  </a:cxnLst>
                  <a:rect l="0" t="0" r="r" b="b"/>
                  <a:pathLst>
                    <a:path w="409" h="150">
                      <a:moveTo>
                        <a:pt x="409" y="31"/>
                      </a:moveTo>
                      <a:lnTo>
                        <a:pt x="318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8" y="150"/>
                      </a:lnTo>
                      <a:lnTo>
                        <a:pt x="204" y="118"/>
                      </a:lnTo>
                      <a:lnTo>
                        <a:pt x="409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12"/>
                <p:cNvSpPr>
                  <a:spLocks/>
                </p:cNvSpPr>
                <p:nvPr/>
              </p:nvSpPr>
              <p:spPr bwMode="auto">
                <a:xfrm>
                  <a:off x="2301" y="1910"/>
                  <a:ext cx="409" cy="150"/>
                </a:xfrm>
                <a:custGeom>
                  <a:avLst/>
                  <a:gdLst/>
                  <a:ahLst/>
                  <a:cxnLst>
                    <a:cxn ang="0">
                      <a:pos x="409" y="31"/>
                    </a:cxn>
                    <a:cxn ang="0">
                      <a:pos x="318" y="0"/>
                    </a:cxn>
                    <a:cxn ang="0">
                      <a:pos x="106" y="95"/>
                    </a:cxn>
                    <a:cxn ang="0">
                      <a:pos x="0" y="63"/>
                    </a:cxn>
                    <a:cxn ang="0">
                      <a:pos x="53" y="150"/>
                    </a:cxn>
                    <a:cxn ang="0">
                      <a:pos x="318" y="150"/>
                    </a:cxn>
                    <a:cxn ang="0">
                      <a:pos x="204" y="118"/>
                    </a:cxn>
                    <a:cxn ang="0">
                      <a:pos x="409" y="31"/>
                    </a:cxn>
                  </a:cxnLst>
                  <a:rect l="0" t="0" r="r" b="b"/>
                  <a:pathLst>
                    <a:path w="409" h="150">
                      <a:moveTo>
                        <a:pt x="409" y="31"/>
                      </a:moveTo>
                      <a:lnTo>
                        <a:pt x="318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8" y="150"/>
                      </a:lnTo>
                      <a:lnTo>
                        <a:pt x="204" y="118"/>
                      </a:lnTo>
                      <a:lnTo>
                        <a:pt x="409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3"/>
                <p:cNvSpPr>
                  <a:spLocks/>
                </p:cNvSpPr>
                <p:nvPr/>
              </p:nvSpPr>
              <p:spPr bwMode="auto">
                <a:xfrm>
                  <a:off x="2324" y="1735"/>
                  <a:ext cx="408" cy="143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91" y="0"/>
                    </a:cxn>
                    <a:cxn ang="0">
                      <a:pos x="310" y="88"/>
                    </a:cxn>
                    <a:cxn ang="0">
                      <a:pos x="408" y="64"/>
                    </a:cxn>
                    <a:cxn ang="0">
                      <a:pos x="355" y="143"/>
                    </a:cxn>
                    <a:cxn ang="0">
                      <a:pos x="98" y="143"/>
                    </a:cxn>
                    <a:cxn ang="0">
                      <a:pos x="204" y="119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408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8"/>
                      </a:lnTo>
                      <a:lnTo>
                        <a:pt x="408" y="64"/>
                      </a:lnTo>
                      <a:lnTo>
                        <a:pt x="355" y="143"/>
                      </a:lnTo>
                      <a:lnTo>
                        <a:pt x="98" y="143"/>
                      </a:lnTo>
                      <a:lnTo>
                        <a:pt x="204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4"/>
                <p:cNvSpPr>
                  <a:spLocks/>
                </p:cNvSpPr>
                <p:nvPr/>
              </p:nvSpPr>
              <p:spPr bwMode="auto">
                <a:xfrm>
                  <a:off x="2324" y="1735"/>
                  <a:ext cx="408" cy="143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91" y="0"/>
                    </a:cxn>
                    <a:cxn ang="0">
                      <a:pos x="310" y="88"/>
                    </a:cxn>
                    <a:cxn ang="0">
                      <a:pos x="408" y="64"/>
                    </a:cxn>
                    <a:cxn ang="0">
                      <a:pos x="355" y="143"/>
                    </a:cxn>
                    <a:cxn ang="0">
                      <a:pos x="98" y="143"/>
                    </a:cxn>
                    <a:cxn ang="0">
                      <a:pos x="204" y="119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408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8"/>
                      </a:lnTo>
                      <a:lnTo>
                        <a:pt x="408" y="64"/>
                      </a:lnTo>
                      <a:lnTo>
                        <a:pt x="355" y="143"/>
                      </a:lnTo>
                      <a:lnTo>
                        <a:pt x="98" y="143"/>
                      </a:lnTo>
                      <a:lnTo>
                        <a:pt x="204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5"/>
                <p:cNvSpPr>
                  <a:spLocks/>
                </p:cNvSpPr>
                <p:nvPr/>
              </p:nvSpPr>
              <p:spPr bwMode="auto">
                <a:xfrm>
                  <a:off x="2732" y="1925"/>
                  <a:ext cx="409" cy="143"/>
                </a:xfrm>
                <a:custGeom>
                  <a:avLst/>
                  <a:gdLst/>
                  <a:ahLst/>
                  <a:cxnLst>
                    <a:cxn ang="0">
                      <a:pos x="409" y="111"/>
                    </a:cxn>
                    <a:cxn ang="0">
                      <a:pos x="318" y="143"/>
                    </a:cxn>
                    <a:cxn ang="0">
                      <a:pos x="106" y="48"/>
                    </a:cxn>
                    <a:cxn ang="0">
                      <a:pos x="0" y="80"/>
                    </a:cxn>
                    <a:cxn ang="0">
                      <a:pos x="53" y="0"/>
                    </a:cxn>
                    <a:cxn ang="0">
                      <a:pos x="318" y="0"/>
                    </a:cxn>
                    <a:cxn ang="0">
                      <a:pos x="204" y="24"/>
                    </a:cxn>
                    <a:cxn ang="0">
                      <a:pos x="409" y="111"/>
                    </a:cxn>
                  </a:cxnLst>
                  <a:rect l="0" t="0" r="r" b="b"/>
                  <a:pathLst>
                    <a:path w="409" h="143">
                      <a:moveTo>
                        <a:pt x="409" y="111"/>
                      </a:moveTo>
                      <a:lnTo>
                        <a:pt x="318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8" y="0"/>
                      </a:lnTo>
                      <a:lnTo>
                        <a:pt x="204" y="24"/>
                      </a:lnTo>
                      <a:lnTo>
                        <a:pt x="409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6"/>
                <p:cNvSpPr>
                  <a:spLocks/>
                </p:cNvSpPr>
                <p:nvPr/>
              </p:nvSpPr>
              <p:spPr bwMode="auto">
                <a:xfrm>
                  <a:off x="2732" y="1925"/>
                  <a:ext cx="409" cy="143"/>
                </a:xfrm>
                <a:custGeom>
                  <a:avLst/>
                  <a:gdLst/>
                  <a:ahLst/>
                  <a:cxnLst>
                    <a:cxn ang="0">
                      <a:pos x="409" y="111"/>
                    </a:cxn>
                    <a:cxn ang="0">
                      <a:pos x="318" y="143"/>
                    </a:cxn>
                    <a:cxn ang="0">
                      <a:pos x="106" y="48"/>
                    </a:cxn>
                    <a:cxn ang="0">
                      <a:pos x="0" y="80"/>
                    </a:cxn>
                    <a:cxn ang="0">
                      <a:pos x="53" y="0"/>
                    </a:cxn>
                    <a:cxn ang="0">
                      <a:pos x="318" y="0"/>
                    </a:cxn>
                    <a:cxn ang="0">
                      <a:pos x="204" y="24"/>
                    </a:cxn>
                    <a:cxn ang="0">
                      <a:pos x="409" y="111"/>
                    </a:cxn>
                  </a:cxnLst>
                  <a:rect l="0" t="0" r="r" b="b"/>
                  <a:pathLst>
                    <a:path w="409" h="143">
                      <a:moveTo>
                        <a:pt x="409" y="111"/>
                      </a:moveTo>
                      <a:lnTo>
                        <a:pt x="318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8" y="0"/>
                      </a:lnTo>
                      <a:lnTo>
                        <a:pt x="204" y="24"/>
                      </a:lnTo>
                      <a:lnTo>
                        <a:pt x="409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7" name="Group 26"/>
              <p:cNvGrpSpPr>
                <a:grpSpLocks/>
              </p:cNvGrpSpPr>
              <p:nvPr/>
            </p:nvGrpSpPr>
            <p:grpSpPr bwMode="auto">
              <a:xfrm>
                <a:off x="2309" y="1743"/>
                <a:ext cx="854" cy="333"/>
                <a:chOff x="2309" y="1743"/>
                <a:chExt cx="854" cy="333"/>
              </a:xfrm>
            </p:grpSpPr>
            <p:sp>
              <p:nvSpPr>
                <p:cNvPr id="128" name="Freeform 18"/>
                <p:cNvSpPr>
                  <a:spLocks/>
                </p:cNvSpPr>
                <p:nvPr/>
              </p:nvSpPr>
              <p:spPr bwMode="auto">
                <a:xfrm>
                  <a:off x="2755" y="1751"/>
                  <a:ext cx="408" cy="143"/>
                </a:xfrm>
                <a:custGeom>
                  <a:avLst/>
                  <a:gdLst/>
                  <a:ahLst/>
                  <a:cxnLst>
                    <a:cxn ang="0">
                      <a:pos x="0" y="111"/>
                    </a:cxn>
                    <a:cxn ang="0">
                      <a:pos x="91" y="143"/>
                    </a:cxn>
                    <a:cxn ang="0">
                      <a:pos x="310" y="48"/>
                    </a:cxn>
                    <a:cxn ang="0">
                      <a:pos x="408" y="79"/>
                    </a:cxn>
                    <a:cxn ang="0">
                      <a:pos x="355" y="0"/>
                    </a:cxn>
                    <a:cxn ang="0">
                      <a:pos x="98" y="0"/>
                    </a:cxn>
                    <a:cxn ang="0">
                      <a:pos x="204" y="24"/>
                    </a:cxn>
                    <a:cxn ang="0">
                      <a:pos x="0" y="111"/>
                    </a:cxn>
                  </a:cxnLst>
                  <a:rect l="0" t="0" r="r" b="b"/>
                  <a:pathLst>
                    <a:path w="408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8" y="79"/>
                      </a:lnTo>
                      <a:lnTo>
                        <a:pt x="355" y="0"/>
                      </a:lnTo>
                      <a:lnTo>
                        <a:pt x="98" y="0"/>
                      </a:lnTo>
                      <a:lnTo>
                        <a:pt x="204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Freeform 19"/>
                <p:cNvSpPr>
                  <a:spLocks/>
                </p:cNvSpPr>
                <p:nvPr/>
              </p:nvSpPr>
              <p:spPr bwMode="auto">
                <a:xfrm>
                  <a:off x="2755" y="1751"/>
                  <a:ext cx="408" cy="143"/>
                </a:xfrm>
                <a:custGeom>
                  <a:avLst/>
                  <a:gdLst/>
                  <a:ahLst/>
                  <a:cxnLst>
                    <a:cxn ang="0">
                      <a:pos x="0" y="111"/>
                    </a:cxn>
                    <a:cxn ang="0">
                      <a:pos x="91" y="143"/>
                    </a:cxn>
                    <a:cxn ang="0">
                      <a:pos x="310" y="48"/>
                    </a:cxn>
                    <a:cxn ang="0">
                      <a:pos x="408" y="79"/>
                    </a:cxn>
                    <a:cxn ang="0">
                      <a:pos x="355" y="0"/>
                    </a:cxn>
                    <a:cxn ang="0">
                      <a:pos x="98" y="0"/>
                    </a:cxn>
                    <a:cxn ang="0">
                      <a:pos x="204" y="24"/>
                    </a:cxn>
                    <a:cxn ang="0">
                      <a:pos x="0" y="111"/>
                    </a:cxn>
                  </a:cxnLst>
                  <a:rect l="0" t="0" r="r" b="b"/>
                  <a:pathLst>
                    <a:path w="408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8" y="79"/>
                      </a:lnTo>
                      <a:lnTo>
                        <a:pt x="355" y="0"/>
                      </a:lnTo>
                      <a:lnTo>
                        <a:pt x="98" y="0"/>
                      </a:lnTo>
                      <a:lnTo>
                        <a:pt x="204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0" name="Freeform 20"/>
                <p:cNvSpPr>
                  <a:spLocks/>
                </p:cNvSpPr>
                <p:nvPr/>
              </p:nvSpPr>
              <p:spPr bwMode="auto">
                <a:xfrm>
                  <a:off x="2309" y="1918"/>
                  <a:ext cx="408" cy="150"/>
                </a:xfrm>
                <a:custGeom>
                  <a:avLst/>
                  <a:gdLst/>
                  <a:ahLst/>
                  <a:cxnLst>
                    <a:cxn ang="0">
                      <a:pos x="408" y="31"/>
                    </a:cxn>
                    <a:cxn ang="0">
                      <a:pos x="317" y="0"/>
                    </a:cxn>
                    <a:cxn ang="0">
                      <a:pos x="106" y="95"/>
                    </a:cxn>
                    <a:cxn ang="0">
                      <a:pos x="0" y="63"/>
                    </a:cxn>
                    <a:cxn ang="0">
                      <a:pos x="53" y="150"/>
                    </a:cxn>
                    <a:cxn ang="0">
                      <a:pos x="317" y="150"/>
                    </a:cxn>
                    <a:cxn ang="0">
                      <a:pos x="204" y="118"/>
                    </a:cxn>
                    <a:cxn ang="0">
                      <a:pos x="408" y="31"/>
                    </a:cxn>
                  </a:cxnLst>
                  <a:rect l="0" t="0" r="r" b="b"/>
                  <a:pathLst>
                    <a:path w="408" h="150">
                      <a:moveTo>
                        <a:pt x="408" y="31"/>
                      </a:moveTo>
                      <a:lnTo>
                        <a:pt x="317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7" y="150"/>
                      </a:lnTo>
                      <a:lnTo>
                        <a:pt x="204" y="118"/>
                      </a:lnTo>
                      <a:lnTo>
                        <a:pt x="408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1" name="Freeform 21"/>
                <p:cNvSpPr>
                  <a:spLocks/>
                </p:cNvSpPr>
                <p:nvPr/>
              </p:nvSpPr>
              <p:spPr bwMode="auto">
                <a:xfrm>
                  <a:off x="2309" y="1918"/>
                  <a:ext cx="408" cy="150"/>
                </a:xfrm>
                <a:custGeom>
                  <a:avLst/>
                  <a:gdLst/>
                  <a:ahLst/>
                  <a:cxnLst>
                    <a:cxn ang="0">
                      <a:pos x="408" y="31"/>
                    </a:cxn>
                    <a:cxn ang="0">
                      <a:pos x="317" y="0"/>
                    </a:cxn>
                    <a:cxn ang="0">
                      <a:pos x="106" y="95"/>
                    </a:cxn>
                    <a:cxn ang="0">
                      <a:pos x="0" y="63"/>
                    </a:cxn>
                    <a:cxn ang="0">
                      <a:pos x="53" y="150"/>
                    </a:cxn>
                    <a:cxn ang="0">
                      <a:pos x="317" y="150"/>
                    </a:cxn>
                    <a:cxn ang="0">
                      <a:pos x="204" y="118"/>
                    </a:cxn>
                    <a:cxn ang="0">
                      <a:pos x="408" y="31"/>
                    </a:cxn>
                  </a:cxnLst>
                  <a:rect l="0" t="0" r="r" b="b"/>
                  <a:pathLst>
                    <a:path w="408" h="150">
                      <a:moveTo>
                        <a:pt x="408" y="31"/>
                      </a:moveTo>
                      <a:lnTo>
                        <a:pt x="317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7" y="150"/>
                      </a:lnTo>
                      <a:lnTo>
                        <a:pt x="204" y="118"/>
                      </a:lnTo>
                      <a:lnTo>
                        <a:pt x="408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2" name="Freeform 22"/>
                <p:cNvSpPr>
                  <a:spLocks/>
                </p:cNvSpPr>
                <p:nvPr/>
              </p:nvSpPr>
              <p:spPr bwMode="auto">
                <a:xfrm>
                  <a:off x="2331" y="1743"/>
                  <a:ext cx="409" cy="143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91" y="0"/>
                    </a:cxn>
                    <a:cxn ang="0">
                      <a:pos x="310" y="87"/>
                    </a:cxn>
                    <a:cxn ang="0">
                      <a:pos x="409" y="64"/>
                    </a:cxn>
                    <a:cxn ang="0">
                      <a:pos x="356" y="143"/>
                    </a:cxn>
                    <a:cxn ang="0">
                      <a:pos x="99" y="143"/>
                    </a:cxn>
                    <a:cxn ang="0">
                      <a:pos x="205" y="119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409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7"/>
                      </a:lnTo>
                      <a:lnTo>
                        <a:pt x="409" y="64"/>
                      </a:lnTo>
                      <a:lnTo>
                        <a:pt x="356" y="143"/>
                      </a:lnTo>
                      <a:lnTo>
                        <a:pt x="99" y="143"/>
                      </a:lnTo>
                      <a:lnTo>
                        <a:pt x="205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3" name="Freeform 23"/>
                <p:cNvSpPr>
                  <a:spLocks/>
                </p:cNvSpPr>
                <p:nvPr/>
              </p:nvSpPr>
              <p:spPr bwMode="auto">
                <a:xfrm>
                  <a:off x="2331" y="1743"/>
                  <a:ext cx="409" cy="143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91" y="0"/>
                    </a:cxn>
                    <a:cxn ang="0">
                      <a:pos x="310" y="87"/>
                    </a:cxn>
                    <a:cxn ang="0">
                      <a:pos x="409" y="64"/>
                    </a:cxn>
                    <a:cxn ang="0">
                      <a:pos x="356" y="143"/>
                    </a:cxn>
                    <a:cxn ang="0">
                      <a:pos x="99" y="143"/>
                    </a:cxn>
                    <a:cxn ang="0">
                      <a:pos x="205" y="119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409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7"/>
                      </a:lnTo>
                      <a:lnTo>
                        <a:pt x="409" y="64"/>
                      </a:lnTo>
                      <a:lnTo>
                        <a:pt x="356" y="143"/>
                      </a:lnTo>
                      <a:lnTo>
                        <a:pt x="99" y="143"/>
                      </a:lnTo>
                      <a:lnTo>
                        <a:pt x="205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4" name="Freeform 24"/>
                <p:cNvSpPr>
                  <a:spLocks/>
                </p:cNvSpPr>
                <p:nvPr/>
              </p:nvSpPr>
              <p:spPr bwMode="auto">
                <a:xfrm>
                  <a:off x="2740" y="1933"/>
                  <a:ext cx="408" cy="143"/>
                </a:xfrm>
                <a:custGeom>
                  <a:avLst/>
                  <a:gdLst/>
                  <a:ahLst/>
                  <a:cxnLst>
                    <a:cxn ang="0">
                      <a:pos x="408" y="111"/>
                    </a:cxn>
                    <a:cxn ang="0">
                      <a:pos x="317" y="143"/>
                    </a:cxn>
                    <a:cxn ang="0">
                      <a:pos x="106" y="48"/>
                    </a:cxn>
                    <a:cxn ang="0">
                      <a:pos x="0" y="80"/>
                    </a:cxn>
                    <a:cxn ang="0">
                      <a:pos x="53" y="0"/>
                    </a:cxn>
                    <a:cxn ang="0">
                      <a:pos x="317" y="0"/>
                    </a:cxn>
                    <a:cxn ang="0">
                      <a:pos x="204" y="24"/>
                    </a:cxn>
                    <a:cxn ang="0">
                      <a:pos x="408" y="111"/>
                    </a:cxn>
                  </a:cxnLst>
                  <a:rect l="0" t="0" r="r" b="b"/>
                  <a:pathLst>
                    <a:path w="408" h="143">
                      <a:moveTo>
                        <a:pt x="408" y="111"/>
                      </a:moveTo>
                      <a:lnTo>
                        <a:pt x="317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7" y="0"/>
                      </a:lnTo>
                      <a:lnTo>
                        <a:pt x="204" y="24"/>
                      </a:lnTo>
                      <a:lnTo>
                        <a:pt x="408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" name="Freeform 25"/>
                <p:cNvSpPr>
                  <a:spLocks/>
                </p:cNvSpPr>
                <p:nvPr/>
              </p:nvSpPr>
              <p:spPr bwMode="auto">
                <a:xfrm>
                  <a:off x="2740" y="1933"/>
                  <a:ext cx="408" cy="143"/>
                </a:xfrm>
                <a:custGeom>
                  <a:avLst/>
                  <a:gdLst/>
                  <a:ahLst/>
                  <a:cxnLst>
                    <a:cxn ang="0">
                      <a:pos x="408" y="111"/>
                    </a:cxn>
                    <a:cxn ang="0">
                      <a:pos x="317" y="143"/>
                    </a:cxn>
                    <a:cxn ang="0">
                      <a:pos x="106" y="48"/>
                    </a:cxn>
                    <a:cxn ang="0">
                      <a:pos x="0" y="80"/>
                    </a:cxn>
                    <a:cxn ang="0">
                      <a:pos x="53" y="0"/>
                    </a:cxn>
                    <a:cxn ang="0">
                      <a:pos x="317" y="0"/>
                    </a:cxn>
                    <a:cxn ang="0">
                      <a:pos x="204" y="24"/>
                    </a:cxn>
                    <a:cxn ang="0">
                      <a:pos x="408" y="111"/>
                    </a:cxn>
                  </a:cxnLst>
                  <a:rect l="0" t="0" r="r" b="b"/>
                  <a:pathLst>
                    <a:path w="408" h="143">
                      <a:moveTo>
                        <a:pt x="408" y="111"/>
                      </a:moveTo>
                      <a:lnTo>
                        <a:pt x="317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7" y="0"/>
                      </a:lnTo>
                      <a:lnTo>
                        <a:pt x="204" y="24"/>
                      </a:lnTo>
                      <a:lnTo>
                        <a:pt x="408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24" name="Line 28"/>
            <p:cNvSpPr>
              <a:spLocks noChangeShapeType="1"/>
            </p:cNvSpPr>
            <p:nvPr/>
          </p:nvSpPr>
          <p:spPr bwMode="auto">
            <a:xfrm>
              <a:off x="2112" y="1902"/>
              <a:ext cx="1" cy="316"/>
            </a:xfrm>
            <a:prstGeom prst="line">
              <a:avLst/>
            </a:prstGeom>
            <a:noFill/>
            <a:ln w="8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29"/>
            <p:cNvSpPr>
              <a:spLocks noChangeShapeType="1"/>
            </p:cNvSpPr>
            <p:nvPr/>
          </p:nvSpPr>
          <p:spPr bwMode="auto">
            <a:xfrm>
              <a:off x="3352" y="1902"/>
              <a:ext cx="1" cy="316"/>
            </a:xfrm>
            <a:prstGeom prst="line">
              <a:avLst/>
            </a:prstGeom>
            <a:noFill/>
            <a:ln w="8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1" name="Rectangle 170"/>
          <p:cNvSpPr/>
          <p:nvPr/>
        </p:nvSpPr>
        <p:spPr bwMode="auto">
          <a:xfrm>
            <a:off x="2971800" y="5029200"/>
            <a:ext cx="533400" cy="60960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C1</a:t>
            </a:r>
          </a:p>
        </p:txBody>
      </p:sp>
      <p:sp>
        <p:nvSpPr>
          <p:cNvPr id="172" name="Rectangle 171"/>
          <p:cNvSpPr/>
          <p:nvPr/>
        </p:nvSpPr>
        <p:spPr bwMode="auto">
          <a:xfrm>
            <a:off x="2971800" y="5867400"/>
            <a:ext cx="533400" cy="60960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C2</a:t>
            </a:r>
          </a:p>
        </p:txBody>
      </p:sp>
      <p:cxnSp>
        <p:nvCxnSpPr>
          <p:cNvPr id="174" name="Straight Arrow Connector 173"/>
          <p:cNvCxnSpPr>
            <a:endCxn id="171" idx="1"/>
          </p:cNvCxnSpPr>
          <p:nvPr/>
        </p:nvCxnSpPr>
        <p:spPr bwMode="auto">
          <a:xfrm rot="5400000" flipH="1" flipV="1">
            <a:off x="2590800" y="5334000"/>
            <a:ext cx="381000" cy="3810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6" name="Straight Arrow Connector 175"/>
          <p:cNvCxnSpPr>
            <a:endCxn id="172" idx="1"/>
          </p:cNvCxnSpPr>
          <p:nvPr/>
        </p:nvCxnSpPr>
        <p:spPr bwMode="auto">
          <a:xfrm rot="16200000" flipH="1">
            <a:off x="2552700" y="5753100"/>
            <a:ext cx="457200" cy="3810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8" name="Straight Connector 177"/>
          <p:cNvCxnSpPr/>
          <p:nvPr/>
        </p:nvCxnSpPr>
        <p:spPr bwMode="auto">
          <a:xfrm>
            <a:off x="2209800" y="5715000"/>
            <a:ext cx="381000" cy="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0" name="Straight Connector 179"/>
          <p:cNvCxnSpPr>
            <a:stCxn id="171" idx="3"/>
          </p:cNvCxnSpPr>
          <p:nvPr/>
        </p:nvCxnSpPr>
        <p:spPr bwMode="auto">
          <a:xfrm>
            <a:off x="3505200" y="5334000"/>
            <a:ext cx="381000" cy="3048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2" name="Straight Connector 181"/>
          <p:cNvCxnSpPr>
            <a:stCxn id="172" idx="3"/>
          </p:cNvCxnSpPr>
          <p:nvPr/>
        </p:nvCxnSpPr>
        <p:spPr bwMode="auto">
          <a:xfrm flipV="1">
            <a:off x="3505200" y="5638800"/>
            <a:ext cx="381000" cy="5334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5" name="Straight Arrow Connector 184"/>
          <p:cNvCxnSpPr/>
          <p:nvPr/>
        </p:nvCxnSpPr>
        <p:spPr bwMode="auto">
          <a:xfrm>
            <a:off x="3886200" y="5638800"/>
            <a:ext cx="457200" cy="1588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6" name="Rectangle 185"/>
          <p:cNvSpPr/>
          <p:nvPr/>
        </p:nvSpPr>
        <p:spPr bwMode="auto">
          <a:xfrm>
            <a:off x="4343400" y="5334000"/>
            <a:ext cx="685800" cy="60960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Inf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 smtClean="0">
                <a:latin typeface="Helvetica" pitchFamily="34" charset="0"/>
              </a:rPr>
              <a:t>Prov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87" name="Straight Arrow Connector 186"/>
          <p:cNvCxnSpPr/>
          <p:nvPr/>
        </p:nvCxnSpPr>
        <p:spPr bwMode="auto">
          <a:xfrm>
            <a:off x="5029200" y="5638800"/>
            <a:ext cx="457200" cy="1588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88" name="Group 4"/>
          <p:cNvGrpSpPr>
            <a:grpSpLocks noChangeAspect="1"/>
          </p:cNvGrpSpPr>
          <p:nvPr/>
        </p:nvGrpSpPr>
        <p:grpSpPr bwMode="auto">
          <a:xfrm>
            <a:off x="6629400" y="4038600"/>
            <a:ext cx="1085851" cy="668215"/>
            <a:chOff x="2112" y="1680"/>
            <a:chExt cx="1248" cy="768"/>
          </a:xfrm>
        </p:grpSpPr>
        <p:sp>
          <p:nvSpPr>
            <p:cNvPr id="189" name="AutoShape 3"/>
            <p:cNvSpPr>
              <a:spLocks noChangeAspect="1" noChangeArrowheads="1" noTextEdit="1"/>
            </p:cNvSpPr>
            <p:nvPr/>
          </p:nvSpPr>
          <p:spPr bwMode="auto">
            <a:xfrm>
              <a:off x="2112" y="1680"/>
              <a:ext cx="1248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Oval 5"/>
            <p:cNvSpPr>
              <a:spLocks noChangeArrowheads="1"/>
            </p:cNvSpPr>
            <p:nvPr/>
          </p:nvSpPr>
          <p:spPr bwMode="auto">
            <a:xfrm>
              <a:off x="2112" y="1997"/>
              <a:ext cx="1248" cy="451"/>
            </a:xfrm>
            <a:prstGeom prst="ellipse">
              <a:avLst/>
            </a:prstGeom>
            <a:solidFill>
              <a:srgbClr val="0078AA"/>
            </a:solidFill>
            <a:ln w="8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Rectangle 6"/>
            <p:cNvSpPr>
              <a:spLocks noChangeArrowheads="1"/>
            </p:cNvSpPr>
            <p:nvPr/>
          </p:nvSpPr>
          <p:spPr bwMode="auto">
            <a:xfrm>
              <a:off x="2112" y="1910"/>
              <a:ext cx="1240" cy="316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Rectangle 7"/>
            <p:cNvSpPr>
              <a:spLocks noChangeArrowheads="1"/>
            </p:cNvSpPr>
            <p:nvPr/>
          </p:nvSpPr>
          <p:spPr bwMode="auto">
            <a:xfrm>
              <a:off x="2112" y="1910"/>
              <a:ext cx="1240" cy="316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8"/>
            <p:cNvSpPr>
              <a:spLocks noChangeArrowheads="1"/>
            </p:cNvSpPr>
            <p:nvPr/>
          </p:nvSpPr>
          <p:spPr bwMode="auto">
            <a:xfrm>
              <a:off x="2112" y="1680"/>
              <a:ext cx="1248" cy="451"/>
            </a:xfrm>
            <a:prstGeom prst="ellipse">
              <a:avLst/>
            </a:prstGeom>
            <a:solidFill>
              <a:srgbClr val="00B4FF"/>
            </a:solidFill>
            <a:ln w="8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94" name="Group 27"/>
            <p:cNvGrpSpPr>
              <a:grpSpLocks/>
            </p:cNvGrpSpPr>
            <p:nvPr/>
          </p:nvGrpSpPr>
          <p:grpSpPr bwMode="auto">
            <a:xfrm>
              <a:off x="2301" y="1735"/>
              <a:ext cx="862" cy="341"/>
              <a:chOff x="2301" y="1735"/>
              <a:chExt cx="862" cy="341"/>
            </a:xfrm>
          </p:grpSpPr>
          <p:grpSp>
            <p:nvGrpSpPr>
              <p:cNvPr id="197" name="Group 17"/>
              <p:cNvGrpSpPr>
                <a:grpSpLocks/>
              </p:cNvGrpSpPr>
              <p:nvPr/>
            </p:nvGrpSpPr>
            <p:grpSpPr bwMode="auto">
              <a:xfrm>
                <a:off x="2301" y="1735"/>
                <a:ext cx="855" cy="333"/>
                <a:chOff x="2301" y="1735"/>
                <a:chExt cx="855" cy="333"/>
              </a:xfrm>
            </p:grpSpPr>
            <p:sp>
              <p:nvSpPr>
                <p:cNvPr id="207" name="Freeform 9"/>
                <p:cNvSpPr>
                  <a:spLocks/>
                </p:cNvSpPr>
                <p:nvPr/>
              </p:nvSpPr>
              <p:spPr bwMode="auto">
                <a:xfrm>
                  <a:off x="2747" y="1743"/>
                  <a:ext cx="409" cy="143"/>
                </a:xfrm>
                <a:custGeom>
                  <a:avLst/>
                  <a:gdLst/>
                  <a:ahLst/>
                  <a:cxnLst>
                    <a:cxn ang="0">
                      <a:pos x="0" y="111"/>
                    </a:cxn>
                    <a:cxn ang="0">
                      <a:pos x="91" y="143"/>
                    </a:cxn>
                    <a:cxn ang="0">
                      <a:pos x="310" y="48"/>
                    </a:cxn>
                    <a:cxn ang="0">
                      <a:pos x="409" y="80"/>
                    </a:cxn>
                    <a:cxn ang="0">
                      <a:pos x="356" y="0"/>
                    </a:cxn>
                    <a:cxn ang="0">
                      <a:pos x="99" y="0"/>
                    </a:cxn>
                    <a:cxn ang="0">
                      <a:pos x="205" y="24"/>
                    </a:cxn>
                    <a:cxn ang="0">
                      <a:pos x="0" y="111"/>
                    </a:cxn>
                  </a:cxnLst>
                  <a:rect l="0" t="0" r="r" b="b"/>
                  <a:pathLst>
                    <a:path w="409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9" y="80"/>
                      </a:lnTo>
                      <a:lnTo>
                        <a:pt x="356" y="0"/>
                      </a:lnTo>
                      <a:lnTo>
                        <a:pt x="99" y="0"/>
                      </a:lnTo>
                      <a:lnTo>
                        <a:pt x="205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10"/>
                <p:cNvSpPr>
                  <a:spLocks/>
                </p:cNvSpPr>
                <p:nvPr/>
              </p:nvSpPr>
              <p:spPr bwMode="auto">
                <a:xfrm>
                  <a:off x="2747" y="1743"/>
                  <a:ext cx="409" cy="143"/>
                </a:xfrm>
                <a:custGeom>
                  <a:avLst/>
                  <a:gdLst/>
                  <a:ahLst/>
                  <a:cxnLst>
                    <a:cxn ang="0">
                      <a:pos x="0" y="111"/>
                    </a:cxn>
                    <a:cxn ang="0">
                      <a:pos x="91" y="143"/>
                    </a:cxn>
                    <a:cxn ang="0">
                      <a:pos x="310" y="48"/>
                    </a:cxn>
                    <a:cxn ang="0">
                      <a:pos x="409" y="80"/>
                    </a:cxn>
                    <a:cxn ang="0">
                      <a:pos x="356" y="0"/>
                    </a:cxn>
                    <a:cxn ang="0">
                      <a:pos x="99" y="0"/>
                    </a:cxn>
                    <a:cxn ang="0">
                      <a:pos x="205" y="24"/>
                    </a:cxn>
                    <a:cxn ang="0">
                      <a:pos x="0" y="111"/>
                    </a:cxn>
                  </a:cxnLst>
                  <a:rect l="0" t="0" r="r" b="b"/>
                  <a:pathLst>
                    <a:path w="409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9" y="80"/>
                      </a:lnTo>
                      <a:lnTo>
                        <a:pt x="356" y="0"/>
                      </a:lnTo>
                      <a:lnTo>
                        <a:pt x="99" y="0"/>
                      </a:lnTo>
                      <a:lnTo>
                        <a:pt x="205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11"/>
                <p:cNvSpPr>
                  <a:spLocks/>
                </p:cNvSpPr>
                <p:nvPr/>
              </p:nvSpPr>
              <p:spPr bwMode="auto">
                <a:xfrm>
                  <a:off x="2301" y="1910"/>
                  <a:ext cx="409" cy="150"/>
                </a:xfrm>
                <a:custGeom>
                  <a:avLst/>
                  <a:gdLst/>
                  <a:ahLst/>
                  <a:cxnLst>
                    <a:cxn ang="0">
                      <a:pos x="409" y="31"/>
                    </a:cxn>
                    <a:cxn ang="0">
                      <a:pos x="318" y="0"/>
                    </a:cxn>
                    <a:cxn ang="0">
                      <a:pos x="106" y="95"/>
                    </a:cxn>
                    <a:cxn ang="0">
                      <a:pos x="0" y="63"/>
                    </a:cxn>
                    <a:cxn ang="0">
                      <a:pos x="53" y="150"/>
                    </a:cxn>
                    <a:cxn ang="0">
                      <a:pos x="318" y="150"/>
                    </a:cxn>
                    <a:cxn ang="0">
                      <a:pos x="204" y="118"/>
                    </a:cxn>
                    <a:cxn ang="0">
                      <a:pos x="409" y="31"/>
                    </a:cxn>
                  </a:cxnLst>
                  <a:rect l="0" t="0" r="r" b="b"/>
                  <a:pathLst>
                    <a:path w="409" h="150">
                      <a:moveTo>
                        <a:pt x="409" y="31"/>
                      </a:moveTo>
                      <a:lnTo>
                        <a:pt x="318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8" y="150"/>
                      </a:lnTo>
                      <a:lnTo>
                        <a:pt x="204" y="118"/>
                      </a:lnTo>
                      <a:lnTo>
                        <a:pt x="409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12"/>
                <p:cNvSpPr>
                  <a:spLocks/>
                </p:cNvSpPr>
                <p:nvPr/>
              </p:nvSpPr>
              <p:spPr bwMode="auto">
                <a:xfrm>
                  <a:off x="2301" y="1910"/>
                  <a:ext cx="409" cy="150"/>
                </a:xfrm>
                <a:custGeom>
                  <a:avLst/>
                  <a:gdLst/>
                  <a:ahLst/>
                  <a:cxnLst>
                    <a:cxn ang="0">
                      <a:pos x="409" y="31"/>
                    </a:cxn>
                    <a:cxn ang="0">
                      <a:pos x="318" y="0"/>
                    </a:cxn>
                    <a:cxn ang="0">
                      <a:pos x="106" y="95"/>
                    </a:cxn>
                    <a:cxn ang="0">
                      <a:pos x="0" y="63"/>
                    </a:cxn>
                    <a:cxn ang="0">
                      <a:pos x="53" y="150"/>
                    </a:cxn>
                    <a:cxn ang="0">
                      <a:pos x="318" y="150"/>
                    </a:cxn>
                    <a:cxn ang="0">
                      <a:pos x="204" y="118"/>
                    </a:cxn>
                    <a:cxn ang="0">
                      <a:pos x="409" y="31"/>
                    </a:cxn>
                  </a:cxnLst>
                  <a:rect l="0" t="0" r="r" b="b"/>
                  <a:pathLst>
                    <a:path w="409" h="150">
                      <a:moveTo>
                        <a:pt x="409" y="31"/>
                      </a:moveTo>
                      <a:lnTo>
                        <a:pt x="318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8" y="150"/>
                      </a:lnTo>
                      <a:lnTo>
                        <a:pt x="204" y="118"/>
                      </a:lnTo>
                      <a:lnTo>
                        <a:pt x="409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13"/>
                <p:cNvSpPr>
                  <a:spLocks/>
                </p:cNvSpPr>
                <p:nvPr/>
              </p:nvSpPr>
              <p:spPr bwMode="auto">
                <a:xfrm>
                  <a:off x="2324" y="1735"/>
                  <a:ext cx="408" cy="143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91" y="0"/>
                    </a:cxn>
                    <a:cxn ang="0">
                      <a:pos x="310" y="88"/>
                    </a:cxn>
                    <a:cxn ang="0">
                      <a:pos x="408" y="64"/>
                    </a:cxn>
                    <a:cxn ang="0">
                      <a:pos x="355" y="143"/>
                    </a:cxn>
                    <a:cxn ang="0">
                      <a:pos x="98" y="143"/>
                    </a:cxn>
                    <a:cxn ang="0">
                      <a:pos x="204" y="119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408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8"/>
                      </a:lnTo>
                      <a:lnTo>
                        <a:pt x="408" y="64"/>
                      </a:lnTo>
                      <a:lnTo>
                        <a:pt x="355" y="143"/>
                      </a:lnTo>
                      <a:lnTo>
                        <a:pt x="98" y="143"/>
                      </a:lnTo>
                      <a:lnTo>
                        <a:pt x="204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14"/>
                <p:cNvSpPr>
                  <a:spLocks/>
                </p:cNvSpPr>
                <p:nvPr/>
              </p:nvSpPr>
              <p:spPr bwMode="auto">
                <a:xfrm>
                  <a:off x="2324" y="1735"/>
                  <a:ext cx="408" cy="143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91" y="0"/>
                    </a:cxn>
                    <a:cxn ang="0">
                      <a:pos x="310" y="88"/>
                    </a:cxn>
                    <a:cxn ang="0">
                      <a:pos x="408" y="64"/>
                    </a:cxn>
                    <a:cxn ang="0">
                      <a:pos x="355" y="143"/>
                    </a:cxn>
                    <a:cxn ang="0">
                      <a:pos x="98" y="143"/>
                    </a:cxn>
                    <a:cxn ang="0">
                      <a:pos x="204" y="119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408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8"/>
                      </a:lnTo>
                      <a:lnTo>
                        <a:pt x="408" y="64"/>
                      </a:lnTo>
                      <a:lnTo>
                        <a:pt x="355" y="143"/>
                      </a:lnTo>
                      <a:lnTo>
                        <a:pt x="98" y="143"/>
                      </a:lnTo>
                      <a:lnTo>
                        <a:pt x="204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15"/>
                <p:cNvSpPr>
                  <a:spLocks/>
                </p:cNvSpPr>
                <p:nvPr/>
              </p:nvSpPr>
              <p:spPr bwMode="auto">
                <a:xfrm>
                  <a:off x="2732" y="1925"/>
                  <a:ext cx="409" cy="143"/>
                </a:xfrm>
                <a:custGeom>
                  <a:avLst/>
                  <a:gdLst/>
                  <a:ahLst/>
                  <a:cxnLst>
                    <a:cxn ang="0">
                      <a:pos x="409" y="111"/>
                    </a:cxn>
                    <a:cxn ang="0">
                      <a:pos x="318" y="143"/>
                    </a:cxn>
                    <a:cxn ang="0">
                      <a:pos x="106" y="48"/>
                    </a:cxn>
                    <a:cxn ang="0">
                      <a:pos x="0" y="80"/>
                    </a:cxn>
                    <a:cxn ang="0">
                      <a:pos x="53" y="0"/>
                    </a:cxn>
                    <a:cxn ang="0">
                      <a:pos x="318" y="0"/>
                    </a:cxn>
                    <a:cxn ang="0">
                      <a:pos x="204" y="24"/>
                    </a:cxn>
                    <a:cxn ang="0">
                      <a:pos x="409" y="111"/>
                    </a:cxn>
                  </a:cxnLst>
                  <a:rect l="0" t="0" r="r" b="b"/>
                  <a:pathLst>
                    <a:path w="409" h="143">
                      <a:moveTo>
                        <a:pt x="409" y="111"/>
                      </a:moveTo>
                      <a:lnTo>
                        <a:pt x="318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8" y="0"/>
                      </a:lnTo>
                      <a:lnTo>
                        <a:pt x="204" y="24"/>
                      </a:lnTo>
                      <a:lnTo>
                        <a:pt x="409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16"/>
                <p:cNvSpPr>
                  <a:spLocks/>
                </p:cNvSpPr>
                <p:nvPr/>
              </p:nvSpPr>
              <p:spPr bwMode="auto">
                <a:xfrm>
                  <a:off x="2732" y="1925"/>
                  <a:ext cx="409" cy="143"/>
                </a:xfrm>
                <a:custGeom>
                  <a:avLst/>
                  <a:gdLst/>
                  <a:ahLst/>
                  <a:cxnLst>
                    <a:cxn ang="0">
                      <a:pos x="409" y="111"/>
                    </a:cxn>
                    <a:cxn ang="0">
                      <a:pos x="318" y="143"/>
                    </a:cxn>
                    <a:cxn ang="0">
                      <a:pos x="106" y="48"/>
                    </a:cxn>
                    <a:cxn ang="0">
                      <a:pos x="0" y="80"/>
                    </a:cxn>
                    <a:cxn ang="0">
                      <a:pos x="53" y="0"/>
                    </a:cxn>
                    <a:cxn ang="0">
                      <a:pos x="318" y="0"/>
                    </a:cxn>
                    <a:cxn ang="0">
                      <a:pos x="204" y="24"/>
                    </a:cxn>
                    <a:cxn ang="0">
                      <a:pos x="409" y="111"/>
                    </a:cxn>
                  </a:cxnLst>
                  <a:rect l="0" t="0" r="r" b="b"/>
                  <a:pathLst>
                    <a:path w="409" h="143">
                      <a:moveTo>
                        <a:pt x="409" y="111"/>
                      </a:moveTo>
                      <a:lnTo>
                        <a:pt x="318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8" y="0"/>
                      </a:lnTo>
                      <a:lnTo>
                        <a:pt x="204" y="24"/>
                      </a:lnTo>
                      <a:lnTo>
                        <a:pt x="409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26"/>
              <p:cNvGrpSpPr>
                <a:grpSpLocks/>
              </p:cNvGrpSpPr>
              <p:nvPr/>
            </p:nvGrpSpPr>
            <p:grpSpPr bwMode="auto">
              <a:xfrm>
                <a:off x="2309" y="1743"/>
                <a:ext cx="854" cy="333"/>
                <a:chOff x="2309" y="1743"/>
                <a:chExt cx="854" cy="333"/>
              </a:xfrm>
            </p:grpSpPr>
            <p:sp>
              <p:nvSpPr>
                <p:cNvPr id="199" name="Freeform 18"/>
                <p:cNvSpPr>
                  <a:spLocks/>
                </p:cNvSpPr>
                <p:nvPr/>
              </p:nvSpPr>
              <p:spPr bwMode="auto">
                <a:xfrm>
                  <a:off x="2755" y="1751"/>
                  <a:ext cx="408" cy="143"/>
                </a:xfrm>
                <a:custGeom>
                  <a:avLst/>
                  <a:gdLst/>
                  <a:ahLst/>
                  <a:cxnLst>
                    <a:cxn ang="0">
                      <a:pos x="0" y="111"/>
                    </a:cxn>
                    <a:cxn ang="0">
                      <a:pos x="91" y="143"/>
                    </a:cxn>
                    <a:cxn ang="0">
                      <a:pos x="310" y="48"/>
                    </a:cxn>
                    <a:cxn ang="0">
                      <a:pos x="408" y="79"/>
                    </a:cxn>
                    <a:cxn ang="0">
                      <a:pos x="355" y="0"/>
                    </a:cxn>
                    <a:cxn ang="0">
                      <a:pos x="98" y="0"/>
                    </a:cxn>
                    <a:cxn ang="0">
                      <a:pos x="204" y="24"/>
                    </a:cxn>
                    <a:cxn ang="0">
                      <a:pos x="0" y="111"/>
                    </a:cxn>
                  </a:cxnLst>
                  <a:rect l="0" t="0" r="r" b="b"/>
                  <a:pathLst>
                    <a:path w="408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8" y="79"/>
                      </a:lnTo>
                      <a:lnTo>
                        <a:pt x="355" y="0"/>
                      </a:lnTo>
                      <a:lnTo>
                        <a:pt x="98" y="0"/>
                      </a:lnTo>
                      <a:lnTo>
                        <a:pt x="204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19"/>
                <p:cNvSpPr>
                  <a:spLocks/>
                </p:cNvSpPr>
                <p:nvPr/>
              </p:nvSpPr>
              <p:spPr bwMode="auto">
                <a:xfrm>
                  <a:off x="2755" y="1751"/>
                  <a:ext cx="408" cy="143"/>
                </a:xfrm>
                <a:custGeom>
                  <a:avLst/>
                  <a:gdLst/>
                  <a:ahLst/>
                  <a:cxnLst>
                    <a:cxn ang="0">
                      <a:pos x="0" y="111"/>
                    </a:cxn>
                    <a:cxn ang="0">
                      <a:pos x="91" y="143"/>
                    </a:cxn>
                    <a:cxn ang="0">
                      <a:pos x="310" y="48"/>
                    </a:cxn>
                    <a:cxn ang="0">
                      <a:pos x="408" y="79"/>
                    </a:cxn>
                    <a:cxn ang="0">
                      <a:pos x="355" y="0"/>
                    </a:cxn>
                    <a:cxn ang="0">
                      <a:pos x="98" y="0"/>
                    </a:cxn>
                    <a:cxn ang="0">
                      <a:pos x="204" y="24"/>
                    </a:cxn>
                    <a:cxn ang="0">
                      <a:pos x="0" y="111"/>
                    </a:cxn>
                  </a:cxnLst>
                  <a:rect l="0" t="0" r="r" b="b"/>
                  <a:pathLst>
                    <a:path w="408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8" y="79"/>
                      </a:lnTo>
                      <a:lnTo>
                        <a:pt x="355" y="0"/>
                      </a:lnTo>
                      <a:lnTo>
                        <a:pt x="98" y="0"/>
                      </a:lnTo>
                      <a:lnTo>
                        <a:pt x="204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20"/>
                <p:cNvSpPr>
                  <a:spLocks/>
                </p:cNvSpPr>
                <p:nvPr/>
              </p:nvSpPr>
              <p:spPr bwMode="auto">
                <a:xfrm>
                  <a:off x="2309" y="1918"/>
                  <a:ext cx="408" cy="150"/>
                </a:xfrm>
                <a:custGeom>
                  <a:avLst/>
                  <a:gdLst/>
                  <a:ahLst/>
                  <a:cxnLst>
                    <a:cxn ang="0">
                      <a:pos x="408" y="31"/>
                    </a:cxn>
                    <a:cxn ang="0">
                      <a:pos x="317" y="0"/>
                    </a:cxn>
                    <a:cxn ang="0">
                      <a:pos x="106" y="95"/>
                    </a:cxn>
                    <a:cxn ang="0">
                      <a:pos x="0" y="63"/>
                    </a:cxn>
                    <a:cxn ang="0">
                      <a:pos x="53" y="150"/>
                    </a:cxn>
                    <a:cxn ang="0">
                      <a:pos x="317" y="150"/>
                    </a:cxn>
                    <a:cxn ang="0">
                      <a:pos x="204" y="118"/>
                    </a:cxn>
                    <a:cxn ang="0">
                      <a:pos x="408" y="31"/>
                    </a:cxn>
                  </a:cxnLst>
                  <a:rect l="0" t="0" r="r" b="b"/>
                  <a:pathLst>
                    <a:path w="408" h="150">
                      <a:moveTo>
                        <a:pt x="408" y="31"/>
                      </a:moveTo>
                      <a:lnTo>
                        <a:pt x="317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7" y="150"/>
                      </a:lnTo>
                      <a:lnTo>
                        <a:pt x="204" y="118"/>
                      </a:lnTo>
                      <a:lnTo>
                        <a:pt x="408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21"/>
                <p:cNvSpPr>
                  <a:spLocks/>
                </p:cNvSpPr>
                <p:nvPr/>
              </p:nvSpPr>
              <p:spPr bwMode="auto">
                <a:xfrm>
                  <a:off x="2309" y="1918"/>
                  <a:ext cx="408" cy="150"/>
                </a:xfrm>
                <a:custGeom>
                  <a:avLst/>
                  <a:gdLst/>
                  <a:ahLst/>
                  <a:cxnLst>
                    <a:cxn ang="0">
                      <a:pos x="408" y="31"/>
                    </a:cxn>
                    <a:cxn ang="0">
                      <a:pos x="317" y="0"/>
                    </a:cxn>
                    <a:cxn ang="0">
                      <a:pos x="106" y="95"/>
                    </a:cxn>
                    <a:cxn ang="0">
                      <a:pos x="0" y="63"/>
                    </a:cxn>
                    <a:cxn ang="0">
                      <a:pos x="53" y="150"/>
                    </a:cxn>
                    <a:cxn ang="0">
                      <a:pos x="317" y="150"/>
                    </a:cxn>
                    <a:cxn ang="0">
                      <a:pos x="204" y="118"/>
                    </a:cxn>
                    <a:cxn ang="0">
                      <a:pos x="408" y="31"/>
                    </a:cxn>
                  </a:cxnLst>
                  <a:rect l="0" t="0" r="r" b="b"/>
                  <a:pathLst>
                    <a:path w="408" h="150">
                      <a:moveTo>
                        <a:pt x="408" y="31"/>
                      </a:moveTo>
                      <a:lnTo>
                        <a:pt x="317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7" y="150"/>
                      </a:lnTo>
                      <a:lnTo>
                        <a:pt x="204" y="118"/>
                      </a:lnTo>
                      <a:lnTo>
                        <a:pt x="408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22"/>
                <p:cNvSpPr>
                  <a:spLocks/>
                </p:cNvSpPr>
                <p:nvPr/>
              </p:nvSpPr>
              <p:spPr bwMode="auto">
                <a:xfrm>
                  <a:off x="2331" y="1743"/>
                  <a:ext cx="409" cy="143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91" y="0"/>
                    </a:cxn>
                    <a:cxn ang="0">
                      <a:pos x="310" y="87"/>
                    </a:cxn>
                    <a:cxn ang="0">
                      <a:pos x="409" y="64"/>
                    </a:cxn>
                    <a:cxn ang="0">
                      <a:pos x="356" y="143"/>
                    </a:cxn>
                    <a:cxn ang="0">
                      <a:pos x="99" y="143"/>
                    </a:cxn>
                    <a:cxn ang="0">
                      <a:pos x="205" y="119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409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7"/>
                      </a:lnTo>
                      <a:lnTo>
                        <a:pt x="409" y="64"/>
                      </a:lnTo>
                      <a:lnTo>
                        <a:pt x="356" y="143"/>
                      </a:lnTo>
                      <a:lnTo>
                        <a:pt x="99" y="143"/>
                      </a:lnTo>
                      <a:lnTo>
                        <a:pt x="205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23"/>
                <p:cNvSpPr>
                  <a:spLocks/>
                </p:cNvSpPr>
                <p:nvPr/>
              </p:nvSpPr>
              <p:spPr bwMode="auto">
                <a:xfrm>
                  <a:off x="2331" y="1743"/>
                  <a:ext cx="409" cy="143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91" y="0"/>
                    </a:cxn>
                    <a:cxn ang="0">
                      <a:pos x="310" y="87"/>
                    </a:cxn>
                    <a:cxn ang="0">
                      <a:pos x="409" y="64"/>
                    </a:cxn>
                    <a:cxn ang="0">
                      <a:pos x="356" y="143"/>
                    </a:cxn>
                    <a:cxn ang="0">
                      <a:pos x="99" y="143"/>
                    </a:cxn>
                    <a:cxn ang="0">
                      <a:pos x="205" y="119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409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7"/>
                      </a:lnTo>
                      <a:lnTo>
                        <a:pt x="409" y="64"/>
                      </a:lnTo>
                      <a:lnTo>
                        <a:pt x="356" y="143"/>
                      </a:lnTo>
                      <a:lnTo>
                        <a:pt x="99" y="143"/>
                      </a:lnTo>
                      <a:lnTo>
                        <a:pt x="205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4"/>
                <p:cNvSpPr>
                  <a:spLocks/>
                </p:cNvSpPr>
                <p:nvPr/>
              </p:nvSpPr>
              <p:spPr bwMode="auto">
                <a:xfrm>
                  <a:off x="2740" y="1933"/>
                  <a:ext cx="408" cy="143"/>
                </a:xfrm>
                <a:custGeom>
                  <a:avLst/>
                  <a:gdLst/>
                  <a:ahLst/>
                  <a:cxnLst>
                    <a:cxn ang="0">
                      <a:pos x="408" y="111"/>
                    </a:cxn>
                    <a:cxn ang="0">
                      <a:pos x="317" y="143"/>
                    </a:cxn>
                    <a:cxn ang="0">
                      <a:pos x="106" y="48"/>
                    </a:cxn>
                    <a:cxn ang="0">
                      <a:pos x="0" y="80"/>
                    </a:cxn>
                    <a:cxn ang="0">
                      <a:pos x="53" y="0"/>
                    </a:cxn>
                    <a:cxn ang="0">
                      <a:pos x="317" y="0"/>
                    </a:cxn>
                    <a:cxn ang="0">
                      <a:pos x="204" y="24"/>
                    </a:cxn>
                    <a:cxn ang="0">
                      <a:pos x="408" y="111"/>
                    </a:cxn>
                  </a:cxnLst>
                  <a:rect l="0" t="0" r="r" b="b"/>
                  <a:pathLst>
                    <a:path w="408" h="143">
                      <a:moveTo>
                        <a:pt x="408" y="111"/>
                      </a:moveTo>
                      <a:lnTo>
                        <a:pt x="317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7" y="0"/>
                      </a:lnTo>
                      <a:lnTo>
                        <a:pt x="204" y="24"/>
                      </a:lnTo>
                      <a:lnTo>
                        <a:pt x="408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5"/>
                <p:cNvSpPr>
                  <a:spLocks/>
                </p:cNvSpPr>
                <p:nvPr/>
              </p:nvSpPr>
              <p:spPr bwMode="auto">
                <a:xfrm>
                  <a:off x="2740" y="1933"/>
                  <a:ext cx="408" cy="143"/>
                </a:xfrm>
                <a:custGeom>
                  <a:avLst/>
                  <a:gdLst/>
                  <a:ahLst/>
                  <a:cxnLst>
                    <a:cxn ang="0">
                      <a:pos x="408" y="111"/>
                    </a:cxn>
                    <a:cxn ang="0">
                      <a:pos x="317" y="143"/>
                    </a:cxn>
                    <a:cxn ang="0">
                      <a:pos x="106" y="48"/>
                    </a:cxn>
                    <a:cxn ang="0">
                      <a:pos x="0" y="80"/>
                    </a:cxn>
                    <a:cxn ang="0">
                      <a:pos x="53" y="0"/>
                    </a:cxn>
                    <a:cxn ang="0">
                      <a:pos x="317" y="0"/>
                    </a:cxn>
                    <a:cxn ang="0">
                      <a:pos x="204" y="24"/>
                    </a:cxn>
                    <a:cxn ang="0">
                      <a:pos x="408" y="111"/>
                    </a:cxn>
                  </a:cxnLst>
                  <a:rect l="0" t="0" r="r" b="b"/>
                  <a:pathLst>
                    <a:path w="408" h="143">
                      <a:moveTo>
                        <a:pt x="408" y="111"/>
                      </a:moveTo>
                      <a:lnTo>
                        <a:pt x="317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7" y="0"/>
                      </a:lnTo>
                      <a:lnTo>
                        <a:pt x="204" y="24"/>
                      </a:lnTo>
                      <a:lnTo>
                        <a:pt x="408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95" name="Line 28"/>
            <p:cNvSpPr>
              <a:spLocks noChangeShapeType="1"/>
            </p:cNvSpPr>
            <p:nvPr/>
          </p:nvSpPr>
          <p:spPr bwMode="auto">
            <a:xfrm>
              <a:off x="2112" y="1902"/>
              <a:ext cx="1" cy="316"/>
            </a:xfrm>
            <a:prstGeom prst="line">
              <a:avLst/>
            </a:prstGeom>
            <a:noFill/>
            <a:ln w="8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Line 29"/>
            <p:cNvSpPr>
              <a:spLocks noChangeShapeType="1"/>
            </p:cNvSpPr>
            <p:nvPr/>
          </p:nvSpPr>
          <p:spPr bwMode="auto">
            <a:xfrm>
              <a:off x="3352" y="1902"/>
              <a:ext cx="1" cy="316"/>
            </a:xfrm>
            <a:prstGeom prst="line">
              <a:avLst/>
            </a:prstGeom>
            <a:noFill/>
            <a:ln w="8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16" name="Straight Connector 215"/>
          <p:cNvCxnSpPr/>
          <p:nvPr/>
        </p:nvCxnSpPr>
        <p:spPr bwMode="auto">
          <a:xfrm rot="5400000" flipH="1" flipV="1">
            <a:off x="5264715" y="3141144"/>
            <a:ext cx="0" cy="273111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8" name="Straight Connector 217"/>
          <p:cNvCxnSpPr/>
          <p:nvPr/>
        </p:nvCxnSpPr>
        <p:spPr bwMode="auto">
          <a:xfrm rot="5400000">
            <a:off x="2670885" y="4645465"/>
            <a:ext cx="303651" cy="311419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Straight Connector 219"/>
          <p:cNvCxnSpPr/>
          <p:nvPr/>
        </p:nvCxnSpPr>
        <p:spPr bwMode="auto">
          <a:xfrm rot="16200000" flipH="1">
            <a:off x="3778691" y="4616890"/>
            <a:ext cx="151251" cy="21616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21" name="Oval 220"/>
          <p:cNvSpPr/>
          <p:nvPr/>
        </p:nvSpPr>
        <p:spPr bwMode="auto">
          <a:xfrm>
            <a:off x="1828800" y="4800600"/>
            <a:ext cx="3810000" cy="19050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2" name="Slide Number Placeholder 7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 advTm="52604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Hosted Network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Poised to happen for networking</a:t>
            </a:r>
          </a:p>
          <a:p>
            <a:r>
              <a:rPr lang="en-US" dirty="0" smtClean="0"/>
              <a:t>Similar benefits</a:t>
            </a:r>
          </a:p>
          <a:p>
            <a:r>
              <a:rPr lang="en-US" dirty="0" smtClean="0"/>
              <a:t>Additional driver: in-network inaccessibility</a:t>
            </a:r>
          </a:p>
          <a:p>
            <a:pPr lvl="1"/>
            <a:endParaRPr lang="en-US" dirty="0"/>
          </a:p>
        </p:txBody>
      </p:sp>
      <p:pic>
        <p:nvPicPr>
          <p:cNvPr id="4" name="Picture 1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4419600"/>
            <a:ext cx="3276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5638800"/>
            <a:ext cx="773947" cy="734568"/>
          </a:xfrm>
          <a:prstGeom prst="rect">
            <a:avLst/>
          </a:prstGeom>
          <a:noFill/>
        </p:spPr>
      </p:pic>
      <p:pic>
        <p:nvPicPr>
          <p:cNvPr id="2051" name="Picture 3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4419600"/>
            <a:ext cx="596257" cy="608705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77000" y="4953000"/>
            <a:ext cx="1840234" cy="1381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886200" y="4724400"/>
            <a:ext cx="7553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2286000" y="4724400"/>
            <a:ext cx="762000" cy="3048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V="1">
            <a:off x="2286000" y="5791200"/>
            <a:ext cx="609600" cy="2286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4" idx="3"/>
            <a:endCxn id="2052" idx="1"/>
          </p:cNvCxnSpPr>
          <p:nvPr/>
        </p:nvCxnSpPr>
        <p:spPr bwMode="auto">
          <a:xfrm>
            <a:off x="5943600" y="5448300"/>
            <a:ext cx="533400" cy="195226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advTm="34414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 towards hosted and shared infrastructure</a:t>
            </a:r>
          </a:p>
          <a:p>
            <a:pPr lvl="1"/>
            <a:r>
              <a:rPr lang="en-US" dirty="0" smtClean="0"/>
              <a:t>Can help management of private infrastructures</a:t>
            </a:r>
          </a:p>
          <a:p>
            <a:r>
              <a:rPr lang="en-US" dirty="0" smtClean="0"/>
              <a:t>Worth exploring an alternate to the </a:t>
            </a:r>
            <a:r>
              <a:rPr lang="en-US" dirty="0" err="1" smtClean="0"/>
              <a:t>IaaS</a:t>
            </a:r>
            <a:r>
              <a:rPr lang="en-US" dirty="0" smtClean="0"/>
              <a:t> model</a:t>
            </a:r>
          </a:p>
          <a:p>
            <a:r>
              <a:rPr lang="en-US" dirty="0" smtClean="0"/>
              <a:t>Some challenges in the single router platform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 advTm="41137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>
              <a:hlinkClick r:id="rId2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Contact info:</a:t>
            </a:r>
            <a:endParaRPr lang="en-US" dirty="0" smtClean="0">
              <a:solidFill>
                <a:schemeClr val="tx1"/>
              </a:solidFill>
              <a:hlinkClick r:id="rId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sz="2800" dirty="0" smtClean="0"/>
              <a:t>ekeller@princeton.edu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800" dirty="0" smtClean="0"/>
              <a:t>http://www.princeton.edu/~ekeller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45D62-CC08-48FA-985A-62E7EF5E9DE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ransition advTm="2324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I’m not the first to believe this</a:t>
            </a:r>
          </a:p>
          <a:p>
            <a:r>
              <a:rPr lang="en-US" dirty="0" smtClean="0"/>
              <a:t>Large body of research in </a:t>
            </a:r>
            <a:r>
              <a:rPr lang="en-US" dirty="0" smtClean="0">
                <a:solidFill>
                  <a:srgbClr val="FF0000"/>
                </a:solidFill>
              </a:rPr>
              <a:t>Network Virtualization</a:t>
            </a:r>
          </a:p>
          <a:p>
            <a:pPr lvl="1"/>
            <a:r>
              <a:rPr lang="en-US" dirty="0" smtClean="0"/>
              <a:t>Run multiple virtual networks concurrently on a shared infrastructure</a:t>
            </a:r>
            <a:endParaRPr lang="en-US" dirty="0" smtClean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276600"/>
            <a:ext cx="5234930" cy="3327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Slide Number Placeholder 4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 advTm="29967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the Wrong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Instead… abstraction should be a platform</a:t>
            </a:r>
          </a:p>
          <a:p>
            <a:pPr lvl="1"/>
            <a:r>
              <a:rPr lang="en-US" dirty="0" smtClean="0"/>
              <a:t>Customers can focus on their application/service</a:t>
            </a:r>
          </a:p>
          <a:p>
            <a:r>
              <a:rPr lang="en-US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“Single Router Platform”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1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847493"/>
            <a:ext cx="5181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5609493"/>
            <a:ext cx="471054" cy="338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5609493"/>
            <a:ext cx="471054" cy="338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5076093"/>
            <a:ext cx="471054" cy="338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5228493"/>
            <a:ext cx="471054" cy="338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5804224"/>
            <a:ext cx="471054" cy="338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Connector 9"/>
          <p:cNvCxnSpPr>
            <a:stCxn id="5" idx="0"/>
            <a:endCxn id="7" idx="1"/>
          </p:cNvCxnSpPr>
          <p:nvPr/>
        </p:nvCxnSpPr>
        <p:spPr bwMode="auto">
          <a:xfrm rot="5400000" flipH="1" flipV="1">
            <a:off x="2297930" y="4935624"/>
            <a:ext cx="364066" cy="983673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>
            <a:stCxn id="5" idx="3"/>
            <a:endCxn id="9" idx="1"/>
          </p:cNvCxnSpPr>
          <p:nvPr/>
        </p:nvCxnSpPr>
        <p:spPr bwMode="auto">
          <a:xfrm>
            <a:off x="2223654" y="5778827"/>
            <a:ext cx="1586346" cy="194731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9" idx="3"/>
            <a:endCxn id="6" idx="1"/>
          </p:cNvCxnSpPr>
          <p:nvPr/>
        </p:nvCxnSpPr>
        <p:spPr bwMode="auto">
          <a:xfrm flipV="1">
            <a:off x="4281054" y="5778827"/>
            <a:ext cx="1205346" cy="194731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8" idx="3"/>
            <a:endCxn id="6" idx="1"/>
          </p:cNvCxnSpPr>
          <p:nvPr/>
        </p:nvCxnSpPr>
        <p:spPr bwMode="auto">
          <a:xfrm>
            <a:off x="5195454" y="5397827"/>
            <a:ext cx="290946" cy="3810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9" idx="0"/>
            <a:endCxn id="8" idx="1"/>
          </p:cNvCxnSpPr>
          <p:nvPr/>
        </p:nvCxnSpPr>
        <p:spPr bwMode="auto">
          <a:xfrm rot="5400000" flipH="1" flipV="1">
            <a:off x="4181765" y="5261590"/>
            <a:ext cx="406397" cy="678873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7" idx="3"/>
            <a:endCxn id="8" idx="0"/>
          </p:cNvCxnSpPr>
          <p:nvPr/>
        </p:nvCxnSpPr>
        <p:spPr bwMode="auto">
          <a:xfrm flipV="1">
            <a:off x="3442854" y="5228493"/>
            <a:ext cx="1517073" cy="16934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7" idx="2"/>
            <a:endCxn id="9" idx="0"/>
          </p:cNvCxnSpPr>
          <p:nvPr/>
        </p:nvCxnSpPr>
        <p:spPr bwMode="auto">
          <a:xfrm rot="16200000" flipH="1">
            <a:off x="3431695" y="5190392"/>
            <a:ext cx="389464" cy="8382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Down Arrow 16"/>
          <p:cNvSpPr/>
          <p:nvPr/>
        </p:nvSpPr>
        <p:spPr bwMode="auto">
          <a:xfrm>
            <a:off x="3352800" y="4343400"/>
            <a:ext cx="685800" cy="457200"/>
          </a:xfrm>
          <a:prstGeom prst="downArrow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3124200" y="3505200"/>
            <a:ext cx="1066800" cy="656493"/>
            <a:chOff x="2112" y="1680"/>
            <a:chExt cx="1248" cy="768"/>
          </a:xfrm>
        </p:grpSpPr>
        <p:sp>
          <p:nvSpPr>
            <p:cNvPr id="19" name="AutoShape 3"/>
            <p:cNvSpPr>
              <a:spLocks noChangeAspect="1" noChangeArrowheads="1" noTextEdit="1"/>
            </p:cNvSpPr>
            <p:nvPr/>
          </p:nvSpPr>
          <p:spPr bwMode="auto">
            <a:xfrm>
              <a:off x="2112" y="1680"/>
              <a:ext cx="1248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5"/>
            <p:cNvSpPr>
              <a:spLocks noChangeArrowheads="1"/>
            </p:cNvSpPr>
            <p:nvPr/>
          </p:nvSpPr>
          <p:spPr bwMode="auto">
            <a:xfrm>
              <a:off x="2112" y="1997"/>
              <a:ext cx="1248" cy="451"/>
            </a:xfrm>
            <a:prstGeom prst="ellipse">
              <a:avLst/>
            </a:prstGeom>
            <a:solidFill>
              <a:srgbClr val="0078AA"/>
            </a:solidFill>
            <a:ln w="8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2112" y="1910"/>
              <a:ext cx="1240" cy="316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2112" y="1910"/>
              <a:ext cx="1240" cy="316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Oval 8"/>
            <p:cNvSpPr>
              <a:spLocks noChangeArrowheads="1"/>
            </p:cNvSpPr>
            <p:nvPr/>
          </p:nvSpPr>
          <p:spPr bwMode="auto">
            <a:xfrm>
              <a:off x="2112" y="1680"/>
              <a:ext cx="1248" cy="451"/>
            </a:xfrm>
            <a:prstGeom prst="ellipse">
              <a:avLst/>
            </a:prstGeom>
            <a:solidFill>
              <a:srgbClr val="00B4FF"/>
            </a:solidFill>
            <a:ln w="8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4" name="Group 27"/>
            <p:cNvGrpSpPr>
              <a:grpSpLocks/>
            </p:cNvGrpSpPr>
            <p:nvPr/>
          </p:nvGrpSpPr>
          <p:grpSpPr bwMode="auto">
            <a:xfrm>
              <a:off x="2301" y="1735"/>
              <a:ext cx="862" cy="341"/>
              <a:chOff x="2301" y="1735"/>
              <a:chExt cx="862" cy="341"/>
            </a:xfrm>
          </p:grpSpPr>
          <p:grpSp>
            <p:nvGrpSpPr>
              <p:cNvPr id="27" name="Group 17"/>
              <p:cNvGrpSpPr>
                <a:grpSpLocks/>
              </p:cNvGrpSpPr>
              <p:nvPr/>
            </p:nvGrpSpPr>
            <p:grpSpPr bwMode="auto">
              <a:xfrm>
                <a:off x="2301" y="1735"/>
                <a:ext cx="855" cy="333"/>
                <a:chOff x="2301" y="1735"/>
                <a:chExt cx="855" cy="333"/>
              </a:xfrm>
            </p:grpSpPr>
            <p:sp>
              <p:nvSpPr>
                <p:cNvPr id="37" name="Freeform 9"/>
                <p:cNvSpPr>
                  <a:spLocks/>
                </p:cNvSpPr>
                <p:nvPr/>
              </p:nvSpPr>
              <p:spPr bwMode="auto">
                <a:xfrm>
                  <a:off x="2747" y="1743"/>
                  <a:ext cx="409" cy="143"/>
                </a:xfrm>
                <a:custGeom>
                  <a:avLst/>
                  <a:gdLst/>
                  <a:ahLst/>
                  <a:cxnLst>
                    <a:cxn ang="0">
                      <a:pos x="0" y="111"/>
                    </a:cxn>
                    <a:cxn ang="0">
                      <a:pos x="91" y="143"/>
                    </a:cxn>
                    <a:cxn ang="0">
                      <a:pos x="310" y="48"/>
                    </a:cxn>
                    <a:cxn ang="0">
                      <a:pos x="409" y="80"/>
                    </a:cxn>
                    <a:cxn ang="0">
                      <a:pos x="356" y="0"/>
                    </a:cxn>
                    <a:cxn ang="0">
                      <a:pos x="99" y="0"/>
                    </a:cxn>
                    <a:cxn ang="0">
                      <a:pos x="205" y="24"/>
                    </a:cxn>
                    <a:cxn ang="0">
                      <a:pos x="0" y="111"/>
                    </a:cxn>
                  </a:cxnLst>
                  <a:rect l="0" t="0" r="r" b="b"/>
                  <a:pathLst>
                    <a:path w="409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9" y="80"/>
                      </a:lnTo>
                      <a:lnTo>
                        <a:pt x="356" y="0"/>
                      </a:lnTo>
                      <a:lnTo>
                        <a:pt x="99" y="0"/>
                      </a:lnTo>
                      <a:lnTo>
                        <a:pt x="205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10"/>
                <p:cNvSpPr>
                  <a:spLocks/>
                </p:cNvSpPr>
                <p:nvPr/>
              </p:nvSpPr>
              <p:spPr bwMode="auto">
                <a:xfrm>
                  <a:off x="2747" y="1743"/>
                  <a:ext cx="409" cy="143"/>
                </a:xfrm>
                <a:custGeom>
                  <a:avLst/>
                  <a:gdLst/>
                  <a:ahLst/>
                  <a:cxnLst>
                    <a:cxn ang="0">
                      <a:pos x="0" y="111"/>
                    </a:cxn>
                    <a:cxn ang="0">
                      <a:pos x="91" y="143"/>
                    </a:cxn>
                    <a:cxn ang="0">
                      <a:pos x="310" y="48"/>
                    </a:cxn>
                    <a:cxn ang="0">
                      <a:pos x="409" y="80"/>
                    </a:cxn>
                    <a:cxn ang="0">
                      <a:pos x="356" y="0"/>
                    </a:cxn>
                    <a:cxn ang="0">
                      <a:pos x="99" y="0"/>
                    </a:cxn>
                    <a:cxn ang="0">
                      <a:pos x="205" y="24"/>
                    </a:cxn>
                    <a:cxn ang="0">
                      <a:pos x="0" y="111"/>
                    </a:cxn>
                  </a:cxnLst>
                  <a:rect l="0" t="0" r="r" b="b"/>
                  <a:pathLst>
                    <a:path w="409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9" y="80"/>
                      </a:lnTo>
                      <a:lnTo>
                        <a:pt x="356" y="0"/>
                      </a:lnTo>
                      <a:lnTo>
                        <a:pt x="99" y="0"/>
                      </a:lnTo>
                      <a:lnTo>
                        <a:pt x="205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Freeform 11"/>
                <p:cNvSpPr>
                  <a:spLocks/>
                </p:cNvSpPr>
                <p:nvPr/>
              </p:nvSpPr>
              <p:spPr bwMode="auto">
                <a:xfrm>
                  <a:off x="2301" y="1910"/>
                  <a:ext cx="409" cy="150"/>
                </a:xfrm>
                <a:custGeom>
                  <a:avLst/>
                  <a:gdLst/>
                  <a:ahLst/>
                  <a:cxnLst>
                    <a:cxn ang="0">
                      <a:pos x="409" y="31"/>
                    </a:cxn>
                    <a:cxn ang="0">
                      <a:pos x="318" y="0"/>
                    </a:cxn>
                    <a:cxn ang="0">
                      <a:pos x="106" y="95"/>
                    </a:cxn>
                    <a:cxn ang="0">
                      <a:pos x="0" y="63"/>
                    </a:cxn>
                    <a:cxn ang="0">
                      <a:pos x="53" y="150"/>
                    </a:cxn>
                    <a:cxn ang="0">
                      <a:pos x="318" y="150"/>
                    </a:cxn>
                    <a:cxn ang="0">
                      <a:pos x="204" y="118"/>
                    </a:cxn>
                    <a:cxn ang="0">
                      <a:pos x="409" y="31"/>
                    </a:cxn>
                  </a:cxnLst>
                  <a:rect l="0" t="0" r="r" b="b"/>
                  <a:pathLst>
                    <a:path w="409" h="150">
                      <a:moveTo>
                        <a:pt x="409" y="31"/>
                      </a:moveTo>
                      <a:lnTo>
                        <a:pt x="318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8" y="150"/>
                      </a:lnTo>
                      <a:lnTo>
                        <a:pt x="204" y="118"/>
                      </a:lnTo>
                      <a:lnTo>
                        <a:pt x="409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12"/>
                <p:cNvSpPr>
                  <a:spLocks/>
                </p:cNvSpPr>
                <p:nvPr/>
              </p:nvSpPr>
              <p:spPr bwMode="auto">
                <a:xfrm>
                  <a:off x="2301" y="1910"/>
                  <a:ext cx="409" cy="150"/>
                </a:xfrm>
                <a:custGeom>
                  <a:avLst/>
                  <a:gdLst/>
                  <a:ahLst/>
                  <a:cxnLst>
                    <a:cxn ang="0">
                      <a:pos x="409" y="31"/>
                    </a:cxn>
                    <a:cxn ang="0">
                      <a:pos x="318" y="0"/>
                    </a:cxn>
                    <a:cxn ang="0">
                      <a:pos x="106" y="95"/>
                    </a:cxn>
                    <a:cxn ang="0">
                      <a:pos x="0" y="63"/>
                    </a:cxn>
                    <a:cxn ang="0">
                      <a:pos x="53" y="150"/>
                    </a:cxn>
                    <a:cxn ang="0">
                      <a:pos x="318" y="150"/>
                    </a:cxn>
                    <a:cxn ang="0">
                      <a:pos x="204" y="118"/>
                    </a:cxn>
                    <a:cxn ang="0">
                      <a:pos x="409" y="31"/>
                    </a:cxn>
                  </a:cxnLst>
                  <a:rect l="0" t="0" r="r" b="b"/>
                  <a:pathLst>
                    <a:path w="409" h="150">
                      <a:moveTo>
                        <a:pt x="409" y="31"/>
                      </a:moveTo>
                      <a:lnTo>
                        <a:pt x="318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8" y="150"/>
                      </a:lnTo>
                      <a:lnTo>
                        <a:pt x="204" y="118"/>
                      </a:lnTo>
                      <a:lnTo>
                        <a:pt x="409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Freeform 13"/>
                <p:cNvSpPr>
                  <a:spLocks/>
                </p:cNvSpPr>
                <p:nvPr/>
              </p:nvSpPr>
              <p:spPr bwMode="auto">
                <a:xfrm>
                  <a:off x="2324" y="1735"/>
                  <a:ext cx="408" cy="143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91" y="0"/>
                    </a:cxn>
                    <a:cxn ang="0">
                      <a:pos x="310" y="88"/>
                    </a:cxn>
                    <a:cxn ang="0">
                      <a:pos x="408" y="64"/>
                    </a:cxn>
                    <a:cxn ang="0">
                      <a:pos x="355" y="143"/>
                    </a:cxn>
                    <a:cxn ang="0">
                      <a:pos x="98" y="143"/>
                    </a:cxn>
                    <a:cxn ang="0">
                      <a:pos x="204" y="119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408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8"/>
                      </a:lnTo>
                      <a:lnTo>
                        <a:pt x="408" y="64"/>
                      </a:lnTo>
                      <a:lnTo>
                        <a:pt x="355" y="143"/>
                      </a:lnTo>
                      <a:lnTo>
                        <a:pt x="98" y="143"/>
                      </a:lnTo>
                      <a:lnTo>
                        <a:pt x="204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14"/>
                <p:cNvSpPr>
                  <a:spLocks/>
                </p:cNvSpPr>
                <p:nvPr/>
              </p:nvSpPr>
              <p:spPr bwMode="auto">
                <a:xfrm>
                  <a:off x="2324" y="1735"/>
                  <a:ext cx="408" cy="143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91" y="0"/>
                    </a:cxn>
                    <a:cxn ang="0">
                      <a:pos x="310" y="88"/>
                    </a:cxn>
                    <a:cxn ang="0">
                      <a:pos x="408" y="64"/>
                    </a:cxn>
                    <a:cxn ang="0">
                      <a:pos x="355" y="143"/>
                    </a:cxn>
                    <a:cxn ang="0">
                      <a:pos x="98" y="143"/>
                    </a:cxn>
                    <a:cxn ang="0">
                      <a:pos x="204" y="119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408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8"/>
                      </a:lnTo>
                      <a:lnTo>
                        <a:pt x="408" y="64"/>
                      </a:lnTo>
                      <a:lnTo>
                        <a:pt x="355" y="143"/>
                      </a:lnTo>
                      <a:lnTo>
                        <a:pt x="98" y="143"/>
                      </a:lnTo>
                      <a:lnTo>
                        <a:pt x="204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Freeform 15"/>
                <p:cNvSpPr>
                  <a:spLocks/>
                </p:cNvSpPr>
                <p:nvPr/>
              </p:nvSpPr>
              <p:spPr bwMode="auto">
                <a:xfrm>
                  <a:off x="2732" y="1925"/>
                  <a:ext cx="409" cy="143"/>
                </a:xfrm>
                <a:custGeom>
                  <a:avLst/>
                  <a:gdLst/>
                  <a:ahLst/>
                  <a:cxnLst>
                    <a:cxn ang="0">
                      <a:pos x="409" y="111"/>
                    </a:cxn>
                    <a:cxn ang="0">
                      <a:pos x="318" y="143"/>
                    </a:cxn>
                    <a:cxn ang="0">
                      <a:pos x="106" y="48"/>
                    </a:cxn>
                    <a:cxn ang="0">
                      <a:pos x="0" y="80"/>
                    </a:cxn>
                    <a:cxn ang="0">
                      <a:pos x="53" y="0"/>
                    </a:cxn>
                    <a:cxn ang="0">
                      <a:pos x="318" y="0"/>
                    </a:cxn>
                    <a:cxn ang="0">
                      <a:pos x="204" y="24"/>
                    </a:cxn>
                    <a:cxn ang="0">
                      <a:pos x="409" y="111"/>
                    </a:cxn>
                  </a:cxnLst>
                  <a:rect l="0" t="0" r="r" b="b"/>
                  <a:pathLst>
                    <a:path w="409" h="143">
                      <a:moveTo>
                        <a:pt x="409" y="111"/>
                      </a:moveTo>
                      <a:lnTo>
                        <a:pt x="318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8" y="0"/>
                      </a:lnTo>
                      <a:lnTo>
                        <a:pt x="204" y="24"/>
                      </a:lnTo>
                      <a:lnTo>
                        <a:pt x="409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Freeform 16"/>
                <p:cNvSpPr>
                  <a:spLocks/>
                </p:cNvSpPr>
                <p:nvPr/>
              </p:nvSpPr>
              <p:spPr bwMode="auto">
                <a:xfrm>
                  <a:off x="2732" y="1925"/>
                  <a:ext cx="409" cy="143"/>
                </a:xfrm>
                <a:custGeom>
                  <a:avLst/>
                  <a:gdLst/>
                  <a:ahLst/>
                  <a:cxnLst>
                    <a:cxn ang="0">
                      <a:pos x="409" y="111"/>
                    </a:cxn>
                    <a:cxn ang="0">
                      <a:pos x="318" y="143"/>
                    </a:cxn>
                    <a:cxn ang="0">
                      <a:pos x="106" y="48"/>
                    </a:cxn>
                    <a:cxn ang="0">
                      <a:pos x="0" y="80"/>
                    </a:cxn>
                    <a:cxn ang="0">
                      <a:pos x="53" y="0"/>
                    </a:cxn>
                    <a:cxn ang="0">
                      <a:pos x="318" y="0"/>
                    </a:cxn>
                    <a:cxn ang="0">
                      <a:pos x="204" y="24"/>
                    </a:cxn>
                    <a:cxn ang="0">
                      <a:pos x="409" y="111"/>
                    </a:cxn>
                  </a:cxnLst>
                  <a:rect l="0" t="0" r="r" b="b"/>
                  <a:pathLst>
                    <a:path w="409" h="143">
                      <a:moveTo>
                        <a:pt x="409" y="111"/>
                      </a:moveTo>
                      <a:lnTo>
                        <a:pt x="318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8" y="0"/>
                      </a:lnTo>
                      <a:lnTo>
                        <a:pt x="204" y="24"/>
                      </a:lnTo>
                      <a:lnTo>
                        <a:pt x="409" y="1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27"/>
              <p:cNvGrpSpPr>
                <a:grpSpLocks/>
              </p:cNvGrpSpPr>
              <p:nvPr/>
            </p:nvGrpSpPr>
            <p:grpSpPr bwMode="auto">
              <a:xfrm>
                <a:off x="2309" y="1743"/>
                <a:ext cx="854" cy="333"/>
                <a:chOff x="2309" y="1743"/>
                <a:chExt cx="854" cy="333"/>
              </a:xfrm>
            </p:grpSpPr>
            <p:sp>
              <p:nvSpPr>
                <p:cNvPr id="29" name="Freeform 18"/>
                <p:cNvSpPr>
                  <a:spLocks/>
                </p:cNvSpPr>
                <p:nvPr/>
              </p:nvSpPr>
              <p:spPr bwMode="auto">
                <a:xfrm>
                  <a:off x="2755" y="1751"/>
                  <a:ext cx="408" cy="143"/>
                </a:xfrm>
                <a:custGeom>
                  <a:avLst/>
                  <a:gdLst/>
                  <a:ahLst/>
                  <a:cxnLst>
                    <a:cxn ang="0">
                      <a:pos x="0" y="111"/>
                    </a:cxn>
                    <a:cxn ang="0">
                      <a:pos x="91" y="143"/>
                    </a:cxn>
                    <a:cxn ang="0">
                      <a:pos x="310" y="48"/>
                    </a:cxn>
                    <a:cxn ang="0">
                      <a:pos x="408" y="79"/>
                    </a:cxn>
                    <a:cxn ang="0">
                      <a:pos x="355" y="0"/>
                    </a:cxn>
                    <a:cxn ang="0">
                      <a:pos x="98" y="0"/>
                    </a:cxn>
                    <a:cxn ang="0">
                      <a:pos x="204" y="24"/>
                    </a:cxn>
                    <a:cxn ang="0">
                      <a:pos x="0" y="111"/>
                    </a:cxn>
                  </a:cxnLst>
                  <a:rect l="0" t="0" r="r" b="b"/>
                  <a:pathLst>
                    <a:path w="408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8" y="79"/>
                      </a:lnTo>
                      <a:lnTo>
                        <a:pt x="355" y="0"/>
                      </a:lnTo>
                      <a:lnTo>
                        <a:pt x="98" y="0"/>
                      </a:lnTo>
                      <a:lnTo>
                        <a:pt x="204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19"/>
                <p:cNvSpPr>
                  <a:spLocks/>
                </p:cNvSpPr>
                <p:nvPr/>
              </p:nvSpPr>
              <p:spPr bwMode="auto">
                <a:xfrm>
                  <a:off x="2755" y="1751"/>
                  <a:ext cx="408" cy="143"/>
                </a:xfrm>
                <a:custGeom>
                  <a:avLst/>
                  <a:gdLst/>
                  <a:ahLst/>
                  <a:cxnLst>
                    <a:cxn ang="0">
                      <a:pos x="0" y="111"/>
                    </a:cxn>
                    <a:cxn ang="0">
                      <a:pos x="91" y="143"/>
                    </a:cxn>
                    <a:cxn ang="0">
                      <a:pos x="310" y="48"/>
                    </a:cxn>
                    <a:cxn ang="0">
                      <a:pos x="408" y="79"/>
                    </a:cxn>
                    <a:cxn ang="0">
                      <a:pos x="355" y="0"/>
                    </a:cxn>
                    <a:cxn ang="0">
                      <a:pos x="98" y="0"/>
                    </a:cxn>
                    <a:cxn ang="0">
                      <a:pos x="204" y="24"/>
                    </a:cxn>
                    <a:cxn ang="0">
                      <a:pos x="0" y="111"/>
                    </a:cxn>
                  </a:cxnLst>
                  <a:rect l="0" t="0" r="r" b="b"/>
                  <a:pathLst>
                    <a:path w="408" h="143">
                      <a:moveTo>
                        <a:pt x="0" y="111"/>
                      </a:moveTo>
                      <a:lnTo>
                        <a:pt x="91" y="143"/>
                      </a:lnTo>
                      <a:lnTo>
                        <a:pt x="310" y="48"/>
                      </a:lnTo>
                      <a:lnTo>
                        <a:pt x="408" y="79"/>
                      </a:lnTo>
                      <a:lnTo>
                        <a:pt x="355" y="0"/>
                      </a:lnTo>
                      <a:lnTo>
                        <a:pt x="98" y="0"/>
                      </a:lnTo>
                      <a:lnTo>
                        <a:pt x="204" y="2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Freeform 20"/>
                <p:cNvSpPr>
                  <a:spLocks/>
                </p:cNvSpPr>
                <p:nvPr/>
              </p:nvSpPr>
              <p:spPr bwMode="auto">
                <a:xfrm>
                  <a:off x="2309" y="1918"/>
                  <a:ext cx="408" cy="150"/>
                </a:xfrm>
                <a:custGeom>
                  <a:avLst/>
                  <a:gdLst/>
                  <a:ahLst/>
                  <a:cxnLst>
                    <a:cxn ang="0">
                      <a:pos x="408" y="31"/>
                    </a:cxn>
                    <a:cxn ang="0">
                      <a:pos x="317" y="0"/>
                    </a:cxn>
                    <a:cxn ang="0">
                      <a:pos x="106" y="95"/>
                    </a:cxn>
                    <a:cxn ang="0">
                      <a:pos x="0" y="63"/>
                    </a:cxn>
                    <a:cxn ang="0">
                      <a:pos x="53" y="150"/>
                    </a:cxn>
                    <a:cxn ang="0">
                      <a:pos x="317" y="150"/>
                    </a:cxn>
                    <a:cxn ang="0">
                      <a:pos x="204" y="118"/>
                    </a:cxn>
                    <a:cxn ang="0">
                      <a:pos x="408" y="31"/>
                    </a:cxn>
                  </a:cxnLst>
                  <a:rect l="0" t="0" r="r" b="b"/>
                  <a:pathLst>
                    <a:path w="408" h="150">
                      <a:moveTo>
                        <a:pt x="408" y="31"/>
                      </a:moveTo>
                      <a:lnTo>
                        <a:pt x="317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7" y="150"/>
                      </a:lnTo>
                      <a:lnTo>
                        <a:pt x="204" y="118"/>
                      </a:lnTo>
                      <a:lnTo>
                        <a:pt x="408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21"/>
                <p:cNvSpPr>
                  <a:spLocks/>
                </p:cNvSpPr>
                <p:nvPr/>
              </p:nvSpPr>
              <p:spPr bwMode="auto">
                <a:xfrm>
                  <a:off x="2309" y="1918"/>
                  <a:ext cx="408" cy="150"/>
                </a:xfrm>
                <a:custGeom>
                  <a:avLst/>
                  <a:gdLst/>
                  <a:ahLst/>
                  <a:cxnLst>
                    <a:cxn ang="0">
                      <a:pos x="408" y="31"/>
                    </a:cxn>
                    <a:cxn ang="0">
                      <a:pos x="317" y="0"/>
                    </a:cxn>
                    <a:cxn ang="0">
                      <a:pos x="106" y="95"/>
                    </a:cxn>
                    <a:cxn ang="0">
                      <a:pos x="0" y="63"/>
                    </a:cxn>
                    <a:cxn ang="0">
                      <a:pos x="53" y="150"/>
                    </a:cxn>
                    <a:cxn ang="0">
                      <a:pos x="317" y="150"/>
                    </a:cxn>
                    <a:cxn ang="0">
                      <a:pos x="204" y="118"/>
                    </a:cxn>
                    <a:cxn ang="0">
                      <a:pos x="408" y="31"/>
                    </a:cxn>
                  </a:cxnLst>
                  <a:rect l="0" t="0" r="r" b="b"/>
                  <a:pathLst>
                    <a:path w="408" h="150">
                      <a:moveTo>
                        <a:pt x="408" y="31"/>
                      </a:moveTo>
                      <a:lnTo>
                        <a:pt x="317" y="0"/>
                      </a:lnTo>
                      <a:lnTo>
                        <a:pt x="106" y="95"/>
                      </a:lnTo>
                      <a:lnTo>
                        <a:pt x="0" y="63"/>
                      </a:lnTo>
                      <a:lnTo>
                        <a:pt x="53" y="150"/>
                      </a:lnTo>
                      <a:lnTo>
                        <a:pt x="317" y="150"/>
                      </a:lnTo>
                      <a:lnTo>
                        <a:pt x="204" y="118"/>
                      </a:lnTo>
                      <a:lnTo>
                        <a:pt x="408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Freeform 22"/>
                <p:cNvSpPr>
                  <a:spLocks/>
                </p:cNvSpPr>
                <p:nvPr/>
              </p:nvSpPr>
              <p:spPr bwMode="auto">
                <a:xfrm>
                  <a:off x="2331" y="1743"/>
                  <a:ext cx="409" cy="143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91" y="0"/>
                    </a:cxn>
                    <a:cxn ang="0">
                      <a:pos x="310" y="87"/>
                    </a:cxn>
                    <a:cxn ang="0">
                      <a:pos x="409" y="64"/>
                    </a:cxn>
                    <a:cxn ang="0">
                      <a:pos x="356" y="143"/>
                    </a:cxn>
                    <a:cxn ang="0">
                      <a:pos x="99" y="143"/>
                    </a:cxn>
                    <a:cxn ang="0">
                      <a:pos x="205" y="119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409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7"/>
                      </a:lnTo>
                      <a:lnTo>
                        <a:pt x="409" y="64"/>
                      </a:lnTo>
                      <a:lnTo>
                        <a:pt x="356" y="143"/>
                      </a:lnTo>
                      <a:lnTo>
                        <a:pt x="99" y="143"/>
                      </a:lnTo>
                      <a:lnTo>
                        <a:pt x="205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23"/>
                <p:cNvSpPr>
                  <a:spLocks/>
                </p:cNvSpPr>
                <p:nvPr/>
              </p:nvSpPr>
              <p:spPr bwMode="auto">
                <a:xfrm>
                  <a:off x="2331" y="1743"/>
                  <a:ext cx="409" cy="143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91" y="0"/>
                    </a:cxn>
                    <a:cxn ang="0">
                      <a:pos x="310" y="87"/>
                    </a:cxn>
                    <a:cxn ang="0">
                      <a:pos x="409" y="64"/>
                    </a:cxn>
                    <a:cxn ang="0">
                      <a:pos x="356" y="143"/>
                    </a:cxn>
                    <a:cxn ang="0">
                      <a:pos x="99" y="143"/>
                    </a:cxn>
                    <a:cxn ang="0">
                      <a:pos x="205" y="119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409" h="143">
                      <a:moveTo>
                        <a:pt x="0" y="32"/>
                      </a:moveTo>
                      <a:lnTo>
                        <a:pt x="91" y="0"/>
                      </a:lnTo>
                      <a:lnTo>
                        <a:pt x="310" y="87"/>
                      </a:lnTo>
                      <a:lnTo>
                        <a:pt x="409" y="64"/>
                      </a:lnTo>
                      <a:lnTo>
                        <a:pt x="356" y="143"/>
                      </a:lnTo>
                      <a:lnTo>
                        <a:pt x="99" y="143"/>
                      </a:lnTo>
                      <a:lnTo>
                        <a:pt x="205" y="119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Freeform 24"/>
                <p:cNvSpPr>
                  <a:spLocks/>
                </p:cNvSpPr>
                <p:nvPr/>
              </p:nvSpPr>
              <p:spPr bwMode="auto">
                <a:xfrm>
                  <a:off x="2740" y="1933"/>
                  <a:ext cx="408" cy="143"/>
                </a:xfrm>
                <a:custGeom>
                  <a:avLst/>
                  <a:gdLst/>
                  <a:ahLst/>
                  <a:cxnLst>
                    <a:cxn ang="0">
                      <a:pos x="408" y="111"/>
                    </a:cxn>
                    <a:cxn ang="0">
                      <a:pos x="317" y="143"/>
                    </a:cxn>
                    <a:cxn ang="0">
                      <a:pos x="106" y="48"/>
                    </a:cxn>
                    <a:cxn ang="0">
                      <a:pos x="0" y="80"/>
                    </a:cxn>
                    <a:cxn ang="0">
                      <a:pos x="53" y="0"/>
                    </a:cxn>
                    <a:cxn ang="0">
                      <a:pos x="317" y="0"/>
                    </a:cxn>
                    <a:cxn ang="0">
                      <a:pos x="204" y="24"/>
                    </a:cxn>
                    <a:cxn ang="0">
                      <a:pos x="408" y="111"/>
                    </a:cxn>
                  </a:cxnLst>
                  <a:rect l="0" t="0" r="r" b="b"/>
                  <a:pathLst>
                    <a:path w="408" h="143">
                      <a:moveTo>
                        <a:pt x="408" y="111"/>
                      </a:moveTo>
                      <a:lnTo>
                        <a:pt x="317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7" y="0"/>
                      </a:lnTo>
                      <a:lnTo>
                        <a:pt x="204" y="24"/>
                      </a:lnTo>
                      <a:lnTo>
                        <a:pt x="408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25"/>
                <p:cNvSpPr>
                  <a:spLocks/>
                </p:cNvSpPr>
                <p:nvPr/>
              </p:nvSpPr>
              <p:spPr bwMode="auto">
                <a:xfrm>
                  <a:off x="2740" y="1933"/>
                  <a:ext cx="408" cy="143"/>
                </a:xfrm>
                <a:custGeom>
                  <a:avLst/>
                  <a:gdLst/>
                  <a:ahLst/>
                  <a:cxnLst>
                    <a:cxn ang="0">
                      <a:pos x="408" y="111"/>
                    </a:cxn>
                    <a:cxn ang="0">
                      <a:pos x="317" y="143"/>
                    </a:cxn>
                    <a:cxn ang="0">
                      <a:pos x="106" y="48"/>
                    </a:cxn>
                    <a:cxn ang="0">
                      <a:pos x="0" y="80"/>
                    </a:cxn>
                    <a:cxn ang="0">
                      <a:pos x="53" y="0"/>
                    </a:cxn>
                    <a:cxn ang="0">
                      <a:pos x="317" y="0"/>
                    </a:cxn>
                    <a:cxn ang="0">
                      <a:pos x="204" y="24"/>
                    </a:cxn>
                    <a:cxn ang="0">
                      <a:pos x="408" y="111"/>
                    </a:cxn>
                  </a:cxnLst>
                  <a:rect l="0" t="0" r="r" b="b"/>
                  <a:pathLst>
                    <a:path w="408" h="143">
                      <a:moveTo>
                        <a:pt x="408" y="111"/>
                      </a:moveTo>
                      <a:lnTo>
                        <a:pt x="317" y="143"/>
                      </a:lnTo>
                      <a:lnTo>
                        <a:pt x="106" y="48"/>
                      </a:lnTo>
                      <a:lnTo>
                        <a:pt x="0" y="80"/>
                      </a:lnTo>
                      <a:lnTo>
                        <a:pt x="53" y="0"/>
                      </a:lnTo>
                      <a:lnTo>
                        <a:pt x="317" y="0"/>
                      </a:lnTo>
                      <a:lnTo>
                        <a:pt x="204" y="24"/>
                      </a:lnTo>
                      <a:lnTo>
                        <a:pt x="408" y="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>
              <a:off x="2112" y="1902"/>
              <a:ext cx="1" cy="316"/>
            </a:xfrm>
            <a:prstGeom prst="line">
              <a:avLst/>
            </a:prstGeom>
            <a:noFill/>
            <a:ln w="8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3352" y="1902"/>
              <a:ext cx="1" cy="316"/>
            </a:xfrm>
            <a:prstGeom prst="line">
              <a:avLst/>
            </a:prstGeom>
            <a:noFill/>
            <a:ln w="8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Slide Number Placeholder 4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 advTm="20561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2743200"/>
            <a:ext cx="5698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What’s the problem </a:t>
            </a:r>
            <a:br>
              <a:rPr lang="en-US" sz="3600" dirty="0" smtClean="0">
                <a:solidFill>
                  <a:srgbClr val="FF0000"/>
                </a:solidFill>
              </a:rPr>
            </a:br>
            <a:r>
              <a:rPr lang="en-US" sz="3600" dirty="0" smtClean="0">
                <a:solidFill>
                  <a:srgbClr val="FF0000"/>
                </a:solidFill>
              </a:rPr>
              <a:t>with network virtualization?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 advTm="8331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069263" cy="685800"/>
          </a:xfrm>
        </p:spPr>
        <p:txBody>
          <a:bodyPr/>
          <a:lstStyle/>
          <a:p>
            <a:r>
              <a:rPr lang="en-US" dirty="0" smtClean="0"/>
              <a:t>Undesirable Business Model</a:t>
            </a:r>
            <a:br>
              <a:rPr lang="en-US" dirty="0" smtClean="0"/>
            </a:br>
            <a:r>
              <a:rPr lang="en-US" sz="2800" dirty="0" smtClean="0"/>
              <a:t>(for infrastructure provider)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685800" y="5257800"/>
            <a:ext cx="2057400" cy="990600"/>
          </a:xfrm>
          <a:prstGeom prst="round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Infrastructure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Helvetica" pitchFamily="34" charset="0"/>
              </a:rPr>
              <a:t>Providers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85800" y="2819400"/>
            <a:ext cx="2057400" cy="990600"/>
          </a:xfrm>
          <a:prstGeom prst="round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Helvetica" pitchFamily="34" charset="0"/>
              </a:rPr>
              <a:t>Applications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685800" y="1600200"/>
            <a:ext cx="2057400" cy="990600"/>
          </a:xfrm>
          <a:prstGeom prst="round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End Users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85800" y="4038600"/>
            <a:ext cx="2057400" cy="990600"/>
          </a:xfrm>
          <a:prstGeom prst="round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Helvetica" pitchFamily="34" charset="0"/>
              </a:rPr>
              <a:t>Service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Helvetica" pitchFamily="34" charset="0"/>
              </a:rPr>
              <a:t>Providers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0" y="5562600"/>
            <a:ext cx="486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Owns and maintains physical routers/links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0" y="28194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Builds application which uses in-network functionality</a:t>
            </a:r>
          </a:p>
          <a:p>
            <a:r>
              <a:rPr lang="en-US" dirty="0" smtClean="0"/>
              <a:t>(e.g., Virtual Worlds provider using a multi-cast service)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8000" y="4038600"/>
            <a:ext cx="59939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Leases slices of virtualized routers to create network</a:t>
            </a:r>
          </a:p>
          <a:p>
            <a:r>
              <a:rPr lang="en-US" b="1" dirty="0" smtClean="0"/>
              <a:t>Runs custom software/protocols/configurations</a:t>
            </a:r>
          </a:p>
          <a:p>
            <a:r>
              <a:rPr lang="en-US" dirty="0" smtClean="0"/>
              <a:t>(e.g., a multi-cast or reliable connectivity)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 advTm="45225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685800" y="5257800"/>
            <a:ext cx="2057400" cy="990600"/>
          </a:xfrm>
          <a:prstGeom prst="roundRect">
            <a:avLst/>
          </a:prstGeom>
          <a:solidFill>
            <a:srgbClr val="FFFF9B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Infrastructure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Helvetica" pitchFamily="34" charset="0"/>
              </a:rPr>
              <a:t>Providers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85800" y="2819400"/>
            <a:ext cx="2057400" cy="990600"/>
          </a:xfrm>
          <a:prstGeom prst="round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Helvetica" pitchFamily="34" charset="0"/>
              </a:rPr>
              <a:t>Applications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685800" y="1600200"/>
            <a:ext cx="2057400" cy="990600"/>
          </a:xfrm>
          <a:prstGeom prst="round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End Users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85800" y="4038600"/>
            <a:ext cx="2057400" cy="990600"/>
          </a:xfrm>
          <a:prstGeom prst="round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Helvetica" pitchFamily="34" charset="0"/>
              </a:rPr>
              <a:t>Service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Helvetica" pitchFamily="34" charset="0"/>
              </a:rPr>
              <a:t>Providers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0" y="5562600"/>
            <a:ext cx="486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Owns and maintains physical routers/links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0" y="28194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Builds application which uses in-network functionality</a:t>
            </a:r>
          </a:p>
          <a:p>
            <a:r>
              <a:rPr lang="en-US" dirty="0" smtClean="0"/>
              <a:t>(e.g., Virtual Worlds provider using a multi-cast service)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8000" y="4038600"/>
            <a:ext cx="59939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Leases slices of virtualized routers to create network</a:t>
            </a:r>
          </a:p>
          <a:p>
            <a:r>
              <a:rPr lang="en-US" b="1" dirty="0" smtClean="0"/>
              <a:t>Runs custom software/protocols/configurations</a:t>
            </a:r>
          </a:p>
          <a:p>
            <a:r>
              <a:rPr lang="en-US" dirty="0" smtClean="0"/>
              <a:t>(e.g., a multi-cast or reliable connectivity)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505200" y="3276600"/>
            <a:ext cx="5257800" cy="1905000"/>
          </a:xfrm>
          <a:prstGeom prst="rect">
            <a:avLst/>
          </a:prstGeom>
          <a:solidFill>
            <a:srgbClr val="FFFF9B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Helvetica" pitchFamily="34" charset="0"/>
              </a:rPr>
              <a:t>Commodity Service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rgbClr val="FF0000"/>
                </a:solidFill>
                <a:latin typeface="Helvetica" pitchFamily="34" charset="0"/>
              </a:rPr>
              <a:t>(unappealing to traditional ISPs)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Helvetica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rot="10800000" flipV="1">
            <a:off x="2819400" y="4876800"/>
            <a:ext cx="533400" cy="457200"/>
          </a:xfrm>
          <a:prstGeom prst="straightConnector1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069263" cy="685800"/>
          </a:xfrm>
        </p:spPr>
        <p:txBody>
          <a:bodyPr/>
          <a:lstStyle/>
          <a:p>
            <a:r>
              <a:rPr lang="en-US" dirty="0" smtClean="0"/>
              <a:t>Undesirable Business Model</a:t>
            </a:r>
            <a:br>
              <a:rPr lang="en-US" dirty="0" smtClean="0"/>
            </a:br>
            <a:r>
              <a:rPr lang="en-US" sz="2800" dirty="0" smtClean="0"/>
              <a:t>(for infrastructure provider)</a:t>
            </a:r>
            <a:endParaRPr lang="en-US" sz="32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 advTm="32573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069263" cy="685800"/>
          </a:xfrm>
        </p:spPr>
        <p:txBody>
          <a:bodyPr/>
          <a:lstStyle/>
          <a:p>
            <a:r>
              <a:rPr lang="en-US" dirty="0" smtClean="0"/>
              <a:t>Difficult to Manage</a:t>
            </a:r>
            <a:br>
              <a:rPr lang="en-US" dirty="0" smtClean="0"/>
            </a:br>
            <a:r>
              <a:rPr lang="en-US" sz="2800" dirty="0" smtClean="0"/>
              <a:t>(for application providers)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as managing physical network</a:t>
            </a:r>
          </a:p>
          <a:p>
            <a:pPr lvl="1"/>
            <a:r>
              <a:rPr lang="en-US" dirty="0" smtClean="0"/>
              <a:t>Traffic engineering</a:t>
            </a:r>
          </a:p>
          <a:p>
            <a:pPr lvl="1"/>
            <a:r>
              <a:rPr lang="en-US" dirty="0" smtClean="0"/>
              <a:t>Configuring a distributed collection of routers</a:t>
            </a:r>
          </a:p>
          <a:p>
            <a:pPr lvl="1"/>
            <a:r>
              <a:rPr lang="en-US" dirty="0" smtClean="0"/>
              <a:t>Deal with failure</a:t>
            </a:r>
          </a:p>
          <a:p>
            <a:pPr lvl="1"/>
            <a:r>
              <a:rPr lang="en-US" dirty="0" smtClean="0"/>
              <a:t>Managing resources to meet demand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Yes, but won’t service providers deal with that?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 advTm="65256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rex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cs426">
      <a:majorFont>
        <a:latin typeface="Helvetica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cs42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42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jrex</Template>
  <TotalTime>4784</TotalTime>
  <Words>882</Words>
  <Application>Microsoft Office PowerPoint</Application>
  <PresentationFormat>On-screen Show (4:3)</PresentationFormat>
  <Paragraphs>256</Paragraphs>
  <Slides>31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jrex</vt:lpstr>
      <vt:lpstr>The “Platform as a Service” Model for Networking</vt:lpstr>
      <vt:lpstr>Hosted Infrastructures</vt:lpstr>
      <vt:lpstr>Hosted Network Infrastructure</vt:lpstr>
      <vt:lpstr>Old News</vt:lpstr>
      <vt:lpstr>That’s the Wrong Approach</vt:lpstr>
      <vt:lpstr>Slide 6</vt:lpstr>
      <vt:lpstr>Undesirable Business Model (for infrastructure provider)</vt:lpstr>
      <vt:lpstr>Undesirable Business Model (for infrastructure provider)</vt:lpstr>
      <vt:lpstr>Difficult to Manage (for application providers)</vt:lpstr>
      <vt:lpstr>Limited Market Opportunity (for service providers)</vt:lpstr>
      <vt:lpstr>Slide 11</vt:lpstr>
      <vt:lpstr>Cloud Computing Landscape</vt:lpstr>
      <vt:lpstr>Key Differences (why IaaS makes sense for computing)</vt:lpstr>
      <vt:lpstr>The Router Platform (PaaS)</vt:lpstr>
      <vt:lpstr>The Single Router Abstraction</vt:lpstr>
      <vt:lpstr>Interactive Program</vt:lpstr>
      <vt:lpstr>Routing </vt:lpstr>
      <vt:lpstr>Data Plane</vt:lpstr>
      <vt:lpstr>General-Purpose Processing</vt:lpstr>
      <vt:lpstr>Customer Controlled Routing</vt:lpstr>
      <vt:lpstr>Cloud Computing</vt:lpstr>
      <vt:lpstr>Gaming/Live Video Streaming</vt:lpstr>
      <vt:lpstr>Gaming/Live Video Streaming</vt:lpstr>
      <vt:lpstr>Challenge: The Physical Reality</vt:lpstr>
      <vt:lpstr>Challenge: The Physical Reality</vt:lpstr>
      <vt:lpstr>Challenge: The Physical Reality</vt:lpstr>
      <vt:lpstr>Distributed Router Workload</vt:lpstr>
      <vt:lpstr>Dynamically Adjust Distribution</vt:lpstr>
      <vt:lpstr>Shared Infrastructure</vt:lpstr>
      <vt:lpstr>Conclusion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“Platform as a Service” Model for Networking</dc:title>
  <dc:creator>Eric</dc:creator>
  <cp:lastModifiedBy>Eric Keller</cp:lastModifiedBy>
  <cp:revision>141</cp:revision>
  <dcterms:created xsi:type="dcterms:W3CDTF">2006-08-16T00:00:00Z</dcterms:created>
  <dcterms:modified xsi:type="dcterms:W3CDTF">2010-05-06T20:09:20Z</dcterms:modified>
</cp:coreProperties>
</file>