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6" r:id="rId3"/>
    <p:sldId id="266" r:id="rId4"/>
    <p:sldId id="285" r:id="rId5"/>
    <p:sldId id="281" r:id="rId6"/>
    <p:sldId id="286" r:id="rId7"/>
    <p:sldId id="267" r:id="rId8"/>
    <p:sldId id="270" r:id="rId9"/>
    <p:sldId id="279" r:id="rId10"/>
    <p:sldId id="271" r:id="rId11"/>
    <p:sldId id="273" r:id="rId12"/>
    <p:sldId id="282" r:id="rId13"/>
    <p:sldId id="265" r:id="rId14"/>
    <p:sldId id="28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CFB879"/>
    <a:srgbClr val="D3B979"/>
    <a:srgbClr val="D2C121"/>
    <a:srgbClr val="D2BF2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344" autoAdjust="0"/>
    <p:restoredTop sz="90226" autoAdjust="0"/>
  </p:normalViewPr>
  <p:slideViewPr>
    <p:cSldViewPr>
      <p:cViewPr varScale="1">
        <p:scale>
          <a:sx n="62" d="100"/>
          <a:sy n="62" d="100"/>
        </p:scale>
        <p:origin x="-55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995FF1-C3EC-4810-B1F4-8283A4E10CA8}"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99F45F85-31A2-4CB6-AA14-9DD4ACC44362}">
      <dgm:prSet phldrT="[Text]"/>
      <dgm:spPr>
        <a:solidFill>
          <a:schemeClr val="accent3">
            <a:lumMod val="50000"/>
          </a:schemeClr>
        </a:solidFill>
        <a:ln>
          <a:solidFill>
            <a:schemeClr val="tx1"/>
          </a:solidFill>
        </a:ln>
      </dgm:spPr>
      <dgm:t>
        <a:bodyPr/>
        <a:lstStyle/>
        <a:p>
          <a:r>
            <a:rPr lang="en-US" b="1" dirty="0" smtClean="0"/>
            <a:t>Policy, procedures, awareness</a:t>
          </a:r>
          <a:endParaRPr lang="en-US" b="1" dirty="0"/>
        </a:p>
      </dgm:t>
    </dgm:pt>
    <dgm:pt modelId="{DBA72182-7BFA-4521-9D0E-8F328E1F428F}" type="parTrans" cxnId="{64E919C6-440F-4A89-B57E-C7A5DF170855}">
      <dgm:prSet/>
      <dgm:spPr/>
      <dgm:t>
        <a:bodyPr/>
        <a:lstStyle/>
        <a:p>
          <a:endParaRPr lang="en-US"/>
        </a:p>
      </dgm:t>
    </dgm:pt>
    <dgm:pt modelId="{A80CB931-B0A6-4751-803E-70487A5094DD}" type="sibTrans" cxnId="{64E919C6-440F-4A89-B57E-C7A5DF170855}">
      <dgm:prSet/>
      <dgm:spPr/>
      <dgm:t>
        <a:bodyPr/>
        <a:lstStyle/>
        <a:p>
          <a:endParaRPr lang="en-US"/>
        </a:p>
      </dgm:t>
    </dgm:pt>
    <dgm:pt modelId="{EB466E45-76F6-436C-8E53-EB6A51A8DF2F}">
      <dgm:prSet phldrT="[Text]"/>
      <dgm:spPr>
        <a:solidFill>
          <a:schemeClr val="accent1">
            <a:lumMod val="50000"/>
          </a:schemeClr>
        </a:solidFill>
      </dgm:spPr>
      <dgm:t>
        <a:bodyPr/>
        <a:lstStyle/>
        <a:p>
          <a:r>
            <a:rPr lang="en-US" b="1" dirty="0" smtClean="0"/>
            <a:t>Physical</a:t>
          </a:r>
          <a:endParaRPr lang="en-US" b="1" dirty="0"/>
        </a:p>
      </dgm:t>
    </dgm:pt>
    <dgm:pt modelId="{CEA429DB-B69A-4AD6-9047-198F57FEA97C}" type="parTrans" cxnId="{CA035F2F-C485-4B9B-B5EF-929C587C3DF1}">
      <dgm:prSet/>
      <dgm:spPr/>
      <dgm:t>
        <a:bodyPr/>
        <a:lstStyle/>
        <a:p>
          <a:endParaRPr lang="en-US"/>
        </a:p>
      </dgm:t>
    </dgm:pt>
    <dgm:pt modelId="{489EA7A3-775A-4E06-BFA6-C0C944D9BF3E}" type="sibTrans" cxnId="{CA035F2F-C485-4B9B-B5EF-929C587C3DF1}">
      <dgm:prSet/>
      <dgm:spPr/>
      <dgm:t>
        <a:bodyPr/>
        <a:lstStyle/>
        <a:p>
          <a:endParaRPr lang="en-US"/>
        </a:p>
      </dgm:t>
    </dgm:pt>
    <dgm:pt modelId="{9A4F3BFC-7872-4FE4-9888-4BB98CB713C8}">
      <dgm:prSet phldrT="[Text]"/>
      <dgm:spPr>
        <a:solidFill>
          <a:schemeClr val="accent2">
            <a:lumMod val="50000"/>
          </a:schemeClr>
        </a:solidFill>
      </dgm:spPr>
      <dgm:t>
        <a:bodyPr/>
        <a:lstStyle/>
        <a:p>
          <a:r>
            <a:rPr lang="en-US" b="1" dirty="0" smtClean="0"/>
            <a:t>Perimeter</a:t>
          </a:r>
          <a:endParaRPr lang="en-US" b="1" dirty="0"/>
        </a:p>
      </dgm:t>
    </dgm:pt>
    <dgm:pt modelId="{3C2C1CAF-6D80-4777-B825-8D1DC956FCBB}" type="parTrans" cxnId="{42DF9A9B-B693-4D19-93C3-6C8E7F0B2AA8}">
      <dgm:prSet/>
      <dgm:spPr/>
      <dgm:t>
        <a:bodyPr/>
        <a:lstStyle/>
        <a:p>
          <a:endParaRPr lang="en-US"/>
        </a:p>
      </dgm:t>
    </dgm:pt>
    <dgm:pt modelId="{B93E7052-49F7-4F0F-ADB1-88EF706FADF4}" type="sibTrans" cxnId="{42DF9A9B-B693-4D19-93C3-6C8E7F0B2AA8}">
      <dgm:prSet/>
      <dgm:spPr/>
      <dgm:t>
        <a:bodyPr/>
        <a:lstStyle/>
        <a:p>
          <a:endParaRPr lang="en-US"/>
        </a:p>
      </dgm:t>
    </dgm:pt>
    <dgm:pt modelId="{4061836E-00E6-4F37-AE6B-0DE2C1F178BD}">
      <dgm:prSet phldrT="[Text]"/>
      <dgm:spPr>
        <a:solidFill>
          <a:schemeClr val="accent4">
            <a:lumMod val="50000"/>
          </a:schemeClr>
        </a:solidFill>
      </dgm:spPr>
      <dgm:t>
        <a:bodyPr/>
        <a:lstStyle/>
        <a:p>
          <a:r>
            <a:rPr lang="en-US" b="1" dirty="0" smtClean="0"/>
            <a:t>Network Internal</a:t>
          </a:r>
          <a:endParaRPr lang="en-US" b="1" dirty="0"/>
        </a:p>
      </dgm:t>
    </dgm:pt>
    <dgm:pt modelId="{757E3DD0-86B5-44DF-A767-58AC388E26EB}" type="parTrans" cxnId="{E3E2530F-29A3-425A-89BD-7294DD5CD394}">
      <dgm:prSet/>
      <dgm:spPr/>
      <dgm:t>
        <a:bodyPr/>
        <a:lstStyle/>
        <a:p>
          <a:endParaRPr lang="en-US"/>
        </a:p>
      </dgm:t>
    </dgm:pt>
    <dgm:pt modelId="{6F995E62-57ED-4D13-A60A-4C0068A796E0}" type="sibTrans" cxnId="{E3E2530F-29A3-425A-89BD-7294DD5CD394}">
      <dgm:prSet/>
      <dgm:spPr/>
      <dgm:t>
        <a:bodyPr/>
        <a:lstStyle/>
        <a:p>
          <a:endParaRPr lang="en-US"/>
        </a:p>
      </dgm:t>
    </dgm:pt>
    <dgm:pt modelId="{237D8845-180D-4D8F-8EF0-5D1993D9FAD9}">
      <dgm:prSet phldrT="[Text]"/>
      <dgm:spPr>
        <a:solidFill>
          <a:schemeClr val="bg2">
            <a:lumMod val="10000"/>
          </a:schemeClr>
        </a:solidFill>
      </dgm:spPr>
      <dgm:t>
        <a:bodyPr/>
        <a:lstStyle/>
        <a:p>
          <a:r>
            <a:rPr lang="en-US" b="1" dirty="0" smtClean="0"/>
            <a:t>Data</a:t>
          </a:r>
          <a:endParaRPr lang="en-US" b="1" dirty="0"/>
        </a:p>
      </dgm:t>
    </dgm:pt>
    <dgm:pt modelId="{DAA0C76E-6772-408F-866E-DD6237056C5E}" type="parTrans" cxnId="{70E8EBF8-5A19-48F6-84A5-523774B8F95A}">
      <dgm:prSet/>
      <dgm:spPr/>
      <dgm:t>
        <a:bodyPr/>
        <a:lstStyle/>
        <a:p>
          <a:endParaRPr lang="en-US"/>
        </a:p>
      </dgm:t>
    </dgm:pt>
    <dgm:pt modelId="{CAF5B279-3AB3-4474-9EA2-54235491EA46}" type="sibTrans" cxnId="{70E8EBF8-5A19-48F6-84A5-523774B8F95A}">
      <dgm:prSet/>
      <dgm:spPr/>
      <dgm:t>
        <a:bodyPr/>
        <a:lstStyle/>
        <a:p>
          <a:endParaRPr lang="en-US"/>
        </a:p>
      </dgm:t>
    </dgm:pt>
    <dgm:pt modelId="{5190E65C-656C-4E70-95FF-09DA1B1852E8}">
      <dgm:prSet phldrT="[Text]"/>
      <dgm:spPr>
        <a:solidFill>
          <a:schemeClr val="accent5">
            <a:lumMod val="50000"/>
          </a:schemeClr>
        </a:solidFill>
        <a:ln>
          <a:solidFill>
            <a:schemeClr val="bg1"/>
          </a:solidFill>
        </a:ln>
      </dgm:spPr>
      <dgm:t>
        <a:bodyPr/>
        <a:lstStyle/>
        <a:p>
          <a:r>
            <a:rPr lang="en-US" b="1" dirty="0" smtClean="0"/>
            <a:t>End-Point</a:t>
          </a:r>
          <a:endParaRPr lang="en-US" b="1" dirty="0"/>
        </a:p>
      </dgm:t>
    </dgm:pt>
    <dgm:pt modelId="{DBAB865A-4540-4245-9655-9B1333C9B647}" type="parTrans" cxnId="{BD06BB37-6C56-4DE7-9C25-859ADB742420}">
      <dgm:prSet/>
      <dgm:spPr/>
      <dgm:t>
        <a:bodyPr/>
        <a:lstStyle/>
        <a:p>
          <a:endParaRPr lang="en-US"/>
        </a:p>
      </dgm:t>
    </dgm:pt>
    <dgm:pt modelId="{EAE3305A-FA84-474C-8FE4-043F6606A56C}" type="sibTrans" cxnId="{BD06BB37-6C56-4DE7-9C25-859ADB742420}">
      <dgm:prSet/>
      <dgm:spPr/>
      <dgm:t>
        <a:bodyPr/>
        <a:lstStyle/>
        <a:p>
          <a:endParaRPr lang="en-US"/>
        </a:p>
      </dgm:t>
    </dgm:pt>
    <dgm:pt modelId="{1068B3FC-9C2F-4B28-BBEA-E49FEFB89E4C}">
      <dgm:prSet phldrT="[Text]"/>
      <dgm:spPr>
        <a:solidFill>
          <a:schemeClr val="accent6">
            <a:lumMod val="50000"/>
          </a:schemeClr>
        </a:solidFill>
      </dgm:spPr>
      <dgm:t>
        <a:bodyPr/>
        <a:lstStyle/>
        <a:p>
          <a:r>
            <a:rPr lang="en-US" b="1" dirty="0" smtClean="0"/>
            <a:t>Apps</a:t>
          </a:r>
          <a:endParaRPr lang="en-US" b="1" dirty="0"/>
        </a:p>
      </dgm:t>
    </dgm:pt>
    <dgm:pt modelId="{2427E5A7-B1AC-4B0F-AC97-E65F77157A5F}" type="parTrans" cxnId="{CFA10B62-7015-4D2A-9A77-4C80EE367330}">
      <dgm:prSet/>
      <dgm:spPr/>
      <dgm:t>
        <a:bodyPr/>
        <a:lstStyle/>
        <a:p>
          <a:endParaRPr lang="en-US"/>
        </a:p>
      </dgm:t>
    </dgm:pt>
    <dgm:pt modelId="{BEE1175A-3169-42F5-9924-A4F2A06B4388}" type="sibTrans" cxnId="{CFA10B62-7015-4D2A-9A77-4C80EE367330}">
      <dgm:prSet/>
      <dgm:spPr/>
      <dgm:t>
        <a:bodyPr/>
        <a:lstStyle/>
        <a:p>
          <a:endParaRPr lang="en-US"/>
        </a:p>
      </dgm:t>
    </dgm:pt>
    <dgm:pt modelId="{217685BE-6FDB-487E-8061-F706720859DB}" type="pres">
      <dgm:prSet presAssocID="{5C995FF1-C3EC-4810-B1F4-8283A4E10CA8}" presName="Name0" presStyleCnt="0">
        <dgm:presLayoutVars>
          <dgm:chMax val="7"/>
          <dgm:resizeHandles val="exact"/>
        </dgm:presLayoutVars>
      </dgm:prSet>
      <dgm:spPr/>
      <dgm:t>
        <a:bodyPr/>
        <a:lstStyle/>
        <a:p>
          <a:endParaRPr lang="en-US"/>
        </a:p>
      </dgm:t>
    </dgm:pt>
    <dgm:pt modelId="{81B4FBBD-5284-4071-A56E-76A25819689E}" type="pres">
      <dgm:prSet presAssocID="{5C995FF1-C3EC-4810-B1F4-8283A4E10CA8}" presName="comp1" presStyleCnt="0"/>
      <dgm:spPr/>
    </dgm:pt>
    <dgm:pt modelId="{6B48EE9E-AFF4-4B92-8F1B-52CC880BA6FE}" type="pres">
      <dgm:prSet presAssocID="{5C995FF1-C3EC-4810-B1F4-8283A4E10CA8}" presName="circle1" presStyleLbl="node1" presStyleIdx="0" presStyleCnt="7" custLinFactNeighborY="-1449"/>
      <dgm:spPr/>
      <dgm:t>
        <a:bodyPr/>
        <a:lstStyle/>
        <a:p>
          <a:endParaRPr lang="en-US"/>
        </a:p>
      </dgm:t>
    </dgm:pt>
    <dgm:pt modelId="{DC8B01BF-D569-49A9-8613-C2B4278EBD70}" type="pres">
      <dgm:prSet presAssocID="{5C995FF1-C3EC-4810-B1F4-8283A4E10CA8}" presName="c1text" presStyleLbl="node1" presStyleIdx="0" presStyleCnt="7">
        <dgm:presLayoutVars>
          <dgm:bulletEnabled val="1"/>
        </dgm:presLayoutVars>
      </dgm:prSet>
      <dgm:spPr/>
      <dgm:t>
        <a:bodyPr/>
        <a:lstStyle/>
        <a:p>
          <a:endParaRPr lang="en-US"/>
        </a:p>
      </dgm:t>
    </dgm:pt>
    <dgm:pt modelId="{DBEF3B49-B35A-4F71-8AF6-C38F691F5D09}" type="pres">
      <dgm:prSet presAssocID="{5C995FF1-C3EC-4810-B1F4-8283A4E10CA8}" presName="comp2" presStyleCnt="0"/>
      <dgm:spPr/>
    </dgm:pt>
    <dgm:pt modelId="{D6B07799-D591-4B64-BF7D-52791F4C3CD4}" type="pres">
      <dgm:prSet presAssocID="{5C995FF1-C3EC-4810-B1F4-8283A4E10CA8}" presName="circle2" presStyleLbl="node1" presStyleIdx="1" presStyleCnt="7"/>
      <dgm:spPr/>
      <dgm:t>
        <a:bodyPr/>
        <a:lstStyle/>
        <a:p>
          <a:endParaRPr lang="en-US"/>
        </a:p>
      </dgm:t>
    </dgm:pt>
    <dgm:pt modelId="{10A76F82-DCD1-490A-BFB5-3130081FE87F}" type="pres">
      <dgm:prSet presAssocID="{5C995FF1-C3EC-4810-B1F4-8283A4E10CA8}" presName="c2text" presStyleLbl="node1" presStyleIdx="1" presStyleCnt="7">
        <dgm:presLayoutVars>
          <dgm:bulletEnabled val="1"/>
        </dgm:presLayoutVars>
      </dgm:prSet>
      <dgm:spPr/>
      <dgm:t>
        <a:bodyPr/>
        <a:lstStyle/>
        <a:p>
          <a:endParaRPr lang="en-US"/>
        </a:p>
      </dgm:t>
    </dgm:pt>
    <dgm:pt modelId="{DBEE394A-3C86-43CD-8C79-78CD37EE5843}" type="pres">
      <dgm:prSet presAssocID="{5C995FF1-C3EC-4810-B1F4-8283A4E10CA8}" presName="comp3" presStyleCnt="0"/>
      <dgm:spPr/>
    </dgm:pt>
    <dgm:pt modelId="{0C0E9BB9-860A-4BEB-9376-8791603B0DAB}" type="pres">
      <dgm:prSet presAssocID="{5C995FF1-C3EC-4810-B1F4-8283A4E10CA8}" presName="circle3" presStyleLbl="node1" presStyleIdx="2" presStyleCnt="7" custLinFactNeighborY="2070"/>
      <dgm:spPr/>
      <dgm:t>
        <a:bodyPr/>
        <a:lstStyle/>
        <a:p>
          <a:endParaRPr lang="en-US"/>
        </a:p>
      </dgm:t>
    </dgm:pt>
    <dgm:pt modelId="{EF971C21-7A1A-4844-860F-6A5170180D8F}" type="pres">
      <dgm:prSet presAssocID="{5C995FF1-C3EC-4810-B1F4-8283A4E10CA8}" presName="c3text" presStyleLbl="node1" presStyleIdx="2" presStyleCnt="7">
        <dgm:presLayoutVars>
          <dgm:bulletEnabled val="1"/>
        </dgm:presLayoutVars>
      </dgm:prSet>
      <dgm:spPr/>
      <dgm:t>
        <a:bodyPr/>
        <a:lstStyle/>
        <a:p>
          <a:endParaRPr lang="en-US"/>
        </a:p>
      </dgm:t>
    </dgm:pt>
    <dgm:pt modelId="{0F6D97B2-F0C3-4FDC-8090-5EBF48B652A8}" type="pres">
      <dgm:prSet presAssocID="{5C995FF1-C3EC-4810-B1F4-8283A4E10CA8}" presName="comp4" presStyleCnt="0"/>
      <dgm:spPr/>
    </dgm:pt>
    <dgm:pt modelId="{DDD8CDFB-2C83-422D-BA0A-EECF55DD5E2F}" type="pres">
      <dgm:prSet presAssocID="{5C995FF1-C3EC-4810-B1F4-8283A4E10CA8}" presName="circle4" presStyleLbl="node1" presStyleIdx="3" presStyleCnt="7"/>
      <dgm:spPr/>
      <dgm:t>
        <a:bodyPr/>
        <a:lstStyle/>
        <a:p>
          <a:endParaRPr lang="en-US"/>
        </a:p>
      </dgm:t>
    </dgm:pt>
    <dgm:pt modelId="{D281195A-48CD-4C1A-BE3F-8A24BC6F8020}" type="pres">
      <dgm:prSet presAssocID="{5C995FF1-C3EC-4810-B1F4-8283A4E10CA8}" presName="c4text" presStyleLbl="node1" presStyleIdx="3" presStyleCnt="7">
        <dgm:presLayoutVars>
          <dgm:bulletEnabled val="1"/>
        </dgm:presLayoutVars>
      </dgm:prSet>
      <dgm:spPr/>
      <dgm:t>
        <a:bodyPr/>
        <a:lstStyle/>
        <a:p>
          <a:endParaRPr lang="en-US"/>
        </a:p>
      </dgm:t>
    </dgm:pt>
    <dgm:pt modelId="{A05EA822-6997-4875-9EC4-0E051710F7DC}" type="pres">
      <dgm:prSet presAssocID="{5C995FF1-C3EC-4810-B1F4-8283A4E10CA8}" presName="comp5" presStyleCnt="0"/>
      <dgm:spPr/>
    </dgm:pt>
    <dgm:pt modelId="{821AA895-5B5D-41BC-9672-97A050020048}" type="pres">
      <dgm:prSet presAssocID="{5C995FF1-C3EC-4810-B1F4-8283A4E10CA8}" presName="circle5" presStyleLbl="node1" presStyleIdx="4" presStyleCnt="7"/>
      <dgm:spPr/>
      <dgm:t>
        <a:bodyPr/>
        <a:lstStyle/>
        <a:p>
          <a:endParaRPr lang="en-US"/>
        </a:p>
      </dgm:t>
    </dgm:pt>
    <dgm:pt modelId="{F837F241-BAE1-4F98-9988-12DF0E56106D}" type="pres">
      <dgm:prSet presAssocID="{5C995FF1-C3EC-4810-B1F4-8283A4E10CA8}" presName="c5text" presStyleLbl="node1" presStyleIdx="4" presStyleCnt="7">
        <dgm:presLayoutVars>
          <dgm:bulletEnabled val="1"/>
        </dgm:presLayoutVars>
      </dgm:prSet>
      <dgm:spPr/>
      <dgm:t>
        <a:bodyPr/>
        <a:lstStyle/>
        <a:p>
          <a:endParaRPr lang="en-US"/>
        </a:p>
      </dgm:t>
    </dgm:pt>
    <dgm:pt modelId="{B58022B4-49C4-4A92-8CC0-961B9862E762}" type="pres">
      <dgm:prSet presAssocID="{5C995FF1-C3EC-4810-B1F4-8283A4E10CA8}" presName="comp6" presStyleCnt="0"/>
      <dgm:spPr/>
    </dgm:pt>
    <dgm:pt modelId="{5051830B-8536-4E16-95C3-2C43DFC3252D}" type="pres">
      <dgm:prSet presAssocID="{5C995FF1-C3EC-4810-B1F4-8283A4E10CA8}" presName="circle6" presStyleLbl="node1" presStyleIdx="5" presStyleCnt="7"/>
      <dgm:spPr/>
      <dgm:t>
        <a:bodyPr/>
        <a:lstStyle/>
        <a:p>
          <a:endParaRPr lang="en-US"/>
        </a:p>
      </dgm:t>
    </dgm:pt>
    <dgm:pt modelId="{D2AA8977-889E-44CA-9348-236110D75CFE}" type="pres">
      <dgm:prSet presAssocID="{5C995FF1-C3EC-4810-B1F4-8283A4E10CA8}" presName="c6text" presStyleLbl="node1" presStyleIdx="5" presStyleCnt="7">
        <dgm:presLayoutVars>
          <dgm:bulletEnabled val="1"/>
        </dgm:presLayoutVars>
      </dgm:prSet>
      <dgm:spPr/>
      <dgm:t>
        <a:bodyPr/>
        <a:lstStyle/>
        <a:p>
          <a:endParaRPr lang="en-US"/>
        </a:p>
      </dgm:t>
    </dgm:pt>
    <dgm:pt modelId="{B4375F8A-2B1F-42EE-8A62-6C8C13041F0C}" type="pres">
      <dgm:prSet presAssocID="{5C995FF1-C3EC-4810-B1F4-8283A4E10CA8}" presName="comp7" presStyleCnt="0"/>
      <dgm:spPr/>
    </dgm:pt>
    <dgm:pt modelId="{B0DF257C-4B7F-4CA6-A148-4A1A1D8EAE93}" type="pres">
      <dgm:prSet presAssocID="{5C995FF1-C3EC-4810-B1F4-8283A4E10CA8}" presName="circle7" presStyleLbl="node1" presStyleIdx="6" presStyleCnt="7"/>
      <dgm:spPr/>
      <dgm:t>
        <a:bodyPr/>
        <a:lstStyle/>
        <a:p>
          <a:endParaRPr lang="en-US"/>
        </a:p>
      </dgm:t>
    </dgm:pt>
    <dgm:pt modelId="{23C2009D-7244-4D18-8B40-F8FCF1E19749}" type="pres">
      <dgm:prSet presAssocID="{5C995FF1-C3EC-4810-B1F4-8283A4E10CA8}" presName="c7text" presStyleLbl="node1" presStyleIdx="6" presStyleCnt="7">
        <dgm:presLayoutVars>
          <dgm:bulletEnabled val="1"/>
        </dgm:presLayoutVars>
      </dgm:prSet>
      <dgm:spPr/>
      <dgm:t>
        <a:bodyPr/>
        <a:lstStyle/>
        <a:p>
          <a:endParaRPr lang="en-US"/>
        </a:p>
      </dgm:t>
    </dgm:pt>
  </dgm:ptLst>
  <dgm:cxnLst>
    <dgm:cxn modelId="{42DF9A9B-B693-4D19-93C3-6C8E7F0B2AA8}" srcId="{5C995FF1-C3EC-4810-B1F4-8283A4E10CA8}" destId="{9A4F3BFC-7872-4FE4-9888-4BB98CB713C8}" srcOrd="2" destOrd="0" parTransId="{3C2C1CAF-6D80-4777-B825-8D1DC956FCBB}" sibTransId="{B93E7052-49F7-4F0F-ADB1-88EF706FADF4}"/>
    <dgm:cxn modelId="{FAA7A19F-8E35-48CC-9A89-13B5DA453F3C}" type="presOf" srcId="{99F45F85-31A2-4CB6-AA14-9DD4ACC44362}" destId="{DC8B01BF-D569-49A9-8613-C2B4278EBD70}" srcOrd="1" destOrd="0" presId="urn:microsoft.com/office/officeart/2005/8/layout/venn2"/>
    <dgm:cxn modelId="{9CD9E29C-6751-4DE8-9FFC-EB0C8A670C1F}" type="presOf" srcId="{99F45F85-31A2-4CB6-AA14-9DD4ACC44362}" destId="{6B48EE9E-AFF4-4B92-8F1B-52CC880BA6FE}" srcOrd="0" destOrd="0" presId="urn:microsoft.com/office/officeart/2005/8/layout/venn2"/>
    <dgm:cxn modelId="{2EAE858A-239E-4349-8751-53C883A19970}" type="presOf" srcId="{1068B3FC-9C2F-4B28-BBEA-E49FEFB89E4C}" destId="{5051830B-8536-4E16-95C3-2C43DFC3252D}" srcOrd="0" destOrd="0" presId="urn:microsoft.com/office/officeart/2005/8/layout/venn2"/>
    <dgm:cxn modelId="{33D14359-66CB-46C9-8175-12961BBB912F}" type="presOf" srcId="{237D8845-180D-4D8F-8EF0-5D1993D9FAD9}" destId="{23C2009D-7244-4D18-8B40-F8FCF1E19749}" srcOrd="1" destOrd="0" presId="urn:microsoft.com/office/officeart/2005/8/layout/venn2"/>
    <dgm:cxn modelId="{64E919C6-440F-4A89-B57E-C7A5DF170855}" srcId="{5C995FF1-C3EC-4810-B1F4-8283A4E10CA8}" destId="{99F45F85-31A2-4CB6-AA14-9DD4ACC44362}" srcOrd="0" destOrd="0" parTransId="{DBA72182-7BFA-4521-9D0E-8F328E1F428F}" sibTransId="{A80CB931-B0A6-4751-803E-70487A5094DD}"/>
    <dgm:cxn modelId="{770A0814-7866-4146-9524-4FCCEF37C37A}" type="presOf" srcId="{EB466E45-76F6-436C-8E53-EB6A51A8DF2F}" destId="{10A76F82-DCD1-490A-BFB5-3130081FE87F}" srcOrd="1" destOrd="0" presId="urn:microsoft.com/office/officeart/2005/8/layout/venn2"/>
    <dgm:cxn modelId="{BD06BB37-6C56-4DE7-9C25-859ADB742420}" srcId="{5C995FF1-C3EC-4810-B1F4-8283A4E10CA8}" destId="{5190E65C-656C-4E70-95FF-09DA1B1852E8}" srcOrd="4" destOrd="0" parTransId="{DBAB865A-4540-4245-9655-9B1333C9B647}" sibTransId="{EAE3305A-FA84-474C-8FE4-043F6606A56C}"/>
    <dgm:cxn modelId="{773914CD-5AF8-49AD-B3B0-D87485E74CA8}" type="presOf" srcId="{4061836E-00E6-4F37-AE6B-0DE2C1F178BD}" destId="{DDD8CDFB-2C83-422D-BA0A-EECF55DD5E2F}" srcOrd="0" destOrd="0" presId="urn:microsoft.com/office/officeart/2005/8/layout/venn2"/>
    <dgm:cxn modelId="{BE308A91-1776-40A6-A9F7-E6A036989AC2}" type="presOf" srcId="{4061836E-00E6-4F37-AE6B-0DE2C1F178BD}" destId="{D281195A-48CD-4C1A-BE3F-8A24BC6F8020}" srcOrd="1" destOrd="0" presId="urn:microsoft.com/office/officeart/2005/8/layout/venn2"/>
    <dgm:cxn modelId="{E3E2530F-29A3-425A-89BD-7294DD5CD394}" srcId="{5C995FF1-C3EC-4810-B1F4-8283A4E10CA8}" destId="{4061836E-00E6-4F37-AE6B-0DE2C1F178BD}" srcOrd="3" destOrd="0" parTransId="{757E3DD0-86B5-44DF-A767-58AC388E26EB}" sibTransId="{6F995E62-57ED-4D13-A60A-4C0068A796E0}"/>
    <dgm:cxn modelId="{671E613A-D353-4AA4-A352-705D4EBA56E3}" type="presOf" srcId="{9A4F3BFC-7872-4FE4-9888-4BB98CB713C8}" destId="{EF971C21-7A1A-4844-860F-6A5170180D8F}" srcOrd="1" destOrd="0" presId="urn:microsoft.com/office/officeart/2005/8/layout/venn2"/>
    <dgm:cxn modelId="{CA035F2F-C485-4B9B-B5EF-929C587C3DF1}" srcId="{5C995FF1-C3EC-4810-B1F4-8283A4E10CA8}" destId="{EB466E45-76F6-436C-8E53-EB6A51A8DF2F}" srcOrd="1" destOrd="0" parTransId="{CEA429DB-B69A-4AD6-9047-198F57FEA97C}" sibTransId="{489EA7A3-775A-4E06-BFA6-C0C944D9BF3E}"/>
    <dgm:cxn modelId="{CFA10B62-7015-4D2A-9A77-4C80EE367330}" srcId="{5C995FF1-C3EC-4810-B1F4-8283A4E10CA8}" destId="{1068B3FC-9C2F-4B28-BBEA-E49FEFB89E4C}" srcOrd="5" destOrd="0" parTransId="{2427E5A7-B1AC-4B0F-AC97-E65F77157A5F}" sibTransId="{BEE1175A-3169-42F5-9924-A4F2A06B4388}"/>
    <dgm:cxn modelId="{7AF761C7-FAC2-40B1-A323-2A9D459DC64E}" type="presOf" srcId="{EB466E45-76F6-436C-8E53-EB6A51A8DF2F}" destId="{D6B07799-D591-4B64-BF7D-52791F4C3CD4}" srcOrd="0" destOrd="0" presId="urn:microsoft.com/office/officeart/2005/8/layout/venn2"/>
    <dgm:cxn modelId="{3CF62AF5-14F8-4F11-8F36-40C0B5CB24F4}" type="presOf" srcId="{9A4F3BFC-7872-4FE4-9888-4BB98CB713C8}" destId="{0C0E9BB9-860A-4BEB-9376-8791603B0DAB}" srcOrd="0" destOrd="0" presId="urn:microsoft.com/office/officeart/2005/8/layout/venn2"/>
    <dgm:cxn modelId="{13926048-D162-4646-BEF1-356D61127AD1}" type="presOf" srcId="{5190E65C-656C-4E70-95FF-09DA1B1852E8}" destId="{F837F241-BAE1-4F98-9988-12DF0E56106D}" srcOrd="1" destOrd="0" presId="urn:microsoft.com/office/officeart/2005/8/layout/venn2"/>
    <dgm:cxn modelId="{86545DF7-4421-47B8-ACB5-81210D5EA098}" type="presOf" srcId="{5C995FF1-C3EC-4810-B1F4-8283A4E10CA8}" destId="{217685BE-6FDB-487E-8061-F706720859DB}" srcOrd="0" destOrd="0" presId="urn:microsoft.com/office/officeart/2005/8/layout/venn2"/>
    <dgm:cxn modelId="{70E8EBF8-5A19-48F6-84A5-523774B8F95A}" srcId="{5C995FF1-C3EC-4810-B1F4-8283A4E10CA8}" destId="{237D8845-180D-4D8F-8EF0-5D1993D9FAD9}" srcOrd="6" destOrd="0" parTransId="{DAA0C76E-6772-408F-866E-DD6237056C5E}" sibTransId="{CAF5B279-3AB3-4474-9EA2-54235491EA46}"/>
    <dgm:cxn modelId="{00D0673E-08B9-4E5B-9FA3-6337CFF8BFA4}" type="presOf" srcId="{1068B3FC-9C2F-4B28-BBEA-E49FEFB89E4C}" destId="{D2AA8977-889E-44CA-9348-236110D75CFE}" srcOrd="1" destOrd="0" presId="urn:microsoft.com/office/officeart/2005/8/layout/venn2"/>
    <dgm:cxn modelId="{6E0FFF86-266C-42C7-BE36-9A9803DA079C}" type="presOf" srcId="{5190E65C-656C-4E70-95FF-09DA1B1852E8}" destId="{821AA895-5B5D-41BC-9672-97A050020048}" srcOrd="0" destOrd="0" presId="urn:microsoft.com/office/officeart/2005/8/layout/venn2"/>
    <dgm:cxn modelId="{157B32E5-287E-455D-AFCE-B90CE750A90A}" type="presOf" srcId="{237D8845-180D-4D8F-8EF0-5D1993D9FAD9}" destId="{B0DF257C-4B7F-4CA6-A148-4A1A1D8EAE93}" srcOrd="0" destOrd="0" presId="urn:microsoft.com/office/officeart/2005/8/layout/venn2"/>
    <dgm:cxn modelId="{878352E5-C951-4E3C-B671-7533B7A9CECA}" type="presParOf" srcId="{217685BE-6FDB-487E-8061-F706720859DB}" destId="{81B4FBBD-5284-4071-A56E-76A25819689E}" srcOrd="0" destOrd="0" presId="urn:microsoft.com/office/officeart/2005/8/layout/venn2"/>
    <dgm:cxn modelId="{E2EAC1EB-0265-4223-98A6-E4577F220808}" type="presParOf" srcId="{81B4FBBD-5284-4071-A56E-76A25819689E}" destId="{6B48EE9E-AFF4-4B92-8F1B-52CC880BA6FE}" srcOrd="0" destOrd="0" presId="urn:microsoft.com/office/officeart/2005/8/layout/venn2"/>
    <dgm:cxn modelId="{6DF17829-412C-4ABB-8C24-03DE2EC6C825}" type="presParOf" srcId="{81B4FBBD-5284-4071-A56E-76A25819689E}" destId="{DC8B01BF-D569-49A9-8613-C2B4278EBD70}" srcOrd="1" destOrd="0" presId="urn:microsoft.com/office/officeart/2005/8/layout/venn2"/>
    <dgm:cxn modelId="{CE6EDA1C-F9DB-4B11-B85B-03C4F3118836}" type="presParOf" srcId="{217685BE-6FDB-487E-8061-F706720859DB}" destId="{DBEF3B49-B35A-4F71-8AF6-C38F691F5D09}" srcOrd="1" destOrd="0" presId="urn:microsoft.com/office/officeart/2005/8/layout/venn2"/>
    <dgm:cxn modelId="{932FD20F-8881-433F-A3D3-B4416A2247FF}" type="presParOf" srcId="{DBEF3B49-B35A-4F71-8AF6-C38F691F5D09}" destId="{D6B07799-D591-4B64-BF7D-52791F4C3CD4}" srcOrd="0" destOrd="0" presId="urn:microsoft.com/office/officeart/2005/8/layout/venn2"/>
    <dgm:cxn modelId="{B4A67A38-7A5E-4406-8A0B-BF6064BE569F}" type="presParOf" srcId="{DBEF3B49-B35A-4F71-8AF6-C38F691F5D09}" destId="{10A76F82-DCD1-490A-BFB5-3130081FE87F}" srcOrd="1" destOrd="0" presId="urn:microsoft.com/office/officeart/2005/8/layout/venn2"/>
    <dgm:cxn modelId="{7D31C983-5B26-48FD-BD3B-B3DC57E4E20C}" type="presParOf" srcId="{217685BE-6FDB-487E-8061-F706720859DB}" destId="{DBEE394A-3C86-43CD-8C79-78CD37EE5843}" srcOrd="2" destOrd="0" presId="urn:microsoft.com/office/officeart/2005/8/layout/venn2"/>
    <dgm:cxn modelId="{4488F3F1-8343-4EBC-A9CA-B05C77745C21}" type="presParOf" srcId="{DBEE394A-3C86-43CD-8C79-78CD37EE5843}" destId="{0C0E9BB9-860A-4BEB-9376-8791603B0DAB}" srcOrd="0" destOrd="0" presId="urn:microsoft.com/office/officeart/2005/8/layout/venn2"/>
    <dgm:cxn modelId="{144D61FE-97B2-4FB4-B069-E6AF64FF3C8C}" type="presParOf" srcId="{DBEE394A-3C86-43CD-8C79-78CD37EE5843}" destId="{EF971C21-7A1A-4844-860F-6A5170180D8F}" srcOrd="1" destOrd="0" presId="urn:microsoft.com/office/officeart/2005/8/layout/venn2"/>
    <dgm:cxn modelId="{C681D9D6-C3DB-48E2-B556-CE36DE0E725E}" type="presParOf" srcId="{217685BE-6FDB-487E-8061-F706720859DB}" destId="{0F6D97B2-F0C3-4FDC-8090-5EBF48B652A8}" srcOrd="3" destOrd="0" presId="urn:microsoft.com/office/officeart/2005/8/layout/venn2"/>
    <dgm:cxn modelId="{C0E132A7-933E-41AE-892B-F47E4DED6CB0}" type="presParOf" srcId="{0F6D97B2-F0C3-4FDC-8090-5EBF48B652A8}" destId="{DDD8CDFB-2C83-422D-BA0A-EECF55DD5E2F}" srcOrd="0" destOrd="0" presId="urn:microsoft.com/office/officeart/2005/8/layout/venn2"/>
    <dgm:cxn modelId="{214E5524-D436-4CDC-8E70-324C69810170}" type="presParOf" srcId="{0F6D97B2-F0C3-4FDC-8090-5EBF48B652A8}" destId="{D281195A-48CD-4C1A-BE3F-8A24BC6F8020}" srcOrd="1" destOrd="0" presId="urn:microsoft.com/office/officeart/2005/8/layout/venn2"/>
    <dgm:cxn modelId="{456F494B-E335-41EF-9B0E-E423F404343B}" type="presParOf" srcId="{217685BE-6FDB-487E-8061-F706720859DB}" destId="{A05EA822-6997-4875-9EC4-0E051710F7DC}" srcOrd="4" destOrd="0" presId="urn:microsoft.com/office/officeart/2005/8/layout/venn2"/>
    <dgm:cxn modelId="{39EC6C88-FBF4-4FF9-9BE9-B04125F58276}" type="presParOf" srcId="{A05EA822-6997-4875-9EC4-0E051710F7DC}" destId="{821AA895-5B5D-41BC-9672-97A050020048}" srcOrd="0" destOrd="0" presId="urn:microsoft.com/office/officeart/2005/8/layout/venn2"/>
    <dgm:cxn modelId="{5813A913-7993-4951-AF05-FBFD5E8303FD}" type="presParOf" srcId="{A05EA822-6997-4875-9EC4-0E051710F7DC}" destId="{F837F241-BAE1-4F98-9988-12DF0E56106D}" srcOrd="1" destOrd="0" presId="urn:microsoft.com/office/officeart/2005/8/layout/venn2"/>
    <dgm:cxn modelId="{19F08A5B-9560-42E3-8758-6058BC5AA7AB}" type="presParOf" srcId="{217685BE-6FDB-487E-8061-F706720859DB}" destId="{B58022B4-49C4-4A92-8CC0-961B9862E762}" srcOrd="5" destOrd="0" presId="urn:microsoft.com/office/officeart/2005/8/layout/venn2"/>
    <dgm:cxn modelId="{4A12B4F1-0E94-4F64-BDFE-80AD95266646}" type="presParOf" srcId="{B58022B4-49C4-4A92-8CC0-961B9862E762}" destId="{5051830B-8536-4E16-95C3-2C43DFC3252D}" srcOrd="0" destOrd="0" presId="urn:microsoft.com/office/officeart/2005/8/layout/venn2"/>
    <dgm:cxn modelId="{1510FE4D-830F-4FFC-8699-66218077D7D0}" type="presParOf" srcId="{B58022B4-49C4-4A92-8CC0-961B9862E762}" destId="{D2AA8977-889E-44CA-9348-236110D75CFE}" srcOrd="1" destOrd="0" presId="urn:microsoft.com/office/officeart/2005/8/layout/venn2"/>
    <dgm:cxn modelId="{9C72258C-1EEB-4D6A-8FC8-A6BA188AD2B3}" type="presParOf" srcId="{217685BE-6FDB-487E-8061-F706720859DB}" destId="{B4375F8A-2B1F-42EE-8A62-6C8C13041F0C}" srcOrd="6" destOrd="0" presId="urn:microsoft.com/office/officeart/2005/8/layout/venn2"/>
    <dgm:cxn modelId="{FA51DF55-D525-47CD-8E00-2453171A897A}" type="presParOf" srcId="{B4375F8A-2B1F-42EE-8A62-6C8C13041F0C}" destId="{B0DF257C-4B7F-4CA6-A148-4A1A1D8EAE93}" srcOrd="0" destOrd="0" presId="urn:microsoft.com/office/officeart/2005/8/layout/venn2"/>
    <dgm:cxn modelId="{22D591C2-6371-4F91-82C6-0B92B7AB03E9}" type="presParOf" srcId="{B4375F8A-2B1F-42EE-8A62-6C8C13041F0C}" destId="{23C2009D-7244-4D18-8B40-F8FCF1E19749}" srcOrd="1" destOrd="0" presId="urn:microsoft.com/office/officeart/2005/8/layout/ven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B48EE9E-AFF4-4B92-8F1B-52CC880BA6FE}">
      <dsp:nvSpPr>
        <dsp:cNvPr id="0" name=""/>
        <dsp:cNvSpPr/>
      </dsp:nvSpPr>
      <dsp:spPr>
        <a:xfrm>
          <a:off x="1257299" y="0"/>
          <a:ext cx="5181600" cy="5181600"/>
        </a:xfrm>
        <a:prstGeom prst="ellipse">
          <a:avLst/>
        </a:prstGeom>
        <a:solidFill>
          <a:schemeClr val="accent3">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t>Policy, procedures, awareness</a:t>
          </a:r>
          <a:endParaRPr lang="en-US" sz="1100" b="1" kern="1200" dirty="0"/>
        </a:p>
      </dsp:txBody>
      <dsp:txXfrm>
        <a:off x="2876550" y="259080"/>
        <a:ext cx="1943100" cy="518160"/>
      </dsp:txXfrm>
    </dsp:sp>
    <dsp:sp modelId="{D6B07799-D591-4B64-BF7D-52791F4C3CD4}">
      <dsp:nvSpPr>
        <dsp:cNvPr id="0" name=""/>
        <dsp:cNvSpPr/>
      </dsp:nvSpPr>
      <dsp:spPr>
        <a:xfrm>
          <a:off x="1645919" y="777239"/>
          <a:ext cx="4404360" cy="4404360"/>
        </a:xfrm>
        <a:prstGeom prst="ellipse">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t>Physical</a:t>
          </a:r>
          <a:endParaRPr lang="en-US" sz="1100" b="1" kern="1200" dirty="0"/>
        </a:p>
      </dsp:txBody>
      <dsp:txXfrm>
        <a:off x="2898409" y="1030490"/>
        <a:ext cx="1899380" cy="506501"/>
      </dsp:txXfrm>
    </dsp:sp>
    <dsp:sp modelId="{0C0E9BB9-860A-4BEB-9376-8791603B0DAB}">
      <dsp:nvSpPr>
        <dsp:cNvPr id="0" name=""/>
        <dsp:cNvSpPr/>
      </dsp:nvSpPr>
      <dsp:spPr>
        <a:xfrm>
          <a:off x="2034539" y="1554479"/>
          <a:ext cx="3627120" cy="3627120"/>
        </a:xfrm>
        <a:prstGeom prst="ellipse">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t>Perimeter</a:t>
          </a:r>
          <a:endParaRPr lang="en-US" sz="1100" b="1" kern="1200" dirty="0"/>
        </a:p>
      </dsp:txBody>
      <dsp:txXfrm>
        <a:off x="2909582" y="1804751"/>
        <a:ext cx="1877034" cy="500542"/>
      </dsp:txXfrm>
    </dsp:sp>
    <dsp:sp modelId="{DDD8CDFB-2C83-422D-BA0A-EECF55DD5E2F}">
      <dsp:nvSpPr>
        <dsp:cNvPr id="0" name=""/>
        <dsp:cNvSpPr/>
      </dsp:nvSpPr>
      <dsp:spPr>
        <a:xfrm>
          <a:off x="2423160" y="2331720"/>
          <a:ext cx="2849880" cy="2849880"/>
        </a:xfrm>
        <a:prstGeom prst="ellipse">
          <a:avLst/>
        </a:prstGeom>
        <a:solidFill>
          <a:schemeClr val="accent4">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t>Network Internal</a:t>
          </a:r>
          <a:endParaRPr lang="en-US" sz="1100" b="1" kern="1200" dirty="0"/>
        </a:p>
      </dsp:txBody>
      <dsp:txXfrm>
        <a:off x="3078632" y="2588209"/>
        <a:ext cx="1538935" cy="512978"/>
      </dsp:txXfrm>
    </dsp:sp>
    <dsp:sp modelId="{821AA895-5B5D-41BC-9672-97A050020048}">
      <dsp:nvSpPr>
        <dsp:cNvPr id="0" name=""/>
        <dsp:cNvSpPr/>
      </dsp:nvSpPr>
      <dsp:spPr>
        <a:xfrm>
          <a:off x="2811779" y="3108960"/>
          <a:ext cx="2072640" cy="2072640"/>
        </a:xfrm>
        <a:prstGeom prst="ellipse">
          <a:avLst/>
        </a:prstGeom>
        <a:solidFill>
          <a:schemeClr val="accent5">
            <a:lumMod val="50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t>End-Point</a:t>
          </a:r>
          <a:endParaRPr lang="en-US" sz="1100" b="1" kern="1200" dirty="0"/>
        </a:p>
      </dsp:txBody>
      <dsp:txXfrm>
        <a:off x="3174491" y="3368040"/>
        <a:ext cx="1347216" cy="518160"/>
      </dsp:txXfrm>
    </dsp:sp>
    <dsp:sp modelId="{5051830B-8536-4E16-95C3-2C43DFC3252D}">
      <dsp:nvSpPr>
        <dsp:cNvPr id="0" name=""/>
        <dsp:cNvSpPr/>
      </dsp:nvSpPr>
      <dsp:spPr>
        <a:xfrm>
          <a:off x="3200400" y="3886200"/>
          <a:ext cx="1295400" cy="1295400"/>
        </a:xfrm>
        <a:prstGeom prst="ellipse">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t>Apps</a:t>
          </a:r>
          <a:endParaRPr lang="en-US" sz="1100" b="1" kern="1200" dirty="0"/>
        </a:p>
      </dsp:txBody>
      <dsp:txXfrm>
        <a:off x="3407664" y="4079862"/>
        <a:ext cx="880872" cy="312191"/>
      </dsp:txXfrm>
    </dsp:sp>
    <dsp:sp modelId="{B0DF257C-4B7F-4CA6-A148-4A1A1D8EAE93}">
      <dsp:nvSpPr>
        <dsp:cNvPr id="0" name=""/>
        <dsp:cNvSpPr/>
      </dsp:nvSpPr>
      <dsp:spPr>
        <a:xfrm>
          <a:off x="3459480" y="4404360"/>
          <a:ext cx="777240" cy="777240"/>
        </a:xfrm>
        <a:prstGeom prst="ellipse">
          <a:avLst/>
        </a:prstGeom>
        <a:solidFill>
          <a:schemeClr val="bg2">
            <a:lumMod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t>Data</a:t>
          </a:r>
          <a:endParaRPr lang="en-US" sz="1100" b="1" kern="1200" dirty="0"/>
        </a:p>
      </dsp:txBody>
      <dsp:txXfrm>
        <a:off x="3573304" y="4598670"/>
        <a:ext cx="549591" cy="388620"/>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CD0D61-3511-4562-B2DE-E34DDD4FF430}" type="datetimeFigureOut">
              <a:rPr lang="en-US" smtClean="0"/>
              <a:pPr/>
              <a:t>12/8/2013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D6B09-989D-4364-B787-51A6BE8F0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Good morning, my name is Ryan Hand and on behalf of myself and my co-authors, Michael Ton and Eric Keller, I am here to present on Active Security.</a:t>
            </a:r>
          </a:p>
        </p:txBody>
      </p:sp>
      <p:sp>
        <p:nvSpPr>
          <p:cNvPr id="4" name="Slide Number Placeholder 3"/>
          <p:cNvSpPr>
            <a:spLocks noGrp="1"/>
          </p:cNvSpPr>
          <p:nvPr>
            <p:ph type="sldNum" sz="quarter" idx="10"/>
          </p:nvPr>
        </p:nvSpPr>
        <p:spPr/>
        <p:txBody>
          <a:bodyPr/>
          <a:lstStyle/>
          <a:p>
            <a:fld id="{DABD6B09-989D-4364-B787-51A6BE8F05F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mn-lt"/>
                <a:ea typeface="+mn-ea"/>
                <a:cs typeface="+mn-cs"/>
              </a:rPr>
              <a:t>Going back to our attack scenario where we have seen our perimeter defenses successfully block an outgoing network connection to a Command and Control server, but subsequently propagate laterally within the network, we now introduce a few new components that were used during our actual prototype described in the paper. These include our security controller, separate secure storage for evidence preservation, and an internet proxy server.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With the added granularity of control through Software Defined Networking, we interface with our firewall to receive the alert and its pertinent information. **</a:t>
            </a:r>
            <a:r>
              <a:rPr lang="en-US" sz="1200" b="1" kern="1200" dirty="0" smtClean="0">
                <a:solidFill>
                  <a:schemeClr val="tx1"/>
                </a:solidFill>
                <a:latin typeface="+mn-lt"/>
                <a:ea typeface="+mn-ea"/>
                <a:cs typeface="+mn-cs"/>
              </a:rPr>
              <a:t>SENSE**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identify the host in question, and in this situation, decide to recover physical memory from our victim host. </a:t>
            </a:r>
            <a:r>
              <a:rPr lang="en-US" sz="1200" b="1" kern="1200" dirty="0" smtClean="0">
                <a:solidFill>
                  <a:schemeClr val="tx1"/>
                </a:solidFill>
                <a:latin typeface="+mn-lt"/>
                <a:ea typeface="+mn-ea"/>
                <a:cs typeface="+mn-cs"/>
              </a:rPr>
              <a:t>**COLLECT**</a:t>
            </a: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secure copy it back and after some analysis of the machine's running state, determine that several network sockets were opened at the time of the event and were directly related to the malware's running process. Among many other artifacts, found in volatile memory, we extracted the </a:t>
            </a:r>
            <a:r>
              <a:rPr lang="en-US" sz="1200" kern="1200" dirty="0" err="1" smtClean="0">
                <a:solidFill>
                  <a:schemeClr val="tx1"/>
                </a:solidFill>
                <a:latin typeface="+mn-lt"/>
                <a:ea typeface="+mn-ea"/>
                <a:cs typeface="+mn-cs"/>
              </a:rPr>
              <a:t>deobfuscated</a:t>
            </a:r>
            <a:r>
              <a:rPr lang="en-US" sz="1200" kern="1200" dirty="0" smtClean="0">
                <a:solidFill>
                  <a:schemeClr val="tx1"/>
                </a:solidFill>
                <a:latin typeface="+mn-lt"/>
                <a:ea typeface="+mn-ea"/>
                <a:cs typeface="+mn-cs"/>
              </a:rPr>
              <a:t> executable for static and dynamic program analysis in a safe environment.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Armed with this new information, we identify the additional hosts that may be compromised and initiate action accordingly, store the additional information for parsing and feed this back into our decision loop, blocking additional ports that have been probed by the adjacent machines, possibly routing these systems through an Internet proxy if availability is of concern, or quarantining the systems for further analysis.</a:t>
            </a:r>
          </a:p>
          <a:p>
            <a:r>
              <a:rPr lang="en-US" sz="1200" kern="1200" dirty="0" smtClean="0">
                <a:solidFill>
                  <a:schemeClr val="tx1"/>
                </a:solidFill>
                <a:latin typeface="+mn-lt"/>
                <a:ea typeface="+mn-ea"/>
                <a:cs typeface="+mn-cs"/>
              </a:rPr>
              <a:t>Ultimately, we wish to reestablish normal operation on the network and reconfigure our perimeter defenses to recognize this previously unknown attack vector. </a:t>
            </a:r>
            <a:r>
              <a:rPr lang="en-US" sz="1200" b="1" kern="1200" dirty="0" smtClean="0">
                <a:solidFill>
                  <a:schemeClr val="tx1"/>
                </a:solidFill>
                <a:latin typeface="+mn-lt"/>
                <a:ea typeface="+mn-ea"/>
                <a:cs typeface="+mn-cs"/>
              </a:rPr>
              <a:t>**ADJUST**</a:t>
            </a:r>
            <a:endParaRPr lang="en-US" dirty="0"/>
          </a:p>
        </p:txBody>
      </p:sp>
      <p:sp>
        <p:nvSpPr>
          <p:cNvPr id="4" name="Slide Number Placeholder 3"/>
          <p:cNvSpPr>
            <a:spLocks noGrp="1"/>
          </p:cNvSpPr>
          <p:nvPr>
            <p:ph type="sldNum" sz="quarter" idx="10"/>
          </p:nvPr>
        </p:nvSpPr>
        <p:spPr/>
        <p:txBody>
          <a:bodyPr/>
          <a:lstStyle/>
          <a:p>
            <a:fld id="{DABD6B09-989D-4364-B787-51A6BE8F05F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So, in our prototype we implemented our security controller through a customized Floodlight SDN Controller module.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the right, we have displayed the actual time of events during our trials. This illustrates the automated actions from execution of the malware, to the final parsing of forensic artifacts obtained from the victim host.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wrote middleware (representing our SENSE </a:t>
            </a:r>
            <a:r>
              <a:rPr lang="en-US" sz="1200" kern="1200" dirty="0" err="1" smtClean="0">
                <a:solidFill>
                  <a:schemeClr val="tx1"/>
                </a:solidFill>
                <a:latin typeface="+mn-lt"/>
                <a:ea typeface="+mn-ea"/>
                <a:cs typeface="+mn-cs"/>
              </a:rPr>
              <a:t>plugin</a:t>
            </a:r>
            <a:r>
              <a:rPr lang="en-US" sz="1200" kern="1200" dirty="0" smtClean="0">
                <a:solidFill>
                  <a:schemeClr val="tx1"/>
                </a:solidFill>
                <a:latin typeface="+mn-lt"/>
                <a:ea typeface="+mn-ea"/>
                <a:cs typeface="+mn-cs"/>
              </a:rPr>
              <a:t>) to interface between the controller application and Snort IDS to process and deliver pertinent information to the controller application.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controller took this information and activated our volatile memory imaging module, which in this case established secure communication with the victim, took a forensic image of RAM, and securely copied it back for preservation and parsing by Volatility.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is just one example of a security application in our controller and realize that it is certainly beneficial to use other alternatives such as lighter weight actions that do not take a full copy of memory, perhaps looking for network connections or newly created registry keys, etc. The sky is the limit here and we have a great deal of experience in the forensic world to draw from to describe these actions and methods from a programming standpoint</a:t>
            </a:r>
            <a:endParaRPr lang="en-US" dirty="0"/>
          </a:p>
        </p:txBody>
      </p:sp>
      <p:sp>
        <p:nvSpPr>
          <p:cNvPr id="4" name="Slide Number Placeholder 3"/>
          <p:cNvSpPr>
            <a:spLocks noGrp="1"/>
          </p:cNvSpPr>
          <p:nvPr>
            <p:ph type="sldNum" sz="quarter" idx="10"/>
          </p:nvPr>
        </p:nvSpPr>
        <p:spPr/>
        <p:txBody>
          <a:bodyPr/>
          <a:lstStyle/>
          <a:p>
            <a:fld id="{DABD6B09-989D-4364-B787-51A6BE8F05F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 natural uneasiness comes from the fact that we have placed a high level of trust and control, in seemingly few places.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However, we envision our security controller as a compliment to a separate SDN controller to allow for appropriate separation of duties, that is, network alterations and flow related actions under the SDN controller, and security related actions and analysis to the security controller and communication between the two for information passing.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can leverage existing technologies to address this issue.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-One benefit is that we realize our attack surface of a smaller number of controller systems will be narrow and thus may be closely focused upon. This obviously is not sufficient on its own.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Other technologies we examined include secure bootstrapping through the use of trusted platform hardware on our systems.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Formally verified and secure operating systems.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Choosing secure languages for our security </a:t>
            </a:r>
            <a:r>
              <a:rPr lang="en-US" sz="1200" kern="1200" dirty="0" err="1" smtClean="0">
                <a:solidFill>
                  <a:schemeClr val="tx1"/>
                </a:solidFill>
                <a:latin typeface="+mn-lt"/>
                <a:ea typeface="+mn-ea"/>
                <a:cs typeface="+mn-cs"/>
              </a:rPr>
              <a:t>plugin</a:t>
            </a:r>
            <a:r>
              <a:rPr lang="en-US" sz="1200" kern="1200" dirty="0" smtClean="0">
                <a:solidFill>
                  <a:schemeClr val="tx1"/>
                </a:solidFill>
                <a:latin typeface="+mn-lt"/>
                <a:ea typeface="+mn-ea"/>
                <a:cs typeface="+mn-cs"/>
              </a:rPr>
              <a:t> modules to be written in to prevent information leaks and allow us to verify module input information.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And we also want to ensure that the network devices that interface with the security controller are not exposed to additional threats. We can do this through secure communication channels between devices and through network based enforcement currently being used in SDN.</a:t>
            </a: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ABD6B09-989D-4364-B787-51A6BE8F05F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We envision this as a defender's framework to speed reaction time and gain the tactical edge over the attacker in an ever changing threat landscape.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Today we introduced a system of security, inspired by the Observe, Orient, Decide, Act feedback cycle and software defined networking.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Interfaces with a diverse set of sensors</a:t>
            </a:r>
          </a:p>
          <a:p>
            <a:r>
              <a:rPr lang="en-US" sz="1200" kern="1200" dirty="0" smtClean="0">
                <a:solidFill>
                  <a:schemeClr val="tx1"/>
                </a:solidFill>
                <a:latin typeface="+mn-lt"/>
                <a:ea typeface="+mn-ea"/>
                <a:cs typeface="+mn-cs"/>
              </a:rPr>
              <a:t>	- Synthesizes the pertinent data to form a better perspective.</a:t>
            </a:r>
          </a:p>
          <a:p>
            <a:r>
              <a:rPr lang="en-US" sz="1200" kern="1200" dirty="0" smtClean="0">
                <a:solidFill>
                  <a:schemeClr val="tx1"/>
                </a:solidFill>
                <a:latin typeface="+mn-lt"/>
                <a:ea typeface="+mn-ea"/>
                <a:cs typeface="+mn-cs"/>
              </a:rPr>
              <a:t>	- Acts based on information available or may seek supplemental 	information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also illustrated the value of collecting forensic data during an attack though the use of our prototype.</a:t>
            </a:r>
          </a:p>
          <a:p>
            <a:r>
              <a:rPr lang="en-US" sz="1200" kern="1200" dirty="0" smtClean="0">
                <a:solidFill>
                  <a:schemeClr val="tx1"/>
                </a:solidFill>
                <a:latin typeface="+mn-lt"/>
                <a:ea typeface="+mn-ea"/>
                <a:cs typeface="+mn-cs"/>
              </a:rPr>
              <a:t>As numerous technologies continue to be developed, we wish to further expand the possibilities for greater sensor diversity, automated correlation, and the potential for automatically setting new sensors within the network on the fly to record or monitor data and traffic of interest.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For</a:t>
            </a:r>
            <a:r>
              <a:rPr lang="en-US" sz="1200" kern="1200" baseline="0" dirty="0" smtClean="0">
                <a:solidFill>
                  <a:schemeClr val="tx1"/>
                </a:solidFill>
                <a:latin typeface="+mn-lt"/>
                <a:ea typeface="+mn-ea"/>
                <a:cs typeface="+mn-cs"/>
              </a:rPr>
              <a:t> the FUTURE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Leveraging technologies that are being implemented in end-system security, OS security, safe languages, and security enforcement, we wish to further examine new methods of ensuring a high level of trust in our controller and sensor environments.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proactively disrupt the attacker's OODA loop (exploit development and reconnaissance lifecycle) and better defend our own network, we wish to further examine the dynamic adjustment of the network infrastructure with SDN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also wish to further examine new methods of efficiently capturing only the information pertinent to improving the security controller's perspective during forensics and remain undetected as best as possible.</a:t>
            </a:r>
          </a:p>
        </p:txBody>
      </p:sp>
      <p:sp>
        <p:nvSpPr>
          <p:cNvPr id="4" name="Slide Number Placeholder 3"/>
          <p:cNvSpPr>
            <a:spLocks noGrp="1"/>
          </p:cNvSpPr>
          <p:nvPr>
            <p:ph type="sldNum" sz="quarter" idx="10"/>
          </p:nvPr>
        </p:nvSpPr>
        <p:spPr/>
        <p:txBody>
          <a:bodyPr/>
          <a:lstStyle/>
          <a:p>
            <a:fld id="{DABD6B09-989D-4364-B787-51A6BE8F05FD}"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Regardless of what field of computer science</a:t>
            </a:r>
            <a:r>
              <a:rPr lang="en-US" sz="1200" kern="1200" baseline="0" dirty="0" smtClean="0">
                <a:solidFill>
                  <a:schemeClr val="tx1"/>
                </a:solidFill>
                <a:latin typeface="+mn-lt"/>
                <a:ea typeface="+mn-ea"/>
                <a:cs typeface="+mn-cs"/>
              </a:rPr>
              <a:t> or </a:t>
            </a:r>
            <a:r>
              <a:rPr lang="en-US" sz="1200" kern="1200" dirty="0" smtClean="0">
                <a:solidFill>
                  <a:schemeClr val="tx1"/>
                </a:solidFill>
                <a:latin typeface="+mn-lt"/>
                <a:ea typeface="+mn-ea"/>
                <a:cs typeface="+mn-cs"/>
              </a:rPr>
              <a:t>computer systems and engineering you work in, it is safe to say that security is a major</a:t>
            </a:r>
            <a:r>
              <a:rPr lang="en-US" sz="1200" kern="1200" baseline="0" dirty="0" smtClean="0">
                <a:solidFill>
                  <a:schemeClr val="tx1"/>
                </a:solidFill>
                <a:latin typeface="+mn-lt"/>
                <a:ea typeface="+mn-ea"/>
                <a:cs typeface="+mn-cs"/>
              </a:rPr>
              <a:t> concern</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Over the past several years we have seen the attack frequency and level of sophistication sharply increase, and just last year 50% of persistent attack campaigns targeted our most important industries.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Worse is the fact that they have been extremely successful at hiding their presence.</a:t>
            </a:r>
          </a:p>
          <a:p>
            <a:r>
              <a:rPr lang="en-US" sz="1200" kern="1200" dirty="0" smtClean="0">
                <a:solidFill>
                  <a:schemeClr val="tx1"/>
                </a:solidFill>
                <a:latin typeface="+mn-lt"/>
                <a:ea typeface="+mn-ea"/>
                <a:cs typeface="+mn-cs"/>
              </a:rPr>
              <a:t>And more times that not, we are the last to find out about our own compromise. </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In </a:t>
            </a:r>
            <a:r>
              <a:rPr lang="en-US" sz="1200" kern="1200" dirty="0" smtClean="0">
                <a:solidFill>
                  <a:schemeClr val="tx1"/>
                </a:solidFill>
                <a:latin typeface="+mn-lt"/>
                <a:ea typeface="+mn-ea"/>
                <a:cs typeface="+mn-cs"/>
              </a:rPr>
              <a:t>fact, it was just recently reported that a well-known hacker collective has been on a year long campaign, exploiting </a:t>
            </a:r>
            <a:r>
              <a:rPr lang="en-US" sz="1200" kern="1200" dirty="0" err="1" smtClean="0">
                <a:solidFill>
                  <a:schemeClr val="tx1"/>
                </a:solidFill>
                <a:latin typeface="+mn-lt"/>
                <a:ea typeface="+mn-ea"/>
                <a:cs typeface="+mn-cs"/>
              </a:rPr>
              <a:t>DoE</a:t>
            </a:r>
            <a:r>
              <a:rPr lang="en-US" sz="1200" kern="1200" dirty="0" smtClean="0">
                <a:solidFill>
                  <a:schemeClr val="tx1"/>
                </a:solidFill>
                <a:latin typeface="+mn-lt"/>
                <a:ea typeface="+mn-ea"/>
                <a:cs typeface="+mn-cs"/>
              </a:rPr>
              <a:t>, Dept. Health Human Services, and military systems.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Just 2 years ago, we saw that 3/4 of these attacks used publicly available malware and tools. This means that we defenders were armed with the same information that the attackers had</a:t>
            </a:r>
          </a:p>
        </p:txBody>
      </p:sp>
      <p:sp>
        <p:nvSpPr>
          <p:cNvPr id="4" name="Slide Number Placeholder 3"/>
          <p:cNvSpPr>
            <a:spLocks noGrp="1"/>
          </p:cNvSpPr>
          <p:nvPr>
            <p:ph type="sldNum" sz="quarter" idx="10"/>
          </p:nvPr>
        </p:nvSpPr>
        <p:spPr/>
        <p:txBody>
          <a:bodyPr/>
          <a:lstStyle/>
          <a:p>
            <a:fld id="{DABD6B09-989D-4364-B787-51A6BE8F05F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200000"/>
              </a:lnSpc>
            </a:pPr>
            <a:r>
              <a:rPr lang="en-US" sz="1200" kern="1200" dirty="0" smtClean="0">
                <a:solidFill>
                  <a:schemeClr val="tx1"/>
                </a:solidFill>
                <a:latin typeface="+mn-lt"/>
                <a:ea typeface="+mn-ea"/>
                <a:cs typeface="+mn-cs"/>
              </a:rPr>
              <a:t>The good news is that media has begun to latch on to these trends</a:t>
            </a:r>
          </a:p>
          <a:p>
            <a:pPr>
              <a:lnSpc>
                <a:spcPct val="200000"/>
              </a:lnSpc>
            </a:pPr>
            <a:r>
              <a:rPr lang="en-US" sz="1200" kern="1200" dirty="0" smtClean="0">
                <a:solidFill>
                  <a:schemeClr val="tx1"/>
                </a:solidFill>
                <a:latin typeface="+mn-lt"/>
                <a:ea typeface="+mn-ea"/>
                <a:cs typeface="+mn-cs"/>
              </a:rPr>
              <a:t>And we are seeing an unprecedented level of importance expressed by our federal law-enforcement, intelligence, and defense agencies on the matter of cyber security. </a:t>
            </a:r>
          </a:p>
          <a:p>
            <a:pPr>
              <a:lnSpc>
                <a:spcPct val="200000"/>
              </a:lnSpc>
            </a:pPr>
            <a:endParaRPr lang="en-US" sz="1200" kern="1200" dirty="0" smtClean="0">
              <a:solidFill>
                <a:schemeClr val="tx1"/>
              </a:solidFill>
              <a:latin typeface="+mn-lt"/>
              <a:ea typeface="+mn-ea"/>
              <a:cs typeface="+mn-cs"/>
            </a:endParaRPr>
          </a:p>
          <a:p>
            <a:pPr>
              <a:lnSpc>
                <a:spcPct val="200000"/>
              </a:lnSpc>
            </a:pPr>
            <a:r>
              <a:rPr lang="en-US" sz="1200" kern="1200" dirty="0" smtClean="0">
                <a:solidFill>
                  <a:schemeClr val="tx1"/>
                </a:solidFill>
                <a:latin typeface="+mn-lt"/>
                <a:ea typeface="+mn-ea"/>
                <a:cs typeface="+mn-cs"/>
              </a:rPr>
              <a:t>The FBI has listed cyber crime as their number 3 priority directly behind terrorism and counter-intelligence.</a:t>
            </a:r>
          </a:p>
          <a:p>
            <a:pPr>
              <a:lnSpc>
                <a:spcPct val="200000"/>
              </a:lnSpc>
            </a:pPr>
            <a:r>
              <a:rPr lang="en-US" sz="1200" kern="1200" dirty="0" smtClean="0">
                <a:solidFill>
                  <a:schemeClr val="tx1"/>
                </a:solidFill>
                <a:latin typeface="+mn-lt"/>
                <a:ea typeface="+mn-ea"/>
                <a:cs typeface="+mn-cs"/>
              </a:rPr>
              <a:t>Recent articles show that attackers are exploiting networks in as many ways as there are diverse technologies.</a:t>
            </a:r>
          </a:p>
          <a:p>
            <a:pPr>
              <a:lnSpc>
                <a:spcPct val="100000"/>
              </a:lnSpc>
            </a:pPr>
            <a:r>
              <a:rPr lang="en-US" sz="1200" kern="1200" dirty="0" smtClean="0">
                <a:solidFill>
                  <a:schemeClr val="tx1"/>
                </a:solidFill>
                <a:latin typeface="+mn-lt"/>
                <a:ea typeface="+mn-ea"/>
                <a:cs typeface="+mn-cs"/>
              </a:rPr>
              <a:t>Now more than ever, we must be able to </a:t>
            </a:r>
            <a:r>
              <a:rPr lang="en-US" sz="1200" b="1" kern="1200" dirty="0" smtClean="0">
                <a:solidFill>
                  <a:schemeClr val="tx1"/>
                </a:solidFill>
                <a:latin typeface="+mn-lt"/>
                <a:ea typeface="+mn-ea"/>
                <a:cs typeface="+mn-cs"/>
              </a:rPr>
              <a:t>detect attacks, attribute them to persons or organizations, and ultimately prevent the future ones.</a:t>
            </a:r>
            <a:endParaRPr lang="en-US" sz="1200" kern="1200" dirty="0" smtClean="0">
              <a:solidFill>
                <a:schemeClr val="tx1"/>
              </a:solidFill>
              <a:latin typeface="+mn-lt"/>
              <a:ea typeface="+mn-ea"/>
              <a:cs typeface="+mn-cs"/>
            </a:endParaRPr>
          </a:p>
          <a:p>
            <a:pPr>
              <a:lnSpc>
                <a:spcPct val="200000"/>
              </a:lnSpc>
            </a:pPr>
            <a:endParaRPr lang="en-US" sz="1200" kern="1200" dirty="0" smtClean="0">
              <a:solidFill>
                <a:schemeClr val="tx1"/>
              </a:solidFill>
              <a:latin typeface="+mn-lt"/>
              <a:ea typeface="+mn-ea"/>
              <a:cs typeface="+mn-cs"/>
            </a:endParaRPr>
          </a:p>
          <a:p>
            <a:pPr>
              <a:lnSpc>
                <a:spcPct val="200000"/>
              </a:lnSpc>
            </a:pPr>
            <a:r>
              <a:rPr lang="en-US" sz="1200" kern="1200" dirty="0" smtClean="0">
                <a:solidFill>
                  <a:schemeClr val="tx1"/>
                </a:solidFill>
                <a:latin typeface="+mn-lt"/>
                <a:ea typeface="+mn-ea"/>
                <a:cs typeface="+mn-cs"/>
              </a:rPr>
              <a:t>So with an increase level of importance in industry, training and certification authorities, government, and academia, why do we continue to be the victim?</a:t>
            </a:r>
          </a:p>
          <a:p>
            <a:pPr>
              <a:lnSpc>
                <a:spcPct val="200000"/>
              </a:lnSpc>
            </a:pPr>
            <a:endParaRPr lang="en-US" sz="1200" kern="1200" dirty="0" smtClean="0">
              <a:solidFill>
                <a:schemeClr val="tx1"/>
              </a:solidFill>
              <a:latin typeface="+mn-lt"/>
              <a:ea typeface="+mn-ea"/>
              <a:cs typeface="+mn-cs"/>
            </a:endParaRPr>
          </a:p>
          <a:p>
            <a:pPr>
              <a:lnSpc>
                <a:spcPct val="200000"/>
              </a:lnSpc>
            </a:pPr>
            <a:r>
              <a:rPr lang="en-US" sz="1200" kern="1200" dirty="0" smtClean="0">
                <a:solidFill>
                  <a:schemeClr val="tx1"/>
                </a:solidFill>
                <a:latin typeface="+mn-lt"/>
                <a:ea typeface="+mn-ea"/>
                <a:cs typeface="+mn-cs"/>
              </a:rPr>
              <a:t>We argue that our current defense models and strategy all but ensure that we always be one step behind our attackers. </a:t>
            </a:r>
          </a:p>
          <a:p>
            <a:pPr>
              <a:lnSpc>
                <a:spcPct val="200000"/>
              </a:lnSpc>
            </a:pPr>
            <a:r>
              <a:rPr lang="en-US" sz="1200" b="1" kern="1200" dirty="0" smtClean="0">
                <a:solidFill>
                  <a:schemeClr val="tx1"/>
                </a:solidFill>
                <a:latin typeface="+mn-lt"/>
                <a:ea typeface="+mn-ea"/>
                <a:cs typeface="+mn-cs"/>
              </a:rPr>
              <a:t>So what's the problem?</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ABD6B09-989D-4364-B787-51A6BE8F05F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security model you see here shouldn't be entirely, if at all foreign. This is the traditional "defense in depth" model that gives security managers and personnel a guide to holistic security.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-Our two outer layers of policy, procedures, and awareness, and Physical security primarily address the human element of the workplace and our ability to limit direct access to network resources by unauthorized personnel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-Our 5 deeper layers refer primarily to the security of systems hardware and software implemented throughout an enterprise.</a:t>
            </a:r>
          </a:p>
          <a:p>
            <a:r>
              <a:rPr lang="en-US" sz="1200" kern="1200" dirty="0" smtClean="0">
                <a:solidFill>
                  <a:schemeClr val="tx1"/>
                </a:solidFill>
                <a:latin typeface="+mn-lt"/>
                <a:ea typeface="+mn-ea"/>
                <a:cs typeface="+mn-cs"/>
              </a:rPr>
              <a:t>Theoretically this model could work very well yet, when we procure and implement systems that embody each layer, we see a stove piping of functionality where each layer performs duties with limited awareness of an overall state of security.</a:t>
            </a:r>
          </a:p>
          <a:p>
            <a:r>
              <a:rPr lang="en-US" sz="1200" kern="1200" dirty="0" smtClean="0">
                <a:solidFill>
                  <a:schemeClr val="tx1"/>
                </a:solidFill>
                <a:latin typeface="+mn-lt"/>
                <a:ea typeface="+mn-ea"/>
                <a:cs typeface="+mn-cs"/>
              </a:rPr>
              <a:t>We see an inability to learn from the environment and actively protect or seek new information to form better perspective.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2-dimensional view of our security state instills a false sense of security through a "check the box" procedural stance which illustrates problem number one which we refer to as, "Working in Nested Isolation".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-Unfortunately this isolation can be compounded in multi-vendor environments. This does not mean that we expect an enterprise to sole source its security!!! But we must evolve our overall strategy.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of this aside We also fail to address that digital forensics are often performed after the fact in the incident response process, likely after the adversary has had a chance to clean up. And when we need it we outsource it, and disclosure by organizations of these events is a problem in of itself.</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-Why not fully leverage the information that is provided by our network and end systems? Why not do it in real-time?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-Our solutions decompose to patching systems, and updating AV and IDS signatures, blocking traffic, white or blacklisting IPs and websites, and then crawling under our desks hoping we aren't the low hanging fruit.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further understand why this isn't an effective system of defense, I'd like to introduce a concept borrowed from our military that illustrates our second main problem.</a:t>
            </a:r>
          </a:p>
        </p:txBody>
      </p:sp>
      <p:sp>
        <p:nvSpPr>
          <p:cNvPr id="4" name="Slide Number Placeholder 3"/>
          <p:cNvSpPr>
            <a:spLocks noGrp="1"/>
          </p:cNvSpPr>
          <p:nvPr>
            <p:ph type="sldNum" sz="quarter" idx="10"/>
          </p:nvPr>
        </p:nvSpPr>
        <p:spPr/>
        <p:txBody>
          <a:bodyPr/>
          <a:lstStyle/>
          <a:p>
            <a:fld id="{DABD6B09-989D-4364-B787-51A6BE8F05F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mn-lt"/>
                <a:ea typeface="+mn-ea"/>
                <a:cs typeface="+mn-cs"/>
              </a:rPr>
              <a:t>The OODA loop was introduced by US Air Force fighter pilot and renowned pentagon military strategist, Col. John Boyd in 1976, presents a decision making feedback loop previously applied to military operations. OODA stands for Observe Orient Decide Act: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Observe: wherein we collect data and information based on input from our senses and information fed from events currently unfolding </a:t>
            </a:r>
          </a:p>
          <a:p>
            <a:r>
              <a:rPr lang="en-US" sz="1200" kern="1200" dirty="0" smtClean="0">
                <a:solidFill>
                  <a:schemeClr val="tx1"/>
                </a:solidFill>
                <a:latin typeface="+mn-lt"/>
                <a:ea typeface="+mn-ea"/>
                <a:cs typeface="+mn-cs"/>
              </a:rPr>
              <a:t>Orient: where we analyze and synthesize the data to form perspective or context</a:t>
            </a:r>
          </a:p>
          <a:p>
            <a:r>
              <a:rPr lang="en-US" sz="1200" kern="1200" dirty="0" smtClean="0">
                <a:solidFill>
                  <a:schemeClr val="tx1"/>
                </a:solidFill>
                <a:latin typeface="+mn-lt"/>
                <a:ea typeface="+mn-ea"/>
                <a:cs typeface="+mn-cs"/>
              </a:rPr>
              <a:t>Decide: based on the data and context, we form a hypothesis and choose a course of action</a:t>
            </a:r>
          </a:p>
          <a:p>
            <a:r>
              <a:rPr lang="en-US" sz="1200" kern="1200" dirty="0" smtClean="0">
                <a:solidFill>
                  <a:schemeClr val="tx1"/>
                </a:solidFill>
                <a:latin typeface="+mn-lt"/>
                <a:ea typeface="+mn-ea"/>
                <a:cs typeface="+mn-cs"/>
              </a:rPr>
              <a:t>Act: we then physically implement the course of action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And ultimately we reenter this cycle, constantly assessing and reassessing a situation and our surroundings as they unfold.</a:t>
            </a:r>
          </a:p>
          <a:p>
            <a:r>
              <a:rPr lang="en-US" sz="1200" kern="1200" dirty="0" smtClean="0">
                <a:solidFill>
                  <a:schemeClr val="tx1"/>
                </a:solidFill>
                <a:latin typeface="+mn-lt"/>
                <a:ea typeface="+mn-ea"/>
                <a:cs typeface="+mn-cs"/>
              </a:rPr>
              <a:t>These principles can and have been applied to many areas of military strategy and business, and Boyd's concept even inspired research projects that produced the lighter weight, more maneuverable fighter jets of our time including the F-16 and F/A18, still in service today.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Quoted from a fellow fighter pilot of the time, </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"Time is the dominant parameter. The pilot who goes through the OODA cycle in the shortest time prevails because his opponent is caught responding to situations that have already changed."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statement illustrates very well the idea that both defenders and attackers go through this cycle, and those who force their opponent to be reactive are the winners.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this same way, we wish to quicken our reaction speed and, when possible, "get inside the opponent's cycle" by disrupting their decision making process and forcing them to react to a changing environment that WE CONTROL.</a:t>
            </a:r>
          </a:p>
          <a:p>
            <a:r>
              <a:rPr lang="en-US" sz="1200" kern="1200" dirty="0" smtClean="0">
                <a:solidFill>
                  <a:schemeClr val="tx1"/>
                </a:solidFill>
                <a:latin typeface="+mn-lt"/>
                <a:ea typeface="+mn-ea"/>
                <a:cs typeface="+mn-cs"/>
              </a:rPr>
              <a:t>Unfortunately, today we as defenders of the network still operate at human reaction speed which is problem number two.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help solve this, we introduce Active Security</a:t>
            </a:r>
            <a:endParaRPr lang="en-US" dirty="0"/>
          </a:p>
        </p:txBody>
      </p:sp>
      <p:sp>
        <p:nvSpPr>
          <p:cNvPr id="4" name="Slide Number Placeholder 3"/>
          <p:cNvSpPr>
            <a:spLocks noGrp="1"/>
          </p:cNvSpPr>
          <p:nvPr>
            <p:ph type="sldNum" sz="quarter" idx="10"/>
          </p:nvPr>
        </p:nvSpPr>
        <p:spPr/>
        <p:txBody>
          <a:bodyPr/>
          <a:lstStyle/>
          <a:p>
            <a:fld id="{DABD6B09-989D-4364-B787-51A6BE8F05F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So, we have run into two major problems: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First, our current security models operate in isolation with limited ability to view an attack from many perspectives at once, which becomes even tougher to do in a multi-vendor environment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Second we currently react and adapt to our environment at human reaction speed which almost will always assure that the enemy has the upper </a:t>
            </a:r>
          </a:p>
          <a:p>
            <a:r>
              <a:rPr lang="en-US" sz="1200" kern="1200" dirty="0" smtClean="0">
                <a:solidFill>
                  <a:schemeClr val="tx1"/>
                </a:solidFill>
                <a:latin typeface="+mn-lt"/>
                <a:ea typeface="+mn-ea"/>
                <a:cs typeface="+mn-cs"/>
              </a:rPr>
              <a:t>hand.</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We introduce Active Security as a defense framework that cuts across the layers of traditional security models to provide </a:t>
            </a:r>
            <a:endParaRPr lang="en-US" sz="1200" kern="1200" dirty="0" smtClean="0">
              <a:solidFill>
                <a:schemeClr val="tx1"/>
              </a:solidFill>
              <a:latin typeface="+mn-lt"/>
              <a:ea typeface="+mn-ea"/>
              <a:cs typeface="+mn-cs"/>
            </a:endParaRP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intelligent context awareness of the network security state </a:t>
            </a:r>
            <a:endParaRPr lang="en-US" sz="1200" kern="1200" dirty="0" smtClean="0">
              <a:solidFill>
                <a:schemeClr val="tx1"/>
              </a:solidFill>
              <a:latin typeface="+mn-lt"/>
              <a:ea typeface="+mn-ea"/>
              <a:cs typeface="+mn-cs"/>
            </a:endParaRP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programmatic automation of a variety of security functions,</a:t>
            </a:r>
            <a:endParaRPr lang="en-US" sz="1200" kern="1200" dirty="0" smtClean="0">
              <a:solidFill>
                <a:schemeClr val="tx1"/>
              </a:solidFill>
              <a:latin typeface="+mn-lt"/>
              <a:ea typeface="+mn-ea"/>
              <a:cs typeface="+mn-cs"/>
            </a:endParaRP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consistent security posture across all sensors in the infrastructure through reconfiguration</a:t>
            </a:r>
            <a:endParaRPr lang="en-US" sz="1200" kern="1200" dirty="0" smtClean="0">
              <a:solidFill>
                <a:schemeClr val="tx1"/>
              </a:solidFill>
              <a:latin typeface="+mn-lt"/>
              <a:ea typeface="+mn-ea"/>
              <a:cs typeface="+mn-cs"/>
            </a:endParaRP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and "faster than human" reaction speeds from the detection to remediation phases</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ABD6B09-989D-4364-B787-51A6BE8F05F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To realize this OODA concept we envision a security controller that exercises programmatic control.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Applying the OODA concept, we see this as a continued cycle of </a:t>
            </a:r>
            <a:r>
              <a:rPr lang="en-US" sz="1200" b="1" kern="1200" dirty="0" smtClean="0">
                <a:solidFill>
                  <a:schemeClr val="tx1"/>
                </a:solidFill>
                <a:latin typeface="+mn-lt"/>
                <a:ea typeface="+mn-ea"/>
                <a:cs typeface="+mn-cs"/>
              </a:rPr>
              <a:t>observing</a:t>
            </a:r>
            <a:r>
              <a:rPr lang="en-US" sz="1200" kern="1200" dirty="0" smtClean="0">
                <a:solidFill>
                  <a:schemeClr val="tx1"/>
                </a:solidFill>
                <a:latin typeface="+mn-lt"/>
                <a:ea typeface="+mn-ea"/>
                <a:cs typeface="+mn-cs"/>
              </a:rPr>
              <a:t> sensory and configuration data from a multitude of device messages, traffic of interest, and alerts.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intelligence lies in the controller where our </a:t>
            </a:r>
            <a:r>
              <a:rPr lang="en-US" sz="1200" b="1" kern="1200" dirty="0" smtClean="0">
                <a:solidFill>
                  <a:schemeClr val="tx1"/>
                </a:solidFill>
                <a:latin typeface="+mn-lt"/>
                <a:ea typeface="+mn-ea"/>
                <a:cs typeface="+mn-cs"/>
              </a:rPr>
              <a:t>ORIENT</a:t>
            </a:r>
            <a:r>
              <a:rPr lang="en-US" sz="1200" kern="1200" dirty="0" smtClean="0">
                <a:solidFill>
                  <a:schemeClr val="tx1"/>
                </a:solidFill>
                <a:latin typeface="+mn-lt"/>
                <a:ea typeface="+mn-ea"/>
                <a:cs typeface="+mn-cs"/>
              </a:rPr>
              <a:t> and </a:t>
            </a:r>
            <a:r>
              <a:rPr lang="en-US" sz="1200" b="1" kern="1200" dirty="0" smtClean="0">
                <a:solidFill>
                  <a:schemeClr val="tx1"/>
                </a:solidFill>
                <a:latin typeface="+mn-lt"/>
                <a:ea typeface="+mn-ea"/>
                <a:cs typeface="+mn-cs"/>
              </a:rPr>
              <a:t>DECIDE</a:t>
            </a:r>
            <a:r>
              <a:rPr lang="en-US" sz="1200" kern="1200" dirty="0" smtClean="0">
                <a:solidFill>
                  <a:schemeClr val="tx1"/>
                </a:solidFill>
                <a:latin typeface="+mn-lt"/>
                <a:ea typeface="+mn-ea"/>
                <a:cs typeface="+mn-cs"/>
              </a:rPr>
              <a:t> phases of the OODA loop occur. From here, we may decide to gather further information from adjacent sources to get a better perspective, or we may decide alter the network configuration based on a flaw we have discovered.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Information gathered may also be subjected to forensic analysis where we take network artifacts and seek to obtain parsed intelligence to better </a:t>
            </a:r>
            <a:r>
              <a:rPr lang="en-US" sz="1200" b="1" kern="1200" dirty="0" smtClean="0">
                <a:solidFill>
                  <a:schemeClr val="tx1"/>
                </a:solidFill>
                <a:latin typeface="+mn-lt"/>
                <a:ea typeface="+mn-ea"/>
                <a:cs typeface="+mn-cs"/>
              </a:rPr>
              <a:t>ORIENT</a:t>
            </a:r>
            <a:r>
              <a:rPr lang="en-US" sz="1200" kern="1200" dirty="0" smtClean="0">
                <a:solidFill>
                  <a:schemeClr val="tx1"/>
                </a:solidFill>
                <a:latin typeface="+mn-lt"/>
                <a:ea typeface="+mn-ea"/>
                <a:cs typeface="+mn-cs"/>
              </a:rPr>
              <a:t> the controller to the current network state and aid </a:t>
            </a:r>
            <a:r>
              <a:rPr lang="en-US" sz="1200" b="1" kern="1200" dirty="0" smtClean="0">
                <a:solidFill>
                  <a:schemeClr val="tx1"/>
                </a:solidFill>
                <a:latin typeface="+mn-lt"/>
                <a:ea typeface="+mn-ea"/>
                <a:cs typeface="+mn-cs"/>
              </a:rPr>
              <a:t>decision</a:t>
            </a:r>
            <a:r>
              <a:rPr lang="en-US" sz="1200" kern="1200" dirty="0" smtClean="0">
                <a:solidFill>
                  <a:schemeClr val="tx1"/>
                </a:solidFill>
                <a:latin typeface="+mn-lt"/>
                <a:ea typeface="+mn-ea"/>
                <a:cs typeface="+mn-cs"/>
              </a:rPr>
              <a:t> making to better protect the network or attribute an attack.</a:t>
            </a: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ABD6B09-989D-4364-B787-51A6BE8F05F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mn-lt"/>
                <a:ea typeface="+mn-ea"/>
                <a:cs typeface="+mn-cs"/>
              </a:rPr>
              <a:t>Consider a simple attack scenario where we assume that our perimeter has been compromised. </a:t>
            </a:r>
          </a:p>
          <a:p>
            <a:r>
              <a:rPr lang="en-US" sz="1200" kern="1200" dirty="0" smtClean="0">
                <a:solidFill>
                  <a:schemeClr val="tx1"/>
                </a:solidFill>
                <a:latin typeface="+mn-lt"/>
                <a:ea typeface="+mn-ea"/>
                <a:cs typeface="+mn-cs"/>
              </a:rPr>
              <a:t>We have an adversary who has delivered a malicious client-side exploit via email, spoofed to appear to have come from a trusted party.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For added realism, we implemented a simple binary obfuscation technique to bypass 31 different anti-virus products, as these provide a false sense of security today.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Upon opening the email attachment, the exploit payload attempts to establish a communication channel with a command and control server ultimately delivering the attacker control.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Fortunately for our poor network administrator, we have configured our firewall to scrutinize egress traffic from our internal network. A couple things could occur here, but typically we see the active blocking of traffic from this suspicious host until examined further by a person.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know that simply examining a firewall rule violation will give us only a small piece of the picture here.</a:t>
            </a:r>
          </a:p>
          <a:p>
            <a:r>
              <a:rPr lang="en-US" sz="1200" kern="1200" dirty="0" smtClean="0">
                <a:solidFill>
                  <a:schemeClr val="tx1"/>
                </a:solidFill>
                <a:latin typeface="+mn-lt"/>
                <a:ea typeface="+mn-ea"/>
                <a:cs typeface="+mn-cs"/>
              </a:rPr>
              <a:t>AND unfortunately, we may never see that this malware, once executed, sought to also exploit adjacent hosts laterally on the internal network over common service ports.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Working at human reaction speed, and possibly with few dedicated security personnel, this additional investigation into the cause of the firewall rule violation could take a significant amount of time, and, if trained personnel are not readily available may never happen or may be written off as a false positive.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Let's not forget the median number of days that we said attackers went undetected in our networks in 2012.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Lets not forget that both our IDS and our end-host systems both missed this anomalous traffic trying to exit our network. </a:t>
            </a:r>
          </a:p>
          <a:p>
            <a:r>
              <a:rPr lang="en-US" sz="1200" kern="1200" dirty="0" smtClean="0">
                <a:solidFill>
                  <a:schemeClr val="tx1"/>
                </a:solidFill>
                <a:latin typeface="+mn-lt"/>
                <a:ea typeface="+mn-ea"/>
                <a:cs typeface="+mn-cs"/>
              </a:rPr>
              <a:t>This illustrates that we may have an inconsistent security posture across our various sensors in the network, possibly just due to poor configuration.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So, here we can begin to see why forensic evidence preservation and timely response are incredibly important to attribution, evidence preservation, and providing better protection in the future.</a:t>
            </a:r>
          </a:p>
          <a:p>
            <a:r>
              <a:rPr lang="en-US" sz="1200" kern="1200" dirty="0" smtClean="0">
                <a:solidFill>
                  <a:schemeClr val="tx1"/>
                </a:solidFill>
                <a:latin typeface="+mn-lt"/>
                <a:ea typeface="+mn-ea"/>
                <a:cs typeface="+mn-cs"/>
              </a:rPr>
              <a:t>Let's take a look at how we have envisioned this system</a:t>
            </a:r>
          </a:p>
        </p:txBody>
      </p:sp>
      <p:sp>
        <p:nvSpPr>
          <p:cNvPr id="4" name="Slide Number Placeholder 3"/>
          <p:cNvSpPr>
            <a:spLocks noGrp="1"/>
          </p:cNvSpPr>
          <p:nvPr>
            <p:ph type="sldNum" sz="quarter" idx="10"/>
          </p:nvPr>
        </p:nvSpPr>
        <p:spPr/>
        <p:txBody>
          <a:bodyPr/>
          <a:lstStyle/>
          <a:p>
            <a:fld id="{DABD6B09-989D-4364-B787-51A6BE8F05F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mn-lt"/>
                <a:ea typeface="+mn-ea"/>
                <a:cs typeface="+mn-cs"/>
              </a:rPr>
              <a:t>This is a basic depiction of our Active Security architecture where the top box represents our security controller and its components and the bottom box represents the computer network infrastructure we are defending.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begin with a set of running active security applications that describe what information to use, synthesize it, and decide what actions to take.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key to allowing this to be an extensible and modular framework is through the use of a variety of </a:t>
            </a:r>
            <a:r>
              <a:rPr lang="en-US" sz="1200" kern="1200" dirty="0" err="1" smtClean="0">
                <a:solidFill>
                  <a:schemeClr val="tx1"/>
                </a:solidFill>
                <a:latin typeface="+mn-lt"/>
                <a:ea typeface="+mn-ea"/>
                <a:cs typeface="+mn-cs"/>
              </a:rPr>
              <a:t>plugins</a:t>
            </a:r>
            <a:r>
              <a:rPr lang="en-US" sz="1200" kern="1200" dirty="0" smtClean="0">
                <a:solidFill>
                  <a:schemeClr val="tx1"/>
                </a:solidFill>
                <a:latin typeface="+mn-lt"/>
                <a:ea typeface="+mn-ea"/>
                <a:cs typeface="+mn-cs"/>
              </a:rPr>
              <a:t>, that represent the 5 core capabilities described in our paper.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first of which is </a:t>
            </a:r>
            <a:r>
              <a:rPr lang="en-US" sz="1200" b="1" kern="1200" dirty="0" smtClean="0">
                <a:solidFill>
                  <a:schemeClr val="tx1"/>
                </a:solidFill>
                <a:latin typeface="+mn-lt"/>
                <a:ea typeface="+mn-ea"/>
                <a:cs typeface="+mn-cs"/>
              </a:rPr>
              <a:t>SENSE</a:t>
            </a:r>
            <a:r>
              <a:rPr lang="en-US" sz="1200" kern="1200" dirty="0" smtClean="0">
                <a:solidFill>
                  <a:schemeClr val="tx1"/>
                </a:solidFill>
                <a:latin typeface="+mn-lt"/>
                <a:ea typeface="+mn-ea"/>
                <a:cs typeface="+mn-cs"/>
              </a:rPr>
              <a:t>. Here we wish to interface with a wide variety of sensors on the network. These include the plethora of security devices out there but certainly must not be limited to these. Our end-hosts and network devices capture a great deal of the picture for us as well.</a:t>
            </a:r>
          </a:p>
          <a:p>
            <a:r>
              <a:rPr lang="en-US" sz="1200" kern="1200" dirty="0" smtClean="0">
                <a:solidFill>
                  <a:schemeClr val="tx1"/>
                </a:solidFill>
                <a:latin typeface="+mn-lt"/>
                <a:ea typeface="+mn-ea"/>
                <a:cs typeface="+mn-cs"/>
              </a:rPr>
              <a:t>The next capability is </a:t>
            </a:r>
            <a:r>
              <a:rPr lang="en-US" sz="1200" b="1" kern="1200" dirty="0" smtClean="0">
                <a:solidFill>
                  <a:schemeClr val="tx1"/>
                </a:solidFill>
                <a:latin typeface="+mn-lt"/>
                <a:ea typeface="+mn-ea"/>
                <a:cs typeface="+mn-cs"/>
              </a:rPr>
              <a:t>COLLECT</a:t>
            </a:r>
            <a:r>
              <a:rPr lang="en-US" sz="1200" kern="1200" dirty="0" smtClean="0">
                <a:solidFill>
                  <a:schemeClr val="tx1"/>
                </a:solidFill>
                <a:latin typeface="+mn-lt"/>
                <a:ea typeface="+mn-ea"/>
                <a:cs typeface="+mn-cs"/>
              </a:rPr>
              <a:t>. We argue that active, in-attack forensics is necessary to speed our feedback loop by capturing information that falls into two main categories.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Information useful for damage assessment, attribution to an individual or organization, and evidence preservation.</a:t>
            </a:r>
            <a:endParaRPr lang="en-US" sz="1200" kern="1200" dirty="0" smtClean="0">
              <a:solidFill>
                <a:schemeClr val="tx1"/>
              </a:solidFill>
              <a:latin typeface="+mn-lt"/>
              <a:ea typeface="+mn-ea"/>
              <a:cs typeface="+mn-cs"/>
            </a:endParaRPr>
          </a:p>
          <a:p>
            <a:pPr>
              <a:buFontTx/>
              <a:buChar char="-"/>
            </a:pPr>
            <a:r>
              <a:rPr lang="en-US" sz="1200" b="1" kern="1200" dirty="0" smtClean="0">
                <a:solidFill>
                  <a:schemeClr val="tx1"/>
                </a:solidFill>
                <a:latin typeface="+mn-lt"/>
                <a:ea typeface="+mn-ea"/>
                <a:cs typeface="+mn-cs"/>
              </a:rPr>
              <a:t>Information useful for better protection (reference back to OODA loop forensics)</a:t>
            </a:r>
            <a:br>
              <a:rPr lang="en-US" sz="1200" b="1" kern="1200" dirty="0" smtClean="0">
                <a:solidFill>
                  <a:schemeClr val="tx1"/>
                </a:solidFill>
                <a:latin typeface="+mn-lt"/>
                <a:ea typeface="+mn-ea"/>
                <a:cs typeface="+mn-cs"/>
              </a:rPr>
            </a:br>
            <a:endParaRPr lang="en-US" sz="1200" b="1" kern="1200" dirty="0" smtClean="0">
              <a:solidFill>
                <a:schemeClr val="tx1"/>
              </a:solidFill>
              <a:latin typeface="+mn-lt"/>
              <a:ea typeface="+mn-ea"/>
              <a:cs typeface="+mn-cs"/>
            </a:endParaRPr>
          </a:p>
          <a:p>
            <a:pPr>
              <a:buFontTx/>
              <a:buChar char="-"/>
            </a:pPr>
            <a:r>
              <a:rPr lang="en-US" sz="1200" kern="1200" dirty="0" smtClean="0">
                <a:solidFill>
                  <a:schemeClr val="tx1"/>
                </a:solidFill>
                <a:latin typeface="+mn-lt"/>
                <a:ea typeface="+mn-ea"/>
                <a:cs typeface="+mn-cs"/>
              </a:rPr>
              <a:t>The next 2 capabilities of </a:t>
            </a:r>
            <a:r>
              <a:rPr lang="en-US" sz="1200" b="1" kern="1200" dirty="0" smtClean="0">
                <a:solidFill>
                  <a:schemeClr val="tx1"/>
                </a:solidFill>
                <a:latin typeface="+mn-lt"/>
                <a:ea typeface="+mn-ea"/>
                <a:cs typeface="+mn-cs"/>
              </a:rPr>
              <a:t>PROTECT and ADJUST</a:t>
            </a:r>
            <a:r>
              <a:rPr lang="en-US" sz="1200" kern="1200" dirty="0" smtClean="0">
                <a:solidFill>
                  <a:schemeClr val="tx1"/>
                </a:solidFill>
                <a:latin typeface="+mn-lt"/>
                <a:ea typeface="+mn-ea"/>
                <a:cs typeface="+mn-cs"/>
              </a:rPr>
              <a:t> may be described together as they both relate to better protecting the network through reconfiguration of equipment as we discover security holes, and also adjusting the network state to disrupt an attacker's reconnaissance and exploit development lifecycle (attacker's OODA loop). As described in the active security OODA loop slide, here we are forcing the attacker to become reactive which gives the defender the advantage.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Finally, we describe the potential need or desire for an organization to </a:t>
            </a:r>
            <a:r>
              <a:rPr lang="en-US" sz="1200" b="1" kern="1200" dirty="0" smtClean="0">
                <a:solidFill>
                  <a:schemeClr val="tx1"/>
                </a:solidFill>
                <a:latin typeface="+mn-lt"/>
                <a:ea typeface="+mn-ea"/>
                <a:cs typeface="+mn-cs"/>
              </a:rPr>
              <a:t>COUNTER</a:t>
            </a:r>
            <a:r>
              <a:rPr lang="en-US" sz="1200" kern="1200" dirty="0" smtClean="0">
                <a:solidFill>
                  <a:schemeClr val="tx1"/>
                </a:solidFill>
                <a:latin typeface="+mn-lt"/>
                <a:ea typeface="+mn-ea"/>
                <a:cs typeface="+mn-cs"/>
              </a:rPr>
              <a:t> through reconnaissance as an attack is occurring, or a subsequent counter-attack of sorts to thwart an attack that may seek to consume your resources</a:t>
            </a:r>
          </a:p>
        </p:txBody>
      </p:sp>
      <p:sp>
        <p:nvSpPr>
          <p:cNvPr id="4" name="Slide Number Placeholder 3"/>
          <p:cNvSpPr>
            <a:spLocks noGrp="1"/>
          </p:cNvSpPr>
          <p:nvPr>
            <p:ph type="sldNum" sz="quarter" idx="10"/>
          </p:nvPr>
        </p:nvSpPr>
        <p:spPr/>
        <p:txBody>
          <a:bodyPr/>
          <a:lstStyle/>
          <a:p>
            <a:fld id="{DABD6B09-989D-4364-B787-51A6BE8F05F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3" name="Straight Connector 12"/>
          <p:cNvCxnSpPr/>
          <p:nvPr userDrawn="1"/>
        </p:nvCxnSpPr>
        <p:spPr>
          <a:xfrm>
            <a:off x="457200" y="6096000"/>
            <a:ext cx="8229600" cy="1588"/>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5" name="Picture 4" descr="Boulder FL master.eps"/>
          <p:cNvPicPr>
            <a:picLocks noChangeAspect="1"/>
          </p:cNvPicPr>
          <p:nvPr userDrawn="1"/>
        </p:nvPicPr>
        <p:blipFill>
          <a:blip r:embed="rId9" cstate="print">
            <a:extLst>
              <a:ext uri="{28A0092B-C50C-407E-A947-70E740481C1C}">
                <a14:useLocalDpi xmlns="" xmlns:a14="http://schemas.microsoft.com/office/drawing/2010/main" val="0"/>
              </a:ext>
            </a:extLst>
          </a:blip>
          <a:stretch>
            <a:fillRect/>
          </a:stretch>
        </p:blipFill>
        <p:spPr>
          <a:xfrm>
            <a:off x="457200" y="6172200"/>
            <a:ext cx="2133600" cy="4310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Black"/>
          <a:ea typeface="+mn-ea"/>
          <a:cs typeface="Arial Black"/>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6.png"/><Relationship Id="rId7"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hyperlink" Target="http://www.google.com/url?sa=i&amp;rct=j&amp;q=&amp;esrc=s&amp;frm=1&amp;source=images&amp;cd=&amp;cad=rja&amp;docid=cnHA4L8pLjQijM&amp;tbnid=FtEIbWNbjCXwwM:&amp;ved=0CAUQjRw&amp;url=http://www.armchairgeneral.com/a-very-special-lady.htm&amp;ei=3HuKUoOpM6az2QXq04DQDA&amp;psig=AFQjCNET5fBb6VtlCm2cj6hnB3IA2za_hA&amp;ust=1384893776069953" TargetMode="Externa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4-5 cover slide copy copy.jp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4" name="TextBox 3"/>
          <p:cNvSpPr txBox="1"/>
          <p:nvPr/>
        </p:nvSpPr>
        <p:spPr>
          <a:xfrm>
            <a:off x="4495800" y="1600200"/>
            <a:ext cx="4648200" cy="1785104"/>
          </a:xfrm>
          <a:prstGeom prst="rect">
            <a:avLst/>
          </a:prstGeom>
          <a:noFill/>
        </p:spPr>
        <p:txBody>
          <a:bodyPr wrap="square" rtlCol="0">
            <a:spAutoFit/>
          </a:bodyPr>
          <a:lstStyle/>
          <a:p>
            <a:pPr algn="ctr"/>
            <a:r>
              <a:rPr lang="en-US" sz="4800" dirty="0" smtClean="0">
                <a:solidFill>
                  <a:schemeClr val="bg1"/>
                </a:solidFill>
              </a:rPr>
              <a:t>Active Security</a:t>
            </a:r>
          </a:p>
          <a:p>
            <a:pPr algn="ctr"/>
            <a:endParaRPr lang="en-US" sz="4400" dirty="0" smtClean="0">
              <a:solidFill>
                <a:schemeClr val="bg1"/>
              </a:solidFill>
            </a:endParaRPr>
          </a:p>
          <a:p>
            <a:pPr algn="ctr"/>
            <a:r>
              <a:rPr lang="en-US" dirty="0" smtClean="0">
                <a:solidFill>
                  <a:schemeClr val="bg1"/>
                </a:solidFill>
              </a:rPr>
              <a:t>Ryan Hand, Michael Ton, Eric Keller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Attack Scenario Revisited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2"/>
          <p:cNvPicPr>
            <a:picLocks noChangeAspect="1" noChangeArrowheads="1"/>
          </p:cNvPicPr>
          <p:nvPr/>
        </p:nvPicPr>
        <p:blipFill>
          <a:blip r:embed="rId3" cstate="print"/>
          <a:stretch>
            <a:fillRect/>
          </a:stretch>
        </p:blipFill>
        <p:spPr bwMode="auto">
          <a:xfrm>
            <a:off x="992446" y="1023825"/>
            <a:ext cx="6398954" cy="4995975"/>
          </a:xfrm>
          <a:prstGeom prst="rect">
            <a:avLst/>
          </a:prstGeom>
          <a:noFill/>
          <a:ln w="9525">
            <a:noFill/>
            <a:miter lim="800000"/>
            <a:headEnd/>
            <a:tailEnd/>
          </a:ln>
        </p:spPr>
      </p:pic>
      <p:cxnSp>
        <p:nvCxnSpPr>
          <p:cNvPr id="6" name="Curved Connector 5"/>
          <p:cNvCxnSpPr/>
          <p:nvPr/>
        </p:nvCxnSpPr>
        <p:spPr>
          <a:xfrm rot="16200000" flipH="1">
            <a:off x="1828801" y="1600200"/>
            <a:ext cx="3657600" cy="3657600"/>
          </a:xfrm>
          <a:prstGeom prst="curvedConnector3">
            <a:avLst>
              <a:gd name="adj1" fmla="val 44485"/>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Curved Connector 6"/>
          <p:cNvCxnSpPr/>
          <p:nvPr/>
        </p:nvCxnSpPr>
        <p:spPr>
          <a:xfrm rot="16200000" flipH="1">
            <a:off x="2133600" y="1447800"/>
            <a:ext cx="3657600" cy="3657600"/>
          </a:xfrm>
          <a:prstGeom prst="curvedConnector3">
            <a:avLst>
              <a:gd name="adj1" fmla="val 44485"/>
            </a:avLst>
          </a:prstGeom>
          <a:ln w="34925">
            <a:solidFill>
              <a:srgbClr val="7030A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1" name="Multiply 10"/>
          <p:cNvSpPr/>
          <p:nvPr/>
        </p:nvSpPr>
        <p:spPr>
          <a:xfrm>
            <a:off x="2971800" y="2514600"/>
            <a:ext cx="990600" cy="990600"/>
          </a:xfrm>
          <a:prstGeom prst="mathMultiply">
            <a:avLst>
              <a:gd name="adj1" fmla="val 723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6096000" y="5181600"/>
            <a:ext cx="6858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0800000">
            <a:off x="4572001" y="5181600"/>
            <a:ext cx="6858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0800000">
            <a:off x="3352801" y="5181600"/>
            <a:ext cx="6858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0800000">
            <a:off x="2362201" y="5181600"/>
            <a:ext cx="6858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5"/>
          <p:cNvPicPr>
            <a:picLocks noChangeAspect="1" noChangeArrowheads="1"/>
          </p:cNvPicPr>
          <p:nvPr/>
        </p:nvPicPr>
        <p:blipFill>
          <a:blip r:embed="rId4" cstate="print"/>
          <a:srcRect/>
          <a:stretch>
            <a:fillRect/>
          </a:stretch>
        </p:blipFill>
        <p:spPr bwMode="auto">
          <a:xfrm>
            <a:off x="4648200" y="1142999"/>
            <a:ext cx="1600200" cy="1013227"/>
          </a:xfrm>
          <a:prstGeom prst="rect">
            <a:avLst/>
          </a:prstGeom>
          <a:noFill/>
          <a:ln w="9525">
            <a:noFill/>
            <a:miter lim="800000"/>
            <a:headEnd/>
            <a:tailEnd/>
          </a:ln>
        </p:spPr>
      </p:pic>
      <p:pic>
        <p:nvPicPr>
          <p:cNvPr id="2054" name="Picture 6"/>
          <p:cNvPicPr>
            <a:picLocks noChangeAspect="1" noChangeArrowheads="1"/>
          </p:cNvPicPr>
          <p:nvPr/>
        </p:nvPicPr>
        <p:blipFill>
          <a:blip r:embed="rId5" cstate="print"/>
          <a:srcRect/>
          <a:stretch>
            <a:fillRect/>
          </a:stretch>
        </p:blipFill>
        <p:spPr bwMode="auto">
          <a:xfrm>
            <a:off x="6553200" y="1143000"/>
            <a:ext cx="1466850" cy="1010189"/>
          </a:xfrm>
          <a:prstGeom prst="rect">
            <a:avLst/>
          </a:prstGeom>
          <a:noFill/>
          <a:ln w="9525">
            <a:noFill/>
            <a:miter lim="800000"/>
            <a:headEnd/>
            <a:tailEnd/>
          </a:ln>
        </p:spPr>
      </p:pic>
      <p:pic>
        <p:nvPicPr>
          <p:cNvPr id="2055" name="Picture 7"/>
          <p:cNvPicPr>
            <a:picLocks noChangeAspect="1" noChangeArrowheads="1"/>
          </p:cNvPicPr>
          <p:nvPr/>
        </p:nvPicPr>
        <p:blipFill>
          <a:blip r:embed="rId6" cstate="print"/>
          <a:srcRect/>
          <a:stretch>
            <a:fillRect/>
          </a:stretch>
        </p:blipFill>
        <p:spPr bwMode="auto">
          <a:xfrm>
            <a:off x="6654843" y="2590800"/>
            <a:ext cx="1346157" cy="1085850"/>
          </a:xfrm>
          <a:prstGeom prst="rect">
            <a:avLst/>
          </a:prstGeom>
          <a:noFill/>
          <a:ln w="9525">
            <a:noFill/>
            <a:miter lim="800000"/>
            <a:headEnd/>
            <a:tailEnd/>
          </a:ln>
        </p:spPr>
      </p:pic>
      <p:cxnSp>
        <p:nvCxnSpPr>
          <p:cNvPr id="28" name="Straight Connector 27"/>
          <p:cNvCxnSpPr/>
          <p:nvPr/>
        </p:nvCxnSpPr>
        <p:spPr>
          <a:xfrm>
            <a:off x="5410200" y="1828800"/>
            <a:ext cx="0" cy="1066800"/>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096000" y="2971800"/>
            <a:ext cx="990600" cy="0"/>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5400000" flipH="1" flipV="1">
            <a:off x="6019800" y="1752600"/>
            <a:ext cx="1066800" cy="1066800"/>
          </a:xfrm>
          <a:prstGeom prst="bentConnector3">
            <a:avLst>
              <a:gd name="adj1" fmla="val 50000"/>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a:xfrm rot="19711080">
            <a:off x="3713718" y="2156394"/>
            <a:ext cx="1208870" cy="4572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*Sense*</a:t>
            </a:r>
            <a:endParaRPr lang="en-US" dirty="0">
              <a:solidFill>
                <a:schemeClr val="tx1"/>
              </a:solidFill>
            </a:endParaRPr>
          </a:p>
        </p:txBody>
      </p:sp>
      <p:sp>
        <p:nvSpPr>
          <p:cNvPr id="39" name="Right Arrow 38"/>
          <p:cNvSpPr/>
          <p:nvPr/>
        </p:nvSpPr>
        <p:spPr>
          <a:xfrm rot="5400000">
            <a:off x="5105400" y="2286000"/>
            <a:ext cx="762000" cy="304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p:cNvSpPr/>
          <p:nvPr/>
        </p:nvSpPr>
        <p:spPr>
          <a:xfrm rot="5400000">
            <a:off x="1981200" y="4495800"/>
            <a:ext cx="762000" cy="304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rot="5400000">
            <a:off x="2819400" y="4495800"/>
            <a:ext cx="762000" cy="304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rot="5400000">
            <a:off x="3733800" y="4495800"/>
            <a:ext cx="762000" cy="304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rot="5400000">
            <a:off x="6553200" y="4495800"/>
            <a:ext cx="762000" cy="304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rot="5400000">
            <a:off x="5257800" y="4495800"/>
            <a:ext cx="762000" cy="304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rot="5400000">
            <a:off x="4953000" y="3657600"/>
            <a:ext cx="609600" cy="304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6200000">
            <a:off x="5105400" y="2286000"/>
            <a:ext cx="762000" cy="30480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p:cNvSpPr/>
          <p:nvPr/>
        </p:nvSpPr>
        <p:spPr>
          <a:xfrm rot="16200000">
            <a:off x="6553200" y="4495800"/>
            <a:ext cx="762000" cy="30480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p:cNvSpPr/>
          <p:nvPr/>
        </p:nvSpPr>
        <p:spPr>
          <a:xfrm rot="16200000">
            <a:off x="5257800" y="4495800"/>
            <a:ext cx="762000" cy="30480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p:cNvSpPr/>
          <p:nvPr/>
        </p:nvSpPr>
        <p:spPr>
          <a:xfrm rot="16200000">
            <a:off x="3733800" y="4495801"/>
            <a:ext cx="762000" cy="30480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rot="16200000">
            <a:off x="2819400" y="4495801"/>
            <a:ext cx="762000" cy="30480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6200000">
            <a:off x="1981201" y="4495800"/>
            <a:ext cx="762000" cy="30480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rot="16200000">
            <a:off x="4953000" y="3657600"/>
            <a:ext cx="609600" cy="30480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9095716">
            <a:off x="6015042" y="2272362"/>
            <a:ext cx="762000" cy="304800"/>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Left Arrow 57"/>
          <p:cNvSpPr/>
          <p:nvPr/>
        </p:nvSpPr>
        <p:spPr>
          <a:xfrm rot="19556656">
            <a:off x="3703800" y="2185834"/>
            <a:ext cx="1143000" cy="457200"/>
          </a:xfrm>
          <a:prstGeom prst="lef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solidFill>
                  <a:schemeClr val="tx1"/>
                </a:solidFill>
              </a:rPr>
              <a:t>*Adjust*</a:t>
            </a:r>
            <a:endParaRPr lang="en-US" dirty="0">
              <a:ln>
                <a:solidFill>
                  <a:sysClr val="windowText" lastClr="000000"/>
                </a:solidFill>
              </a:ln>
              <a:solidFill>
                <a:schemeClr val="tx1"/>
              </a:solidFill>
            </a:endParaRPr>
          </a:p>
        </p:txBody>
      </p:sp>
      <p:sp>
        <p:nvSpPr>
          <p:cNvPr id="36" name="Down Arrow 35"/>
          <p:cNvSpPr/>
          <p:nvPr/>
        </p:nvSpPr>
        <p:spPr>
          <a:xfrm>
            <a:off x="5486400" y="4343400"/>
            <a:ext cx="304800" cy="685800"/>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5105400" y="3429000"/>
            <a:ext cx="304800" cy="685800"/>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5334000" y="2133600"/>
            <a:ext cx="304800" cy="685800"/>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Up Arrow 48"/>
          <p:cNvSpPr/>
          <p:nvPr/>
        </p:nvSpPr>
        <p:spPr>
          <a:xfrm>
            <a:off x="5334000" y="2133600"/>
            <a:ext cx="304800" cy="685800"/>
          </a:xfrm>
          <a:prstGeom prst="up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Up Arrow 58"/>
          <p:cNvSpPr/>
          <p:nvPr/>
        </p:nvSpPr>
        <p:spPr>
          <a:xfrm>
            <a:off x="5105400" y="3429000"/>
            <a:ext cx="304800" cy="685800"/>
          </a:xfrm>
          <a:prstGeom prst="up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Up Arrow 59"/>
          <p:cNvSpPr/>
          <p:nvPr/>
        </p:nvSpPr>
        <p:spPr>
          <a:xfrm>
            <a:off x="5486400" y="4267200"/>
            <a:ext cx="304800" cy="685800"/>
          </a:xfrm>
          <a:prstGeom prst="up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581400" y="1066800"/>
            <a:ext cx="1447800" cy="369332"/>
          </a:xfrm>
          <a:prstGeom prst="rect">
            <a:avLst/>
          </a:prstGeom>
          <a:noFill/>
        </p:spPr>
        <p:txBody>
          <a:bodyPr wrap="square" rtlCol="0">
            <a:spAutoFit/>
          </a:bodyPr>
          <a:lstStyle/>
          <a:p>
            <a:pPr algn="ctr"/>
            <a:r>
              <a:rPr lang="en-US" b="1" dirty="0" smtClean="0"/>
              <a:t>*COLLECT*</a:t>
            </a:r>
            <a:endParaRPr lang="en-US" b="1" dirty="0"/>
          </a:p>
        </p:txBody>
      </p:sp>
      <p:sp>
        <p:nvSpPr>
          <p:cNvPr id="62" name="TextBox 61"/>
          <p:cNvSpPr txBox="1"/>
          <p:nvPr/>
        </p:nvSpPr>
        <p:spPr>
          <a:xfrm>
            <a:off x="4343400" y="6324600"/>
            <a:ext cx="381000" cy="276999"/>
          </a:xfrm>
          <a:prstGeom prst="rect">
            <a:avLst/>
          </a:prstGeom>
          <a:noFill/>
        </p:spPr>
        <p:txBody>
          <a:bodyPr wrap="square" rtlCol="0">
            <a:spAutoFit/>
          </a:bodyPr>
          <a:lstStyle/>
          <a:p>
            <a:pPr algn="ctr"/>
            <a:r>
              <a:rPr lang="en-US" sz="1200" dirty="0" smtClean="0"/>
              <a:t>10</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054"/>
                                        </p:tgtEl>
                                        <p:attrNameLst>
                                          <p:attrName>style.visibility</p:attrName>
                                        </p:attrNameLst>
                                      </p:cBhvr>
                                      <p:to>
                                        <p:strVal val="visible"/>
                                      </p:to>
                                    </p:set>
                                    <p:animEffect transition="in" filter="fade">
                                      <p:cBhvr>
                                        <p:cTn id="33" dur="1000"/>
                                        <p:tgtEl>
                                          <p:spTgt spid="2054"/>
                                        </p:tgtEl>
                                      </p:cBhvr>
                                    </p:animEffect>
                                  </p:childTnLst>
                                </p:cTn>
                              </p:par>
                              <p:par>
                                <p:cTn id="34" presetID="10" presetClass="entr" presetSubtype="0" fill="hold" nodeType="withEffect">
                                  <p:stCondLst>
                                    <p:cond delay="0"/>
                                  </p:stCondLst>
                                  <p:childTnLst>
                                    <p:set>
                                      <p:cBhvr>
                                        <p:cTn id="35" dur="1" fill="hold">
                                          <p:stCondLst>
                                            <p:cond delay="0"/>
                                          </p:stCondLst>
                                        </p:cTn>
                                        <p:tgtEl>
                                          <p:spTgt spid="2053"/>
                                        </p:tgtEl>
                                        <p:attrNameLst>
                                          <p:attrName>style.visibility</p:attrName>
                                        </p:attrNameLst>
                                      </p:cBhvr>
                                      <p:to>
                                        <p:strVal val="visible"/>
                                      </p:to>
                                    </p:set>
                                    <p:animEffect transition="in" filter="fade">
                                      <p:cBhvr>
                                        <p:cTn id="36" dur="1000"/>
                                        <p:tgtEl>
                                          <p:spTgt spid="2053"/>
                                        </p:tgtEl>
                                      </p:cBhvr>
                                    </p:animEffect>
                                  </p:childTnLst>
                                </p:cTn>
                              </p:par>
                              <p:par>
                                <p:cTn id="37" presetID="10"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1000"/>
                                        <p:tgtEl>
                                          <p:spTgt spid="28"/>
                                        </p:tgtEl>
                                      </p:cBhvr>
                                    </p:animEffect>
                                  </p:childTnLst>
                                </p:cTn>
                              </p:par>
                              <p:par>
                                <p:cTn id="40" presetID="10" presetClass="entr" presetSubtype="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childTnLst>
                                </p:cTn>
                              </p:par>
                              <p:par>
                                <p:cTn id="43" presetID="10"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1000"/>
                                        <p:tgtEl>
                                          <p:spTgt spid="29"/>
                                        </p:tgtEl>
                                      </p:cBhvr>
                                    </p:animEffect>
                                  </p:childTnLst>
                                </p:cTn>
                              </p:par>
                              <p:par>
                                <p:cTn id="46" presetID="10" presetClass="entr" presetSubtype="0" fill="hold" nodeType="withEffect">
                                  <p:stCondLst>
                                    <p:cond delay="0"/>
                                  </p:stCondLst>
                                  <p:childTnLst>
                                    <p:set>
                                      <p:cBhvr>
                                        <p:cTn id="47" dur="1" fill="hold">
                                          <p:stCondLst>
                                            <p:cond delay="0"/>
                                          </p:stCondLst>
                                        </p:cTn>
                                        <p:tgtEl>
                                          <p:spTgt spid="2055"/>
                                        </p:tgtEl>
                                        <p:attrNameLst>
                                          <p:attrName>style.visibility</p:attrName>
                                        </p:attrNameLst>
                                      </p:cBhvr>
                                      <p:to>
                                        <p:strVal val="visible"/>
                                      </p:to>
                                    </p:set>
                                    <p:animEffect transition="in" filter="fade">
                                      <p:cBhvr>
                                        <p:cTn id="48" dur="1000"/>
                                        <p:tgtEl>
                                          <p:spTgt spid="2055"/>
                                        </p:tgtEl>
                                      </p:cBhvr>
                                    </p:animEffect>
                                  </p:childTnLst>
                                </p:cTn>
                              </p:par>
                              <p:par>
                                <p:cTn id="49" presetID="10" presetClass="exit" presetSubtype="0" fill="hold" nodeType="withEffect">
                                  <p:stCondLst>
                                    <p:cond delay="0"/>
                                  </p:stCondLst>
                                  <p:childTnLst>
                                    <p:animEffect transition="out" filter="fade">
                                      <p:cBhvr>
                                        <p:cTn id="50" dur="1000"/>
                                        <p:tgtEl>
                                          <p:spTgt spid="7"/>
                                        </p:tgtEl>
                                      </p:cBhvr>
                                    </p:animEffect>
                                    <p:set>
                                      <p:cBhvr>
                                        <p:cTn id="51" dur="1" fill="hold">
                                          <p:stCondLst>
                                            <p:cond delay="999"/>
                                          </p:stCondLst>
                                        </p:cTn>
                                        <p:tgtEl>
                                          <p:spTgt spid="7"/>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1000"/>
                                        <p:tgtEl>
                                          <p:spTgt spid="6"/>
                                        </p:tgtEl>
                                      </p:cBhvr>
                                    </p:animEffect>
                                    <p:set>
                                      <p:cBhvr>
                                        <p:cTn id="54" dur="1" fill="hold">
                                          <p:stCondLst>
                                            <p:cond delay="999"/>
                                          </p:stCondLst>
                                        </p:cTn>
                                        <p:tgtEl>
                                          <p:spTgt spid="6"/>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1000"/>
                                        <p:tgtEl>
                                          <p:spTgt spid="16"/>
                                        </p:tgtEl>
                                      </p:cBhvr>
                                    </p:animEffect>
                                    <p:set>
                                      <p:cBhvr>
                                        <p:cTn id="57" dur="1" fill="hold">
                                          <p:stCondLst>
                                            <p:cond delay="999"/>
                                          </p:stCondLst>
                                        </p:cTn>
                                        <p:tgtEl>
                                          <p:spTgt spid="16"/>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1000"/>
                                        <p:tgtEl>
                                          <p:spTgt spid="15"/>
                                        </p:tgtEl>
                                      </p:cBhvr>
                                    </p:animEffect>
                                    <p:set>
                                      <p:cBhvr>
                                        <p:cTn id="60" dur="1" fill="hold">
                                          <p:stCondLst>
                                            <p:cond delay="999"/>
                                          </p:stCondLst>
                                        </p:cTn>
                                        <p:tgtEl>
                                          <p:spTgt spid="15"/>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1000"/>
                                        <p:tgtEl>
                                          <p:spTgt spid="14"/>
                                        </p:tgtEl>
                                      </p:cBhvr>
                                    </p:animEffect>
                                    <p:set>
                                      <p:cBhvr>
                                        <p:cTn id="63" dur="1" fill="hold">
                                          <p:stCondLst>
                                            <p:cond delay="999"/>
                                          </p:stCondLst>
                                        </p:cTn>
                                        <p:tgtEl>
                                          <p:spTgt spid="14"/>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1000"/>
                                        <p:tgtEl>
                                          <p:spTgt spid="13"/>
                                        </p:tgtEl>
                                      </p:cBhvr>
                                    </p:animEffect>
                                    <p:set>
                                      <p:cBhvr>
                                        <p:cTn id="66" dur="1" fill="hold">
                                          <p:stCondLst>
                                            <p:cond delay="999"/>
                                          </p:stCondLst>
                                        </p:cTn>
                                        <p:tgtEl>
                                          <p:spTgt spid="1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1000"/>
                                        <p:tgtEl>
                                          <p:spTgt spid="3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fade">
                                      <p:cBhvr>
                                        <p:cTn id="76" dur="1000"/>
                                        <p:tgtEl>
                                          <p:spTgt spid="4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fade">
                                      <p:cBhvr>
                                        <p:cTn id="79" dur="1000"/>
                                        <p:tgtEl>
                                          <p:spTgt spid="4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1000"/>
                                        <p:tgtEl>
                                          <p:spTgt spid="4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fade">
                                      <p:cBhvr>
                                        <p:cTn id="85" dur="100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fade">
                                      <p:cBhvr>
                                        <p:cTn id="90" dur="1000"/>
                                        <p:tgtEl>
                                          <p:spTgt spid="49"/>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animEffect transition="in" filter="fade">
                                      <p:cBhvr>
                                        <p:cTn id="93" dur="1000"/>
                                        <p:tgtEl>
                                          <p:spTgt spid="59"/>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0"/>
                                        </p:tgtEl>
                                        <p:attrNameLst>
                                          <p:attrName>style.visibility</p:attrName>
                                        </p:attrNameLst>
                                      </p:cBhvr>
                                      <p:to>
                                        <p:strVal val="visible"/>
                                      </p:to>
                                    </p:set>
                                    <p:animEffect transition="in" filter="fade">
                                      <p:cBhvr>
                                        <p:cTn id="96" dur="1000"/>
                                        <p:tgtEl>
                                          <p:spTgt spid="60"/>
                                        </p:tgtEl>
                                      </p:cBhvr>
                                    </p:animEffect>
                                  </p:childTnLst>
                                </p:cTn>
                              </p:par>
                              <p:par>
                                <p:cTn id="97" presetID="10" presetClass="exit" presetSubtype="0" fill="hold" grpId="1" nodeType="withEffect">
                                  <p:stCondLst>
                                    <p:cond delay="0"/>
                                  </p:stCondLst>
                                  <p:childTnLst>
                                    <p:animEffect transition="out" filter="fade">
                                      <p:cBhvr>
                                        <p:cTn id="98" dur="1000"/>
                                        <p:tgtEl>
                                          <p:spTgt spid="36"/>
                                        </p:tgtEl>
                                      </p:cBhvr>
                                    </p:animEffect>
                                    <p:set>
                                      <p:cBhvr>
                                        <p:cTn id="99" dur="1" fill="hold">
                                          <p:stCondLst>
                                            <p:cond delay="999"/>
                                          </p:stCondLst>
                                        </p:cTn>
                                        <p:tgtEl>
                                          <p:spTgt spid="36"/>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1000"/>
                                        <p:tgtEl>
                                          <p:spTgt spid="46"/>
                                        </p:tgtEl>
                                      </p:cBhvr>
                                    </p:animEffect>
                                    <p:set>
                                      <p:cBhvr>
                                        <p:cTn id="102" dur="1" fill="hold">
                                          <p:stCondLst>
                                            <p:cond delay="999"/>
                                          </p:stCondLst>
                                        </p:cTn>
                                        <p:tgtEl>
                                          <p:spTgt spid="46"/>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1000"/>
                                        <p:tgtEl>
                                          <p:spTgt spid="47"/>
                                        </p:tgtEl>
                                      </p:cBhvr>
                                    </p:animEffect>
                                    <p:set>
                                      <p:cBhvr>
                                        <p:cTn id="105" dur="1" fill="hold">
                                          <p:stCondLst>
                                            <p:cond delay="999"/>
                                          </p:stCondLst>
                                        </p:cTn>
                                        <p:tgtEl>
                                          <p:spTgt spid="47"/>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9"/>
                                        </p:tgtEl>
                                        <p:attrNameLst>
                                          <p:attrName>style.visibility</p:attrName>
                                        </p:attrNameLst>
                                      </p:cBhvr>
                                      <p:to>
                                        <p:strVal val="visible"/>
                                      </p:to>
                                    </p:set>
                                    <p:animEffect transition="in" filter="fade">
                                      <p:cBhvr>
                                        <p:cTn id="110" dur="1000"/>
                                        <p:tgtEl>
                                          <p:spTgt spid="3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45"/>
                                        </p:tgtEl>
                                        <p:attrNameLst>
                                          <p:attrName>style.visibility</p:attrName>
                                        </p:attrNameLst>
                                      </p:cBhvr>
                                      <p:to>
                                        <p:strVal val="visible"/>
                                      </p:to>
                                    </p:set>
                                    <p:animEffect transition="in" filter="fade">
                                      <p:cBhvr>
                                        <p:cTn id="113" dur="1000"/>
                                        <p:tgtEl>
                                          <p:spTgt spid="45"/>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fade">
                                      <p:cBhvr>
                                        <p:cTn id="116" dur="1000"/>
                                        <p:tgtEl>
                                          <p:spTgt spid="40"/>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1"/>
                                        </p:tgtEl>
                                        <p:attrNameLst>
                                          <p:attrName>style.visibility</p:attrName>
                                        </p:attrNameLst>
                                      </p:cBhvr>
                                      <p:to>
                                        <p:strVal val="visible"/>
                                      </p:to>
                                    </p:set>
                                    <p:animEffect transition="in" filter="fade">
                                      <p:cBhvr>
                                        <p:cTn id="119" dur="1000"/>
                                        <p:tgtEl>
                                          <p:spTgt spid="41"/>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42"/>
                                        </p:tgtEl>
                                        <p:attrNameLst>
                                          <p:attrName>style.visibility</p:attrName>
                                        </p:attrNameLst>
                                      </p:cBhvr>
                                      <p:to>
                                        <p:strVal val="visible"/>
                                      </p:to>
                                    </p:set>
                                    <p:animEffect transition="in" filter="fade">
                                      <p:cBhvr>
                                        <p:cTn id="122" dur="1000"/>
                                        <p:tgtEl>
                                          <p:spTgt spid="42"/>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44"/>
                                        </p:tgtEl>
                                        <p:attrNameLst>
                                          <p:attrName>style.visibility</p:attrName>
                                        </p:attrNameLst>
                                      </p:cBhvr>
                                      <p:to>
                                        <p:strVal val="visible"/>
                                      </p:to>
                                    </p:set>
                                    <p:animEffect transition="in" filter="fade">
                                      <p:cBhvr>
                                        <p:cTn id="125" dur="1000"/>
                                        <p:tgtEl>
                                          <p:spTgt spid="44"/>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3"/>
                                        </p:tgtEl>
                                        <p:attrNameLst>
                                          <p:attrName>style.visibility</p:attrName>
                                        </p:attrNameLst>
                                      </p:cBhvr>
                                      <p:to>
                                        <p:strVal val="visible"/>
                                      </p:to>
                                    </p:set>
                                    <p:animEffect transition="in" filter="fade">
                                      <p:cBhvr>
                                        <p:cTn id="128" dur="1000"/>
                                        <p:tgtEl>
                                          <p:spTgt spid="43"/>
                                        </p:tgtEl>
                                      </p:cBhvr>
                                    </p:animEffect>
                                  </p:childTnLst>
                                </p:cTn>
                              </p:par>
                              <p:par>
                                <p:cTn id="129" presetID="10" presetClass="exit" presetSubtype="0" fill="hold" grpId="1" nodeType="withEffect">
                                  <p:stCondLst>
                                    <p:cond delay="0"/>
                                  </p:stCondLst>
                                  <p:childTnLst>
                                    <p:animEffect transition="out" filter="fade">
                                      <p:cBhvr>
                                        <p:cTn id="130" dur="1000"/>
                                        <p:tgtEl>
                                          <p:spTgt spid="49"/>
                                        </p:tgtEl>
                                      </p:cBhvr>
                                    </p:animEffect>
                                    <p:set>
                                      <p:cBhvr>
                                        <p:cTn id="131" dur="1" fill="hold">
                                          <p:stCondLst>
                                            <p:cond delay="999"/>
                                          </p:stCondLst>
                                        </p:cTn>
                                        <p:tgtEl>
                                          <p:spTgt spid="49"/>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1000"/>
                                        <p:tgtEl>
                                          <p:spTgt spid="59"/>
                                        </p:tgtEl>
                                      </p:cBhvr>
                                    </p:animEffect>
                                    <p:set>
                                      <p:cBhvr>
                                        <p:cTn id="134" dur="1" fill="hold">
                                          <p:stCondLst>
                                            <p:cond delay="999"/>
                                          </p:stCondLst>
                                        </p:cTn>
                                        <p:tgtEl>
                                          <p:spTgt spid="59"/>
                                        </p:tgtEl>
                                        <p:attrNameLst>
                                          <p:attrName>style.visibility</p:attrName>
                                        </p:attrNameLst>
                                      </p:cBhvr>
                                      <p:to>
                                        <p:strVal val="hidden"/>
                                      </p:to>
                                    </p:set>
                                  </p:childTnLst>
                                </p:cTn>
                              </p:par>
                              <p:par>
                                <p:cTn id="135" presetID="10" presetClass="exit" presetSubtype="0" fill="hold" grpId="1" nodeType="withEffect">
                                  <p:stCondLst>
                                    <p:cond delay="0"/>
                                  </p:stCondLst>
                                  <p:childTnLst>
                                    <p:animEffect transition="out" filter="fade">
                                      <p:cBhvr>
                                        <p:cTn id="136" dur="1000"/>
                                        <p:tgtEl>
                                          <p:spTgt spid="60"/>
                                        </p:tgtEl>
                                      </p:cBhvr>
                                    </p:animEffect>
                                    <p:set>
                                      <p:cBhvr>
                                        <p:cTn id="137" dur="1" fill="hold">
                                          <p:stCondLst>
                                            <p:cond delay="999"/>
                                          </p:stCondLst>
                                        </p:cTn>
                                        <p:tgtEl>
                                          <p:spTgt spid="60"/>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0" presetClass="exit" presetSubtype="0" fill="hold" grpId="1" nodeType="clickEffect">
                                  <p:stCondLst>
                                    <p:cond delay="0"/>
                                  </p:stCondLst>
                                  <p:childTnLst>
                                    <p:animEffect transition="out" filter="fade">
                                      <p:cBhvr>
                                        <p:cTn id="141" dur="1000"/>
                                        <p:tgtEl>
                                          <p:spTgt spid="38"/>
                                        </p:tgtEl>
                                      </p:cBhvr>
                                    </p:animEffect>
                                    <p:set>
                                      <p:cBhvr>
                                        <p:cTn id="142" dur="1" fill="hold">
                                          <p:stCondLst>
                                            <p:cond delay="999"/>
                                          </p:stCondLst>
                                        </p:cTn>
                                        <p:tgtEl>
                                          <p:spTgt spid="38"/>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1000"/>
                                        <p:tgtEl>
                                          <p:spTgt spid="39"/>
                                        </p:tgtEl>
                                      </p:cBhvr>
                                    </p:animEffect>
                                    <p:set>
                                      <p:cBhvr>
                                        <p:cTn id="145" dur="1" fill="hold">
                                          <p:stCondLst>
                                            <p:cond delay="999"/>
                                          </p:stCondLst>
                                        </p:cTn>
                                        <p:tgtEl>
                                          <p:spTgt spid="39"/>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1000"/>
                                        <p:tgtEl>
                                          <p:spTgt spid="40"/>
                                        </p:tgtEl>
                                      </p:cBhvr>
                                    </p:animEffect>
                                    <p:set>
                                      <p:cBhvr>
                                        <p:cTn id="148" dur="1" fill="hold">
                                          <p:stCondLst>
                                            <p:cond delay="999"/>
                                          </p:stCondLst>
                                        </p:cTn>
                                        <p:tgtEl>
                                          <p:spTgt spid="40"/>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1000"/>
                                        <p:tgtEl>
                                          <p:spTgt spid="41"/>
                                        </p:tgtEl>
                                      </p:cBhvr>
                                    </p:animEffect>
                                    <p:set>
                                      <p:cBhvr>
                                        <p:cTn id="151" dur="1" fill="hold">
                                          <p:stCondLst>
                                            <p:cond delay="999"/>
                                          </p:stCondLst>
                                        </p:cTn>
                                        <p:tgtEl>
                                          <p:spTgt spid="41"/>
                                        </p:tgtEl>
                                        <p:attrNameLst>
                                          <p:attrName>style.visibility</p:attrName>
                                        </p:attrNameLst>
                                      </p:cBhvr>
                                      <p:to>
                                        <p:strVal val="hidden"/>
                                      </p:to>
                                    </p:set>
                                  </p:childTnLst>
                                </p:cTn>
                              </p:par>
                              <p:par>
                                <p:cTn id="152" presetID="10" presetClass="exit" presetSubtype="0" fill="hold" grpId="1" nodeType="withEffect">
                                  <p:stCondLst>
                                    <p:cond delay="0"/>
                                  </p:stCondLst>
                                  <p:childTnLst>
                                    <p:animEffect transition="out" filter="fade">
                                      <p:cBhvr>
                                        <p:cTn id="153" dur="1000"/>
                                        <p:tgtEl>
                                          <p:spTgt spid="42"/>
                                        </p:tgtEl>
                                      </p:cBhvr>
                                    </p:animEffect>
                                    <p:set>
                                      <p:cBhvr>
                                        <p:cTn id="154" dur="1" fill="hold">
                                          <p:stCondLst>
                                            <p:cond delay="999"/>
                                          </p:stCondLst>
                                        </p:cTn>
                                        <p:tgtEl>
                                          <p:spTgt spid="42"/>
                                        </p:tgtEl>
                                        <p:attrNameLst>
                                          <p:attrName>style.visibility</p:attrName>
                                        </p:attrNameLst>
                                      </p:cBhvr>
                                      <p:to>
                                        <p:strVal val="hidden"/>
                                      </p:to>
                                    </p:set>
                                  </p:childTnLst>
                                </p:cTn>
                              </p:par>
                              <p:par>
                                <p:cTn id="155" presetID="10" presetClass="exit" presetSubtype="0" fill="hold" grpId="1" nodeType="withEffect">
                                  <p:stCondLst>
                                    <p:cond delay="0"/>
                                  </p:stCondLst>
                                  <p:childTnLst>
                                    <p:animEffect transition="out" filter="fade">
                                      <p:cBhvr>
                                        <p:cTn id="156" dur="1000"/>
                                        <p:tgtEl>
                                          <p:spTgt spid="45"/>
                                        </p:tgtEl>
                                      </p:cBhvr>
                                    </p:animEffect>
                                    <p:set>
                                      <p:cBhvr>
                                        <p:cTn id="157" dur="1" fill="hold">
                                          <p:stCondLst>
                                            <p:cond delay="999"/>
                                          </p:stCondLst>
                                        </p:cTn>
                                        <p:tgtEl>
                                          <p:spTgt spid="45"/>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1000"/>
                                        <p:tgtEl>
                                          <p:spTgt spid="44"/>
                                        </p:tgtEl>
                                      </p:cBhvr>
                                    </p:animEffect>
                                    <p:set>
                                      <p:cBhvr>
                                        <p:cTn id="160" dur="1" fill="hold">
                                          <p:stCondLst>
                                            <p:cond delay="999"/>
                                          </p:stCondLst>
                                        </p:cTn>
                                        <p:tgtEl>
                                          <p:spTgt spid="44"/>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1000"/>
                                        <p:tgtEl>
                                          <p:spTgt spid="43"/>
                                        </p:tgtEl>
                                      </p:cBhvr>
                                    </p:animEffect>
                                    <p:set>
                                      <p:cBhvr>
                                        <p:cTn id="163" dur="1" fill="hold">
                                          <p:stCondLst>
                                            <p:cond delay="999"/>
                                          </p:stCondLst>
                                        </p:cTn>
                                        <p:tgtEl>
                                          <p:spTgt spid="43"/>
                                        </p:tgtEl>
                                        <p:attrNameLst>
                                          <p:attrName>style.visibility</p:attrName>
                                        </p:attrNameLst>
                                      </p:cBhvr>
                                      <p:to>
                                        <p:strVal val="hidden"/>
                                      </p:to>
                                    </p:set>
                                  </p:childTnLst>
                                </p:cTn>
                              </p:par>
                              <p:par>
                                <p:cTn id="164" presetID="10" presetClass="entr" presetSubtype="0" fill="hold" grpId="0" nodeType="withEffect">
                                  <p:stCondLst>
                                    <p:cond delay="0"/>
                                  </p:stCondLst>
                                  <p:childTnLst>
                                    <p:set>
                                      <p:cBhvr>
                                        <p:cTn id="165" dur="1" fill="hold">
                                          <p:stCondLst>
                                            <p:cond delay="0"/>
                                          </p:stCondLst>
                                        </p:cTn>
                                        <p:tgtEl>
                                          <p:spTgt spid="50"/>
                                        </p:tgtEl>
                                        <p:attrNameLst>
                                          <p:attrName>style.visibility</p:attrName>
                                        </p:attrNameLst>
                                      </p:cBhvr>
                                      <p:to>
                                        <p:strVal val="visible"/>
                                      </p:to>
                                    </p:set>
                                    <p:animEffect transition="in" filter="fade">
                                      <p:cBhvr>
                                        <p:cTn id="166" dur="1000"/>
                                        <p:tgtEl>
                                          <p:spTgt spid="50"/>
                                        </p:tgtEl>
                                      </p:cBhvr>
                                    </p:animEffect>
                                  </p:childTnLst>
                                </p:cTn>
                              </p:par>
                              <p:par>
                                <p:cTn id="167" presetID="10" presetClass="entr" presetSubtype="0" fill="hold" nodeType="withEffect">
                                  <p:stCondLst>
                                    <p:cond delay="0"/>
                                  </p:stCondLst>
                                  <p:childTnLst>
                                    <p:set>
                                      <p:cBhvr>
                                        <p:cTn id="168" dur="1" fill="hold">
                                          <p:stCondLst>
                                            <p:cond delay="0"/>
                                          </p:stCondLst>
                                        </p:cTn>
                                        <p:tgtEl>
                                          <p:spTgt spid="56"/>
                                        </p:tgtEl>
                                        <p:attrNameLst>
                                          <p:attrName>style.visibility</p:attrName>
                                        </p:attrNameLst>
                                      </p:cBhvr>
                                      <p:to>
                                        <p:strVal val="visible"/>
                                      </p:to>
                                    </p:set>
                                    <p:animEffect transition="in" filter="fade">
                                      <p:cBhvr>
                                        <p:cTn id="169" dur="1000"/>
                                        <p:tgtEl>
                                          <p:spTgt spid="56"/>
                                        </p:tgtEl>
                                      </p:cBhvr>
                                    </p:animEffect>
                                  </p:childTnLst>
                                </p:cTn>
                              </p:par>
                              <p:par>
                                <p:cTn id="170" presetID="10" presetClass="entr" presetSubtype="0" fill="hold" nodeType="withEffect">
                                  <p:stCondLst>
                                    <p:cond delay="0"/>
                                  </p:stCondLst>
                                  <p:childTnLst>
                                    <p:set>
                                      <p:cBhvr>
                                        <p:cTn id="171" dur="1" fill="hold">
                                          <p:stCondLst>
                                            <p:cond delay="0"/>
                                          </p:stCondLst>
                                        </p:cTn>
                                        <p:tgtEl>
                                          <p:spTgt spid="53"/>
                                        </p:tgtEl>
                                        <p:attrNameLst>
                                          <p:attrName>style.visibility</p:attrName>
                                        </p:attrNameLst>
                                      </p:cBhvr>
                                      <p:to>
                                        <p:strVal val="visible"/>
                                      </p:to>
                                    </p:set>
                                    <p:animEffect transition="in" filter="fade">
                                      <p:cBhvr>
                                        <p:cTn id="172" dur="1000"/>
                                        <p:tgtEl>
                                          <p:spTgt spid="53"/>
                                        </p:tgtEl>
                                      </p:cBhvr>
                                    </p:animEffect>
                                  </p:childTnLst>
                                </p:cTn>
                              </p:par>
                              <p:par>
                                <p:cTn id="173" presetID="10" presetClass="entr" presetSubtype="0" fill="hold" nodeType="withEffect">
                                  <p:stCondLst>
                                    <p:cond delay="0"/>
                                  </p:stCondLst>
                                  <p:childTnLst>
                                    <p:set>
                                      <p:cBhvr>
                                        <p:cTn id="174" dur="1" fill="hold">
                                          <p:stCondLst>
                                            <p:cond delay="0"/>
                                          </p:stCondLst>
                                        </p:cTn>
                                        <p:tgtEl>
                                          <p:spTgt spid="54"/>
                                        </p:tgtEl>
                                        <p:attrNameLst>
                                          <p:attrName>style.visibility</p:attrName>
                                        </p:attrNameLst>
                                      </p:cBhvr>
                                      <p:to>
                                        <p:strVal val="visible"/>
                                      </p:to>
                                    </p:set>
                                    <p:animEffect transition="in" filter="fade">
                                      <p:cBhvr>
                                        <p:cTn id="175" dur="1000"/>
                                        <p:tgtEl>
                                          <p:spTgt spid="54"/>
                                        </p:tgtEl>
                                      </p:cBhvr>
                                    </p:animEffect>
                                  </p:childTnLst>
                                </p:cTn>
                              </p:par>
                              <p:par>
                                <p:cTn id="176" presetID="10" presetClass="entr" presetSubtype="0" fill="hold" nodeType="withEffect">
                                  <p:stCondLst>
                                    <p:cond delay="0"/>
                                  </p:stCondLst>
                                  <p:childTnLst>
                                    <p:set>
                                      <p:cBhvr>
                                        <p:cTn id="177" dur="1" fill="hold">
                                          <p:stCondLst>
                                            <p:cond delay="0"/>
                                          </p:stCondLst>
                                        </p:cTn>
                                        <p:tgtEl>
                                          <p:spTgt spid="55"/>
                                        </p:tgtEl>
                                        <p:attrNameLst>
                                          <p:attrName>style.visibility</p:attrName>
                                        </p:attrNameLst>
                                      </p:cBhvr>
                                      <p:to>
                                        <p:strVal val="visible"/>
                                      </p:to>
                                    </p:set>
                                    <p:animEffect transition="in" filter="fade">
                                      <p:cBhvr>
                                        <p:cTn id="178" dur="1000"/>
                                        <p:tgtEl>
                                          <p:spTgt spid="55"/>
                                        </p:tgtEl>
                                      </p:cBhvr>
                                    </p:animEffect>
                                  </p:childTnLst>
                                </p:cTn>
                              </p:par>
                              <p:par>
                                <p:cTn id="179" presetID="10" presetClass="entr" presetSubtype="0" fill="hold" nodeType="withEffect">
                                  <p:stCondLst>
                                    <p:cond delay="0"/>
                                  </p:stCondLst>
                                  <p:childTnLst>
                                    <p:set>
                                      <p:cBhvr>
                                        <p:cTn id="180" dur="1" fill="hold">
                                          <p:stCondLst>
                                            <p:cond delay="0"/>
                                          </p:stCondLst>
                                        </p:cTn>
                                        <p:tgtEl>
                                          <p:spTgt spid="52"/>
                                        </p:tgtEl>
                                        <p:attrNameLst>
                                          <p:attrName>style.visibility</p:attrName>
                                        </p:attrNameLst>
                                      </p:cBhvr>
                                      <p:to>
                                        <p:strVal val="visible"/>
                                      </p:to>
                                    </p:set>
                                    <p:animEffect transition="in" filter="fade">
                                      <p:cBhvr>
                                        <p:cTn id="181" dur="1000"/>
                                        <p:tgtEl>
                                          <p:spTgt spid="52"/>
                                        </p:tgtEl>
                                      </p:cBhvr>
                                    </p:animEffect>
                                  </p:childTnLst>
                                </p:cTn>
                              </p:par>
                              <p:par>
                                <p:cTn id="182" presetID="10" presetClass="entr" presetSubtype="0" fill="hold" nodeType="withEffect">
                                  <p:stCondLst>
                                    <p:cond delay="0"/>
                                  </p:stCondLst>
                                  <p:childTnLst>
                                    <p:set>
                                      <p:cBhvr>
                                        <p:cTn id="183" dur="1" fill="hold">
                                          <p:stCondLst>
                                            <p:cond delay="0"/>
                                          </p:stCondLst>
                                        </p:cTn>
                                        <p:tgtEl>
                                          <p:spTgt spid="51"/>
                                        </p:tgtEl>
                                        <p:attrNameLst>
                                          <p:attrName>style.visibility</p:attrName>
                                        </p:attrNameLst>
                                      </p:cBhvr>
                                      <p:to>
                                        <p:strVal val="visible"/>
                                      </p:to>
                                    </p:set>
                                    <p:animEffect transition="in" filter="fade">
                                      <p:cBhvr>
                                        <p:cTn id="184" dur="1000"/>
                                        <p:tgtEl>
                                          <p:spTgt spid="51"/>
                                        </p:tgtEl>
                                      </p:cBhvr>
                                    </p:animEffect>
                                  </p:childTnLst>
                                </p:cTn>
                              </p:par>
                              <p:par>
                                <p:cTn id="185" presetID="10" presetClass="entr" presetSubtype="0" fill="hold" nodeType="withEffect">
                                  <p:stCondLst>
                                    <p:cond delay="0"/>
                                  </p:stCondLst>
                                  <p:childTnLst>
                                    <p:set>
                                      <p:cBhvr>
                                        <p:cTn id="186" dur="1" fill="hold">
                                          <p:stCondLst>
                                            <p:cond delay="0"/>
                                          </p:stCondLst>
                                        </p:cTn>
                                        <p:tgtEl>
                                          <p:spTgt spid="57"/>
                                        </p:tgtEl>
                                        <p:attrNameLst>
                                          <p:attrName>style.visibility</p:attrName>
                                        </p:attrNameLst>
                                      </p:cBhvr>
                                      <p:to>
                                        <p:strVal val="visible"/>
                                      </p:to>
                                    </p:set>
                                    <p:animEffect transition="in" filter="fade">
                                      <p:cBhvr>
                                        <p:cTn id="187" dur="1000"/>
                                        <p:tgtEl>
                                          <p:spTgt spid="57"/>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xit" presetSubtype="0" fill="hold" grpId="1" nodeType="clickEffect">
                                  <p:stCondLst>
                                    <p:cond delay="0"/>
                                  </p:stCondLst>
                                  <p:childTnLst>
                                    <p:animEffect transition="out" filter="fade">
                                      <p:cBhvr>
                                        <p:cTn id="191" dur="1000"/>
                                        <p:tgtEl>
                                          <p:spTgt spid="55"/>
                                        </p:tgtEl>
                                      </p:cBhvr>
                                    </p:animEffect>
                                    <p:set>
                                      <p:cBhvr>
                                        <p:cTn id="192" dur="1" fill="hold">
                                          <p:stCondLst>
                                            <p:cond delay="999"/>
                                          </p:stCondLst>
                                        </p:cTn>
                                        <p:tgtEl>
                                          <p:spTgt spid="55"/>
                                        </p:tgtEl>
                                        <p:attrNameLst>
                                          <p:attrName>style.visibility</p:attrName>
                                        </p:attrNameLst>
                                      </p:cBhvr>
                                      <p:to>
                                        <p:strVal val="hidden"/>
                                      </p:to>
                                    </p:set>
                                  </p:childTnLst>
                                </p:cTn>
                              </p:par>
                              <p:par>
                                <p:cTn id="193" presetID="10" presetClass="exit" presetSubtype="0" fill="hold" grpId="1" nodeType="withEffect">
                                  <p:stCondLst>
                                    <p:cond delay="0"/>
                                  </p:stCondLst>
                                  <p:childTnLst>
                                    <p:animEffect transition="out" filter="fade">
                                      <p:cBhvr>
                                        <p:cTn id="194" dur="1000"/>
                                        <p:tgtEl>
                                          <p:spTgt spid="48"/>
                                        </p:tgtEl>
                                      </p:cBhvr>
                                    </p:animEffect>
                                    <p:set>
                                      <p:cBhvr>
                                        <p:cTn id="195" dur="1" fill="hold">
                                          <p:stCondLst>
                                            <p:cond delay="999"/>
                                          </p:stCondLst>
                                        </p:cTn>
                                        <p:tgtEl>
                                          <p:spTgt spid="48"/>
                                        </p:tgtEl>
                                        <p:attrNameLst>
                                          <p:attrName>style.visibility</p:attrName>
                                        </p:attrNameLst>
                                      </p:cBhvr>
                                      <p:to>
                                        <p:strVal val="hidden"/>
                                      </p:to>
                                    </p:set>
                                  </p:childTnLst>
                                </p:cTn>
                              </p:par>
                              <p:par>
                                <p:cTn id="196" presetID="10" presetClass="exit" presetSubtype="0" fill="hold" grpId="1" nodeType="withEffect">
                                  <p:stCondLst>
                                    <p:cond delay="0"/>
                                  </p:stCondLst>
                                  <p:childTnLst>
                                    <p:animEffect transition="out" filter="fade">
                                      <p:cBhvr>
                                        <p:cTn id="197" dur="1000"/>
                                        <p:tgtEl>
                                          <p:spTgt spid="54"/>
                                        </p:tgtEl>
                                      </p:cBhvr>
                                    </p:animEffect>
                                    <p:set>
                                      <p:cBhvr>
                                        <p:cTn id="198" dur="1" fill="hold">
                                          <p:stCondLst>
                                            <p:cond delay="999"/>
                                          </p:stCondLst>
                                        </p:cTn>
                                        <p:tgtEl>
                                          <p:spTgt spid="54"/>
                                        </p:tgtEl>
                                        <p:attrNameLst>
                                          <p:attrName>style.visibility</p:attrName>
                                        </p:attrNameLst>
                                      </p:cBhvr>
                                      <p:to>
                                        <p:strVal val="hidden"/>
                                      </p:to>
                                    </p:set>
                                  </p:childTnLst>
                                </p:cTn>
                              </p:par>
                              <p:par>
                                <p:cTn id="199" presetID="10" presetClass="exit" presetSubtype="0" fill="hold" grpId="1" nodeType="withEffect">
                                  <p:stCondLst>
                                    <p:cond delay="0"/>
                                  </p:stCondLst>
                                  <p:childTnLst>
                                    <p:animEffect transition="out" filter="fade">
                                      <p:cBhvr>
                                        <p:cTn id="200" dur="1000"/>
                                        <p:tgtEl>
                                          <p:spTgt spid="53"/>
                                        </p:tgtEl>
                                      </p:cBhvr>
                                    </p:animEffect>
                                    <p:set>
                                      <p:cBhvr>
                                        <p:cTn id="201" dur="1" fill="hold">
                                          <p:stCondLst>
                                            <p:cond delay="999"/>
                                          </p:stCondLst>
                                        </p:cTn>
                                        <p:tgtEl>
                                          <p:spTgt spid="53"/>
                                        </p:tgtEl>
                                        <p:attrNameLst>
                                          <p:attrName>style.visibility</p:attrName>
                                        </p:attrNameLst>
                                      </p:cBhvr>
                                      <p:to>
                                        <p:strVal val="hidden"/>
                                      </p:to>
                                    </p:set>
                                  </p:childTnLst>
                                </p:cTn>
                              </p:par>
                              <p:par>
                                <p:cTn id="202" presetID="10" presetClass="exit" presetSubtype="0" fill="hold" grpId="1" nodeType="withEffect">
                                  <p:stCondLst>
                                    <p:cond delay="0"/>
                                  </p:stCondLst>
                                  <p:childTnLst>
                                    <p:animEffect transition="out" filter="fade">
                                      <p:cBhvr>
                                        <p:cTn id="203" dur="1000"/>
                                        <p:tgtEl>
                                          <p:spTgt spid="56"/>
                                        </p:tgtEl>
                                      </p:cBhvr>
                                    </p:animEffect>
                                    <p:set>
                                      <p:cBhvr>
                                        <p:cTn id="204" dur="1" fill="hold">
                                          <p:stCondLst>
                                            <p:cond delay="999"/>
                                          </p:stCondLst>
                                        </p:cTn>
                                        <p:tgtEl>
                                          <p:spTgt spid="56"/>
                                        </p:tgtEl>
                                        <p:attrNameLst>
                                          <p:attrName>style.visibility</p:attrName>
                                        </p:attrNameLst>
                                      </p:cBhvr>
                                      <p:to>
                                        <p:strVal val="hidden"/>
                                      </p:to>
                                    </p:set>
                                  </p:childTnLst>
                                </p:cTn>
                              </p:par>
                              <p:par>
                                <p:cTn id="205" presetID="10" presetClass="exit" presetSubtype="0" fill="hold" grpId="1" nodeType="withEffect">
                                  <p:stCondLst>
                                    <p:cond delay="0"/>
                                  </p:stCondLst>
                                  <p:childTnLst>
                                    <p:animEffect transition="out" filter="fade">
                                      <p:cBhvr>
                                        <p:cTn id="206" dur="1000"/>
                                        <p:tgtEl>
                                          <p:spTgt spid="50"/>
                                        </p:tgtEl>
                                      </p:cBhvr>
                                    </p:animEffect>
                                    <p:set>
                                      <p:cBhvr>
                                        <p:cTn id="207" dur="1" fill="hold">
                                          <p:stCondLst>
                                            <p:cond delay="999"/>
                                          </p:stCondLst>
                                        </p:cTn>
                                        <p:tgtEl>
                                          <p:spTgt spid="50"/>
                                        </p:tgtEl>
                                        <p:attrNameLst>
                                          <p:attrName>style.visibility</p:attrName>
                                        </p:attrNameLst>
                                      </p:cBhvr>
                                      <p:to>
                                        <p:strVal val="hidden"/>
                                      </p:to>
                                    </p:set>
                                  </p:childTnLst>
                                </p:cTn>
                              </p:par>
                              <p:par>
                                <p:cTn id="208" presetID="10" presetClass="exit" presetSubtype="0" fill="hold" grpId="1" nodeType="withEffect">
                                  <p:stCondLst>
                                    <p:cond delay="0"/>
                                  </p:stCondLst>
                                  <p:childTnLst>
                                    <p:animEffect transition="out" filter="fade">
                                      <p:cBhvr>
                                        <p:cTn id="209" dur="1000"/>
                                        <p:tgtEl>
                                          <p:spTgt spid="57"/>
                                        </p:tgtEl>
                                      </p:cBhvr>
                                    </p:animEffect>
                                    <p:set>
                                      <p:cBhvr>
                                        <p:cTn id="210" dur="1" fill="hold">
                                          <p:stCondLst>
                                            <p:cond delay="999"/>
                                          </p:stCondLst>
                                        </p:cTn>
                                        <p:tgtEl>
                                          <p:spTgt spid="57"/>
                                        </p:tgtEl>
                                        <p:attrNameLst>
                                          <p:attrName>style.visibility</p:attrName>
                                        </p:attrNameLst>
                                      </p:cBhvr>
                                      <p:to>
                                        <p:strVal val="hidden"/>
                                      </p:to>
                                    </p:set>
                                  </p:childTnLst>
                                </p:cTn>
                              </p:par>
                              <p:par>
                                <p:cTn id="211" presetID="10" presetClass="exit" presetSubtype="0" fill="hold" grpId="1" nodeType="withEffect">
                                  <p:stCondLst>
                                    <p:cond delay="0"/>
                                  </p:stCondLst>
                                  <p:childTnLst>
                                    <p:animEffect transition="out" filter="fade">
                                      <p:cBhvr>
                                        <p:cTn id="212" dur="1000"/>
                                        <p:tgtEl>
                                          <p:spTgt spid="52"/>
                                        </p:tgtEl>
                                      </p:cBhvr>
                                    </p:animEffect>
                                    <p:set>
                                      <p:cBhvr>
                                        <p:cTn id="213" dur="1" fill="hold">
                                          <p:stCondLst>
                                            <p:cond delay="999"/>
                                          </p:stCondLst>
                                        </p:cTn>
                                        <p:tgtEl>
                                          <p:spTgt spid="52"/>
                                        </p:tgtEl>
                                        <p:attrNameLst>
                                          <p:attrName>style.visibility</p:attrName>
                                        </p:attrNameLst>
                                      </p:cBhvr>
                                      <p:to>
                                        <p:strVal val="hidden"/>
                                      </p:to>
                                    </p:set>
                                  </p:childTnLst>
                                </p:cTn>
                              </p:par>
                              <p:par>
                                <p:cTn id="214" presetID="10" presetClass="exit" presetSubtype="0" fill="hold" grpId="1" nodeType="withEffect">
                                  <p:stCondLst>
                                    <p:cond delay="0"/>
                                  </p:stCondLst>
                                  <p:childTnLst>
                                    <p:animEffect transition="out" filter="fade">
                                      <p:cBhvr>
                                        <p:cTn id="215" dur="1000"/>
                                        <p:tgtEl>
                                          <p:spTgt spid="51"/>
                                        </p:tgtEl>
                                      </p:cBhvr>
                                    </p:animEffect>
                                    <p:set>
                                      <p:cBhvr>
                                        <p:cTn id="216" dur="1" fill="hold">
                                          <p:stCondLst>
                                            <p:cond delay="999"/>
                                          </p:stCondLst>
                                        </p:cTn>
                                        <p:tgtEl>
                                          <p:spTgt spid="51"/>
                                        </p:tgtEl>
                                        <p:attrNameLst>
                                          <p:attrName>style.visibility</p:attrName>
                                        </p:attrNameLst>
                                      </p:cBhvr>
                                      <p:to>
                                        <p:strVal val="hidden"/>
                                      </p:to>
                                    </p:set>
                                  </p:childTnLst>
                                </p:cTn>
                              </p:par>
                              <p:par>
                                <p:cTn id="217" presetID="10" presetClass="entr" presetSubtype="0" fill="hold" grpId="0" nodeType="withEffect">
                                  <p:stCondLst>
                                    <p:cond delay="0"/>
                                  </p:stCondLst>
                                  <p:childTnLst>
                                    <p:set>
                                      <p:cBhvr>
                                        <p:cTn id="218" dur="1" fill="hold">
                                          <p:stCondLst>
                                            <p:cond delay="0"/>
                                          </p:stCondLst>
                                        </p:cTn>
                                        <p:tgtEl>
                                          <p:spTgt spid="58"/>
                                        </p:tgtEl>
                                        <p:attrNameLst>
                                          <p:attrName>style.visibility</p:attrName>
                                        </p:attrNameLst>
                                      </p:cBhvr>
                                      <p:to>
                                        <p:strVal val="visible"/>
                                      </p:to>
                                    </p:set>
                                    <p:animEffect transition="in" filter="fade">
                                      <p:cBhvr>
                                        <p:cTn id="219" dur="1000"/>
                                        <p:tgtEl>
                                          <p:spTgt spid="58"/>
                                        </p:tgtEl>
                                      </p:cBhvr>
                                    </p:animEffect>
                                  </p:childTnLst>
                                </p:cTn>
                              </p:par>
                              <p:par>
                                <p:cTn id="220" presetID="10" presetClass="exit" presetSubtype="0" fill="hold" grpId="1" nodeType="withEffect">
                                  <p:stCondLst>
                                    <p:cond delay="0"/>
                                  </p:stCondLst>
                                  <p:childTnLst>
                                    <p:animEffect transition="out" filter="fade">
                                      <p:cBhvr>
                                        <p:cTn id="221" dur="1000"/>
                                        <p:tgtEl>
                                          <p:spTgt spid="11"/>
                                        </p:tgtEl>
                                      </p:cBhvr>
                                    </p:animEffect>
                                    <p:set>
                                      <p:cBhvr>
                                        <p:cTn id="222" dur="1" fill="hold">
                                          <p:stCondLst>
                                            <p:cond delay="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3" grpId="0" animBg="1"/>
      <p:bldP spid="13" grpId="1" animBg="1"/>
      <p:bldP spid="14" grpId="0" animBg="1"/>
      <p:bldP spid="14" grpId="1" animBg="1"/>
      <p:bldP spid="15" grpId="0" animBg="1"/>
      <p:bldP spid="15" grpId="1" animBg="1"/>
      <p:bldP spid="16" grpId="0" animBg="1"/>
      <p:bldP spid="16"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50" grpId="0" animBg="1"/>
      <p:bldP spid="50" grpId="1" animBg="1"/>
      <p:bldP spid="51" grpId="1" animBg="1"/>
      <p:bldP spid="52" grpId="1" animBg="1"/>
      <p:bldP spid="53" grpId="1" animBg="1"/>
      <p:bldP spid="54" grpId="1" animBg="1"/>
      <p:bldP spid="55" grpId="1" animBg="1"/>
      <p:bldP spid="56" grpId="1" animBg="1"/>
      <p:bldP spid="57" grpId="1" animBg="1"/>
      <p:bldP spid="58" grpId="0" animBg="1"/>
      <p:bldP spid="36" grpId="0" animBg="1"/>
      <p:bldP spid="36" grpId="1" animBg="1"/>
      <p:bldP spid="46" grpId="0" animBg="1"/>
      <p:bldP spid="46" grpId="1" animBg="1"/>
      <p:bldP spid="47" grpId="0" animBg="1"/>
      <p:bldP spid="47" grpId="1" animBg="1"/>
      <p:bldP spid="49" grpId="0" animBg="1"/>
      <p:bldP spid="49" grpId="1" animBg="1"/>
      <p:bldP spid="59" grpId="0" animBg="1"/>
      <p:bldP spid="59" grpId="1" animBg="1"/>
      <p:bldP spid="60" grpId="0" animBg="1"/>
      <p:bldP spid="60" grpId="1" animBg="1"/>
      <p:bldP spid="48" grpId="0"/>
      <p:bldP spid="4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Prototype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6" name="Picture 2"/>
          <p:cNvPicPr>
            <a:picLocks noChangeAspect="1" noChangeArrowheads="1"/>
          </p:cNvPicPr>
          <p:nvPr/>
        </p:nvPicPr>
        <p:blipFill>
          <a:blip r:embed="rId3" cstate="print"/>
          <a:srcRect/>
          <a:stretch>
            <a:fillRect/>
          </a:stretch>
        </p:blipFill>
        <p:spPr bwMode="auto">
          <a:xfrm>
            <a:off x="4063962" y="1638300"/>
            <a:ext cx="4851438" cy="3390900"/>
          </a:xfrm>
          <a:prstGeom prst="rect">
            <a:avLst/>
          </a:prstGeom>
          <a:noFill/>
          <a:ln w="9525">
            <a:noFill/>
            <a:miter lim="800000"/>
            <a:headEnd/>
            <a:tailEnd/>
          </a:ln>
        </p:spPr>
      </p:pic>
      <p:sp>
        <p:nvSpPr>
          <p:cNvPr id="7" name="TextBox 6"/>
          <p:cNvSpPr txBox="1"/>
          <p:nvPr/>
        </p:nvSpPr>
        <p:spPr>
          <a:xfrm>
            <a:off x="228600" y="1600200"/>
            <a:ext cx="3810000" cy="3477875"/>
          </a:xfrm>
          <a:prstGeom prst="rect">
            <a:avLst/>
          </a:prstGeom>
          <a:noFill/>
        </p:spPr>
        <p:txBody>
          <a:bodyPr wrap="square" rtlCol="0">
            <a:spAutoFit/>
          </a:bodyPr>
          <a:lstStyle/>
          <a:p>
            <a:pPr marL="177800" indent="-177800">
              <a:buFont typeface="Arial" pitchFamily="34" charset="0"/>
              <a:buChar char="•"/>
            </a:pPr>
            <a:r>
              <a:rPr lang="en-US" sz="2000" b="1" dirty="0" smtClean="0"/>
              <a:t>Floodlight Software Defined Network Controller</a:t>
            </a:r>
          </a:p>
          <a:p>
            <a:pPr>
              <a:buFont typeface="Arial" pitchFamily="34" charset="0"/>
              <a:buChar char="•"/>
            </a:pPr>
            <a:endParaRPr lang="en-US" sz="2000" b="1" dirty="0" smtClean="0"/>
          </a:p>
          <a:p>
            <a:pPr>
              <a:buFont typeface="Arial" pitchFamily="34" charset="0"/>
              <a:buChar char="•"/>
            </a:pPr>
            <a:r>
              <a:rPr lang="en-US" sz="2000" b="1" dirty="0" smtClean="0"/>
              <a:t> Snort IDS</a:t>
            </a:r>
          </a:p>
          <a:p>
            <a:pPr>
              <a:buFont typeface="Arial" pitchFamily="34" charset="0"/>
              <a:buChar char="•"/>
            </a:pPr>
            <a:endParaRPr lang="en-US" sz="2000" b="1" dirty="0" smtClean="0"/>
          </a:p>
          <a:p>
            <a:pPr>
              <a:buFont typeface="Arial" pitchFamily="34" charset="0"/>
              <a:buChar char="•"/>
            </a:pPr>
            <a:r>
              <a:rPr lang="en-US" sz="2000" b="1" dirty="0" smtClean="0"/>
              <a:t> Linux Memory Extractor</a:t>
            </a:r>
          </a:p>
          <a:p>
            <a:pPr>
              <a:buFont typeface="Arial" pitchFamily="34" charset="0"/>
              <a:buChar char="•"/>
            </a:pPr>
            <a:endParaRPr lang="en-US" sz="2000" b="1" dirty="0" smtClean="0"/>
          </a:p>
          <a:p>
            <a:pPr>
              <a:buFont typeface="Arial" pitchFamily="34" charset="0"/>
              <a:buChar char="•"/>
            </a:pPr>
            <a:r>
              <a:rPr lang="en-US" sz="2000" b="1" dirty="0" smtClean="0"/>
              <a:t> Volatility </a:t>
            </a:r>
          </a:p>
          <a:p>
            <a:endParaRPr lang="en-US" sz="2000" b="1" dirty="0" smtClean="0"/>
          </a:p>
          <a:p>
            <a:pPr marL="177800" indent="-177800">
              <a:buFont typeface="Arial" pitchFamily="34" charset="0"/>
              <a:buChar char="•"/>
            </a:pPr>
            <a:r>
              <a:rPr lang="en-US" sz="2000" b="1" dirty="0" smtClean="0"/>
              <a:t>Future: use lightweight and stealth forensic methods</a:t>
            </a:r>
            <a:endParaRPr lang="en-US" sz="2000" b="1" dirty="0"/>
          </a:p>
        </p:txBody>
      </p:sp>
      <p:sp>
        <p:nvSpPr>
          <p:cNvPr id="8" name="TextBox 7"/>
          <p:cNvSpPr txBox="1"/>
          <p:nvPr/>
        </p:nvSpPr>
        <p:spPr>
          <a:xfrm>
            <a:off x="4343400" y="6324600"/>
            <a:ext cx="381000" cy="276999"/>
          </a:xfrm>
          <a:prstGeom prst="rect">
            <a:avLst/>
          </a:prstGeom>
          <a:noFill/>
        </p:spPr>
        <p:txBody>
          <a:bodyPr wrap="square" rtlCol="0">
            <a:spAutoFit/>
          </a:bodyPr>
          <a:lstStyle/>
          <a:p>
            <a:pPr algn="ctr"/>
            <a:r>
              <a:rPr lang="en-US" sz="1200" dirty="0" smtClean="0"/>
              <a:t>11</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noProof="0" dirty="0" smtClean="0">
                <a:latin typeface="+mj-lt"/>
                <a:ea typeface="+mj-ea"/>
                <a:cs typeface="+mj-cs"/>
              </a:rPr>
              <a:t>Securing the Controller</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4343400" y="6324600"/>
            <a:ext cx="381000" cy="276999"/>
          </a:xfrm>
          <a:prstGeom prst="rect">
            <a:avLst/>
          </a:prstGeom>
          <a:noFill/>
        </p:spPr>
        <p:txBody>
          <a:bodyPr wrap="square" rtlCol="0">
            <a:spAutoFit/>
          </a:bodyPr>
          <a:lstStyle/>
          <a:p>
            <a:pPr algn="ctr"/>
            <a:r>
              <a:rPr lang="en-US" sz="1200" dirty="0" smtClean="0"/>
              <a:t>12</a:t>
            </a:r>
            <a:endParaRPr lang="en-US" sz="1200" dirty="0"/>
          </a:p>
        </p:txBody>
      </p:sp>
      <p:sp>
        <p:nvSpPr>
          <p:cNvPr id="7" name="TextBox 6"/>
          <p:cNvSpPr txBox="1"/>
          <p:nvPr/>
        </p:nvSpPr>
        <p:spPr>
          <a:xfrm>
            <a:off x="228600" y="1310819"/>
            <a:ext cx="3962400" cy="4401205"/>
          </a:xfrm>
          <a:prstGeom prst="rect">
            <a:avLst/>
          </a:prstGeom>
          <a:noFill/>
        </p:spPr>
        <p:txBody>
          <a:bodyPr wrap="square" rtlCol="0">
            <a:spAutoFit/>
          </a:bodyPr>
          <a:lstStyle/>
          <a:p>
            <a:r>
              <a:rPr lang="en-US" sz="2000" b="1" dirty="0" smtClean="0"/>
              <a:t>Leverage existing technologies </a:t>
            </a:r>
          </a:p>
          <a:p>
            <a:pPr>
              <a:buFont typeface="Arial" pitchFamily="34" charset="0"/>
              <a:buChar char="•"/>
            </a:pPr>
            <a:endParaRPr lang="en-US" sz="2000" b="1" dirty="0" smtClean="0"/>
          </a:p>
          <a:p>
            <a:pPr marL="177800" indent="-177800">
              <a:buFont typeface="Arial" pitchFamily="34" charset="0"/>
              <a:buChar char="•"/>
            </a:pPr>
            <a:r>
              <a:rPr lang="en-US" sz="2000" b="1" dirty="0" smtClean="0"/>
              <a:t>Trusted boot (hardware based)</a:t>
            </a:r>
          </a:p>
          <a:p>
            <a:pPr>
              <a:buFont typeface="Arial" pitchFamily="34" charset="0"/>
              <a:buChar char="•"/>
            </a:pPr>
            <a:endParaRPr lang="en-US" sz="2000" b="1" dirty="0" smtClean="0"/>
          </a:p>
          <a:p>
            <a:pPr marL="177800" indent="-177800">
              <a:buFont typeface="Arial" pitchFamily="34" charset="0"/>
              <a:buChar char="•"/>
            </a:pPr>
            <a:r>
              <a:rPr lang="en-US" sz="2000" b="1" dirty="0" smtClean="0"/>
              <a:t>Verified and hardened Operating Systems</a:t>
            </a:r>
          </a:p>
          <a:p>
            <a:pPr>
              <a:buFont typeface="Arial" pitchFamily="34" charset="0"/>
              <a:buChar char="•"/>
            </a:pPr>
            <a:endParaRPr lang="en-US" sz="2000" b="1" dirty="0" smtClean="0"/>
          </a:p>
          <a:p>
            <a:pPr marL="177800" indent="-177800">
              <a:buFont typeface="Arial" pitchFamily="34" charset="0"/>
              <a:buChar char="•"/>
            </a:pPr>
            <a:r>
              <a:rPr lang="en-US" sz="2000" b="1" dirty="0" smtClean="0"/>
              <a:t>Modules written in safe languages</a:t>
            </a:r>
          </a:p>
          <a:p>
            <a:pPr>
              <a:buFont typeface="Arial" pitchFamily="34" charset="0"/>
              <a:buChar char="•"/>
            </a:pPr>
            <a:endParaRPr lang="en-US" sz="2000" b="1" dirty="0" smtClean="0"/>
          </a:p>
          <a:p>
            <a:pPr marL="177800" indent="-177800">
              <a:buFont typeface="Arial" pitchFamily="34" charset="0"/>
              <a:buChar char="•"/>
            </a:pPr>
            <a:r>
              <a:rPr lang="en-US" sz="2000" b="1" dirty="0" smtClean="0"/>
              <a:t>Network based enforcement and monitoring</a:t>
            </a:r>
          </a:p>
        </p:txBody>
      </p:sp>
      <p:sp>
        <p:nvSpPr>
          <p:cNvPr id="8" name="Rounded Rectangle 7"/>
          <p:cNvSpPr/>
          <p:nvPr/>
        </p:nvSpPr>
        <p:spPr>
          <a:xfrm>
            <a:off x="5105400" y="990600"/>
            <a:ext cx="3886200" cy="34290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Active Security Controller</a:t>
            </a:r>
            <a:endParaRPr lang="en-US" b="1" dirty="0">
              <a:solidFill>
                <a:schemeClr val="tx1"/>
              </a:solidFill>
            </a:endParaRPr>
          </a:p>
        </p:txBody>
      </p:sp>
      <p:sp>
        <p:nvSpPr>
          <p:cNvPr id="9" name="Cloud 8"/>
          <p:cNvSpPr/>
          <p:nvPr/>
        </p:nvSpPr>
        <p:spPr>
          <a:xfrm>
            <a:off x="6248400" y="4953000"/>
            <a:ext cx="1676400" cy="990600"/>
          </a:xfrm>
          <a:prstGeom prst="cloud">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Network</a:t>
            </a:r>
            <a:endParaRPr lang="en-US" b="1" dirty="0">
              <a:solidFill>
                <a:schemeClr val="tx1"/>
              </a:solidFill>
            </a:endParaRPr>
          </a:p>
        </p:txBody>
      </p:sp>
      <p:sp>
        <p:nvSpPr>
          <p:cNvPr id="11" name="Rounded Rectangle 10"/>
          <p:cNvSpPr/>
          <p:nvPr/>
        </p:nvSpPr>
        <p:spPr>
          <a:xfrm>
            <a:off x="5257800" y="3733800"/>
            <a:ext cx="3581400" cy="3810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Hardware	Trusted Boot</a:t>
            </a:r>
            <a:endParaRPr lang="en-US" b="1" dirty="0">
              <a:solidFill>
                <a:schemeClr val="tx1"/>
              </a:solidFill>
            </a:endParaRPr>
          </a:p>
        </p:txBody>
      </p:sp>
      <p:sp>
        <p:nvSpPr>
          <p:cNvPr id="12" name="Rounded Rectangle 11"/>
          <p:cNvSpPr/>
          <p:nvPr/>
        </p:nvSpPr>
        <p:spPr>
          <a:xfrm>
            <a:off x="5257800" y="3276600"/>
            <a:ext cx="3581400" cy="3810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Software              Hardened OS</a:t>
            </a:r>
            <a:endParaRPr lang="en-US" b="1" dirty="0">
              <a:solidFill>
                <a:schemeClr val="tx1"/>
              </a:solidFill>
            </a:endParaRPr>
          </a:p>
        </p:txBody>
      </p:sp>
      <p:cxnSp>
        <p:nvCxnSpPr>
          <p:cNvPr id="15" name="Straight Connector 14"/>
          <p:cNvCxnSpPr>
            <a:stCxn id="8" idx="2"/>
            <a:endCxn id="9" idx="3"/>
          </p:cNvCxnSpPr>
          <p:nvPr/>
        </p:nvCxnSpPr>
        <p:spPr>
          <a:xfrm>
            <a:off x="7048500" y="4419600"/>
            <a:ext cx="38100" cy="590038"/>
          </a:xfrm>
          <a:prstGeom prst="line">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5257800" y="1676400"/>
            <a:ext cx="2133600" cy="1524000"/>
          </a:xfrm>
          <a:prstGeom prst="roundRect">
            <a:avLst/>
          </a:prstGeom>
          <a:solidFill>
            <a:srgbClr val="00B050"/>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Plug-in Modules </a:t>
            </a:r>
          </a:p>
          <a:p>
            <a:pPr algn="ctr"/>
            <a:endParaRPr lang="en-US" sz="1400" b="1" dirty="0" smtClean="0">
              <a:solidFill>
                <a:schemeClr val="tx1"/>
              </a:solidFill>
            </a:endParaRPr>
          </a:p>
          <a:p>
            <a:pPr algn="ctr"/>
            <a:r>
              <a:rPr lang="en-US" sz="1400" b="1" dirty="0" smtClean="0">
                <a:solidFill>
                  <a:schemeClr val="tx1"/>
                </a:solidFill>
              </a:rPr>
              <a:t>(Safe Languages)</a:t>
            </a:r>
            <a:endParaRPr lang="en-US" sz="1400" b="1" dirty="0">
              <a:solidFill>
                <a:schemeClr val="tx1"/>
              </a:solidFill>
            </a:endParaRPr>
          </a:p>
        </p:txBody>
      </p:sp>
      <p:sp>
        <p:nvSpPr>
          <p:cNvPr id="17" name="Rounded Rectangle 16"/>
          <p:cNvSpPr/>
          <p:nvPr/>
        </p:nvSpPr>
        <p:spPr>
          <a:xfrm>
            <a:off x="6400800" y="2667000"/>
            <a:ext cx="381000" cy="381000"/>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p:cNvSpPr/>
          <p:nvPr/>
        </p:nvSpPr>
        <p:spPr>
          <a:xfrm>
            <a:off x="6858000" y="2667000"/>
            <a:ext cx="381000" cy="381000"/>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5867400" y="2667000"/>
            <a:ext cx="381000" cy="381000"/>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a:off x="5410200" y="2667000"/>
            <a:ext cx="381000" cy="381000"/>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9" idx="2"/>
            <a:endCxn id="32" idx="3"/>
          </p:cNvCxnSpPr>
          <p:nvPr/>
        </p:nvCxnSpPr>
        <p:spPr>
          <a:xfrm flipH="1">
            <a:off x="5638800" y="5448300"/>
            <a:ext cx="614800" cy="38100"/>
          </a:xfrm>
          <a:prstGeom prst="line">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4419600" y="5181600"/>
            <a:ext cx="1219200" cy="6096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Systems</a:t>
            </a:r>
            <a:endParaRPr lang="en-US" b="1" dirty="0">
              <a:solidFill>
                <a:schemeClr val="tx1"/>
              </a:solidFill>
            </a:endParaRPr>
          </a:p>
        </p:txBody>
      </p:sp>
      <p:cxnSp>
        <p:nvCxnSpPr>
          <p:cNvPr id="35" name="Straight Connector 34"/>
          <p:cNvCxnSpPr>
            <a:stCxn id="8" idx="1"/>
            <a:endCxn id="38" idx="0"/>
          </p:cNvCxnSpPr>
          <p:nvPr/>
        </p:nvCxnSpPr>
        <p:spPr>
          <a:xfrm flipH="1">
            <a:off x="4191000" y="2705100"/>
            <a:ext cx="914400" cy="723900"/>
          </a:xfrm>
          <a:prstGeom prst="line">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3505200" y="3429000"/>
            <a:ext cx="1371600" cy="60960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SDN Controller</a:t>
            </a:r>
            <a:endParaRPr lang="en-US" b="1" dirty="0">
              <a:solidFill>
                <a:schemeClr val="tx1"/>
              </a:solidFill>
            </a:endParaRPr>
          </a:p>
        </p:txBody>
      </p:sp>
      <p:cxnSp>
        <p:nvCxnSpPr>
          <p:cNvPr id="44" name="Straight Connector 43"/>
          <p:cNvCxnSpPr>
            <a:stCxn id="9" idx="3"/>
            <a:endCxn id="38" idx="2"/>
          </p:cNvCxnSpPr>
          <p:nvPr/>
        </p:nvCxnSpPr>
        <p:spPr>
          <a:xfrm flipH="1" flipV="1">
            <a:off x="4191000" y="4038600"/>
            <a:ext cx="2895600" cy="971038"/>
          </a:xfrm>
          <a:prstGeom prst="line">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Conclusion and Future Work</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4343400" y="6324600"/>
            <a:ext cx="381000" cy="276999"/>
          </a:xfrm>
          <a:prstGeom prst="rect">
            <a:avLst/>
          </a:prstGeom>
          <a:noFill/>
        </p:spPr>
        <p:txBody>
          <a:bodyPr wrap="square" rtlCol="0">
            <a:spAutoFit/>
          </a:bodyPr>
          <a:lstStyle/>
          <a:p>
            <a:pPr algn="ctr"/>
            <a:r>
              <a:rPr lang="en-US" sz="1200" dirty="0" smtClean="0"/>
              <a:t>13</a:t>
            </a:r>
            <a:endParaRPr lang="en-US" sz="1200" dirty="0"/>
          </a:p>
        </p:txBody>
      </p:sp>
      <p:sp>
        <p:nvSpPr>
          <p:cNvPr id="5" name="TextBox 4"/>
          <p:cNvSpPr txBox="1"/>
          <p:nvPr/>
        </p:nvSpPr>
        <p:spPr>
          <a:xfrm>
            <a:off x="228600" y="1035308"/>
            <a:ext cx="8686800" cy="4832092"/>
          </a:xfrm>
          <a:prstGeom prst="rect">
            <a:avLst/>
          </a:prstGeom>
          <a:noFill/>
        </p:spPr>
        <p:txBody>
          <a:bodyPr wrap="square" rtlCol="0">
            <a:spAutoFit/>
          </a:bodyPr>
          <a:lstStyle/>
          <a:p>
            <a:pPr marL="222250" indent="-222250">
              <a:buFont typeface="Arial" pitchFamily="34" charset="0"/>
              <a:buChar char="•"/>
            </a:pPr>
            <a:r>
              <a:rPr lang="en-US" sz="2800" dirty="0" smtClean="0"/>
              <a:t>System of security inspired by OODA feedback loop</a:t>
            </a:r>
          </a:p>
          <a:p>
            <a:pPr marL="222250" indent="-222250">
              <a:buFont typeface="Arial" pitchFamily="34" charset="0"/>
              <a:buChar char="•"/>
            </a:pPr>
            <a:endParaRPr lang="en-US" sz="2800" dirty="0" smtClean="0"/>
          </a:p>
          <a:p>
            <a:pPr marL="222250" indent="-222250">
              <a:buFont typeface="Arial" pitchFamily="34" charset="0"/>
              <a:buChar char="•"/>
            </a:pPr>
            <a:r>
              <a:rPr lang="en-US" sz="2800" dirty="0" smtClean="0"/>
              <a:t>Illustrated prototype of in-attack forensic collection</a:t>
            </a:r>
          </a:p>
          <a:p>
            <a:pPr marL="222250" indent="-222250">
              <a:buFont typeface="Arial" pitchFamily="34" charset="0"/>
              <a:buChar char="•"/>
            </a:pPr>
            <a:endParaRPr lang="en-US" sz="2800" dirty="0" smtClean="0"/>
          </a:p>
          <a:p>
            <a:pPr marL="222250" indent="-222250">
              <a:buFont typeface="Arial" pitchFamily="34" charset="0"/>
              <a:buChar char="•"/>
            </a:pPr>
            <a:r>
              <a:rPr lang="en-US" sz="2800" dirty="0" smtClean="0"/>
              <a:t>Explore expanded sensor diversity</a:t>
            </a:r>
          </a:p>
          <a:p>
            <a:pPr>
              <a:buFont typeface="Arial" pitchFamily="34" charset="0"/>
              <a:buChar char="•"/>
            </a:pPr>
            <a:endParaRPr lang="en-US" sz="2800" dirty="0" smtClean="0"/>
          </a:p>
          <a:p>
            <a:pPr>
              <a:buFont typeface="Arial" pitchFamily="34" charset="0"/>
              <a:buChar char="•"/>
            </a:pPr>
            <a:r>
              <a:rPr lang="en-US" sz="2800" dirty="0" smtClean="0"/>
              <a:t> Further examine controller security</a:t>
            </a:r>
          </a:p>
          <a:p>
            <a:pPr>
              <a:buFont typeface="Arial" pitchFamily="34" charset="0"/>
              <a:buChar char="•"/>
            </a:pPr>
            <a:endParaRPr lang="en-US" sz="2800" dirty="0" smtClean="0"/>
          </a:p>
          <a:p>
            <a:pPr>
              <a:buFont typeface="Arial" pitchFamily="34" charset="0"/>
              <a:buChar char="•"/>
            </a:pPr>
            <a:r>
              <a:rPr lang="en-US" sz="2800" dirty="0" smtClean="0"/>
              <a:t> Dynamically adjusting the network</a:t>
            </a:r>
          </a:p>
          <a:p>
            <a:pPr>
              <a:buFont typeface="Arial" pitchFamily="34" charset="0"/>
              <a:buChar char="•"/>
            </a:pPr>
            <a:endParaRPr lang="en-US" sz="2800" dirty="0" smtClean="0"/>
          </a:p>
          <a:p>
            <a:pPr marL="231775" indent="-231775">
              <a:buFont typeface="Arial" pitchFamily="34" charset="0"/>
              <a:buChar char="•"/>
            </a:pPr>
            <a:r>
              <a:rPr lang="en-US" sz="2800" dirty="0" smtClean="0"/>
              <a:t>Stealthy and efficient automated forensic analysis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438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6000" dirty="0" smtClean="0">
                <a:latin typeface="+mj-lt"/>
                <a:ea typeface="+mj-ea"/>
                <a:cs typeface="+mj-cs"/>
              </a:rPr>
              <a:t>Questions?</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Thank you!</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4343400" y="6324600"/>
            <a:ext cx="381000" cy="276999"/>
          </a:xfrm>
          <a:prstGeom prst="rect">
            <a:avLst/>
          </a:prstGeom>
          <a:noFill/>
        </p:spPr>
        <p:txBody>
          <a:bodyPr wrap="square" rtlCol="0">
            <a:spAutoFit/>
          </a:bodyPr>
          <a:lstStyle/>
          <a:p>
            <a:pPr algn="ctr"/>
            <a:r>
              <a:rPr lang="en-US" sz="1200" dirty="0" smtClean="0"/>
              <a:t>14</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Defending Cyberspace?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1447800" y="990600"/>
            <a:ext cx="838200" cy="584775"/>
          </a:xfrm>
          <a:prstGeom prst="rect">
            <a:avLst/>
          </a:prstGeom>
          <a:noFill/>
        </p:spPr>
        <p:txBody>
          <a:bodyPr wrap="square" rtlCol="0">
            <a:spAutoFit/>
          </a:bodyPr>
          <a:lstStyle/>
          <a:p>
            <a:r>
              <a:rPr lang="en-US" sz="3200" dirty="0" smtClean="0"/>
              <a:t>50</a:t>
            </a:r>
            <a:endParaRPr lang="en-US" sz="3200" dirty="0"/>
          </a:p>
        </p:txBody>
      </p:sp>
      <p:sp>
        <p:nvSpPr>
          <p:cNvPr id="6" name="TextBox 5"/>
          <p:cNvSpPr txBox="1"/>
          <p:nvPr/>
        </p:nvSpPr>
        <p:spPr>
          <a:xfrm>
            <a:off x="2286000" y="1053405"/>
            <a:ext cx="5715000" cy="1384995"/>
          </a:xfrm>
          <a:prstGeom prst="rect">
            <a:avLst/>
          </a:prstGeom>
          <a:noFill/>
        </p:spPr>
        <p:txBody>
          <a:bodyPr wrap="square" rtlCol="0">
            <a:spAutoFit/>
          </a:bodyPr>
          <a:lstStyle/>
          <a:p>
            <a:r>
              <a:rPr lang="en-US" sz="2800" dirty="0" smtClean="0"/>
              <a:t>percent of APT attacks targeted aerospace &amp; defense, ICS, financial, computer hw/</a:t>
            </a:r>
            <a:r>
              <a:rPr lang="en-US" sz="2800" dirty="0" err="1" smtClean="0"/>
              <a:t>sw</a:t>
            </a:r>
            <a:r>
              <a:rPr lang="en-US" sz="2800" dirty="0" smtClean="0"/>
              <a:t> </a:t>
            </a:r>
            <a:endParaRPr lang="en-US" sz="2800" dirty="0"/>
          </a:p>
        </p:txBody>
      </p:sp>
      <p:sp>
        <p:nvSpPr>
          <p:cNvPr id="7" name="TextBox 6"/>
          <p:cNvSpPr txBox="1"/>
          <p:nvPr/>
        </p:nvSpPr>
        <p:spPr>
          <a:xfrm>
            <a:off x="1447800" y="3783688"/>
            <a:ext cx="838200" cy="584775"/>
          </a:xfrm>
          <a:prstGeom prst="rect">
            <a:avLst/>
          </a:prstGeom>
          <a:noFill/>
        </p:spPr>
        <p:txBody>
          <a:bodyPr wrap="square" rtlCol="0">
            <a:spAutoFit/>
          </a:bodyPr>
          <a:lstStyle/>
          <a:p>
            <a:r>
              <a:rPr lang="en-US" sz="3200" dirty="0" smtClean="0"/>
              <a:t>63</a:t>
            </a:r>
            <a:endParaRPr lang="en-US" sz="3200" dirty="0"/>
          </a:p>
        </p:txBody>
      </p:sp>
      <p:sp>
        <p:nvSpPr>
          <p:cNvPr id="8" name="TextBox 7"/>
          <p:cNvSpPr txBox="1"/>
          <p:nvPr/>
        </p:nvSpPr>
        <p:spPr>
          <a:xfrm>
            <a:off x="2286000" y="3810000"/>
            <a:ext cx="5715000" cy="954107"/>
          </a:xfrm>
          <a:prstGeom prst="rect">
            <a:avLst/>
          </a:prstGeom>
          <a:noFill/>
        </p:spPr>
        <p:txBody>
          <a:bodyPr wrap="square" rtlCol="0">
            <a:spAutoFit/>
          </a:bodyPr>
          <a:lstStyle/>
          <a:p>
            <a:r>
              <a:rPr lang="en-US" sz="2800" dirty="0" smtClean="0"/>
              <a:t>percent of victim organizations were notified by an outside entity</a:t>
            </a:r>
            <a:endParaRPr lang="en-US" sz="2800" dirty="0"/>
          </a:p>
        </p:txBody>
      </p:sp>
      <p:sp>
        <p:nvSpPr>
          <p:cNvPr id="9" name="TextBox 8"/>
          <p:cNvSpPr txBox="1"/>
          <p:nvPr/>
        </p:nvSpPr>
        <p:spPr>
          <a:xfrm>
            <a:off x="1219200" y="2564488"/>
            <a:ext cx="1066800" cy="584775"/>
          </a:xfrm>
          <a:prstGeom prst="rect">
            <a:avLst/>
          </a:prstGeom>
          <a:noFill/>
        </p:spPr>
        <p:txBody>
          <a:bodyPr wrap="square" rtlCol="0">
            <a:spAutoFit/>
          </a:bodyPr>
          <a:lstStyle/>
          <a:p>
            <a:r>
              <a:rPr lang="en-US" sz="3200" dirty="0" smtClean="0"/>
              <a:t>243</a:t>
            </a:r>
            <a:endParaRPr lang="en-US" sz="3200" dirty="0"/>
          </a:p>
        </p:txBody>
      </p:sp>
      <p:sp>
        <p:nvSpPr>
          <p:cNvPr id="10" name="TextBox 9"/>
          <p:cNvSpPr txBox="1"/>
          <p:nvPr/>
        </p:nvSpPr>
        <p:spPr>
          <a:xfrm>
            <a:off x="2286000" y="2627293"/>
            <a:ext cx="5715000" cy="954107"/>
          </a:xfrm>
          <a:prstGeom prst="rect">
            <a:avLst/>
          </a:prstGeom>
          <a:noFill/>
        </p:spPr>
        <p:txBody>
          <a:bodyPr wrap="square" rtlCol="0">
            <a:spAutoFit/>
          </a:bodyPr>
          <a:lstStyle/>
          <a:p>
            <a:r>
              <a:rPr lang="en-US" sz="2800" dirty="0" smtClean="0"/>
              <a:t>median # of days attackers went undetected inside organizations</a:t>
            </a:r>
            <a:endParaRPr lang="en-US" sz="2800" dirty="0"/>
          </a:p>
        </p:txBody>
      </p:sp>
      <p:sp>
        <p:nvSpPr>
          <p:cNvPr id="12" name="TextBox 11"/>
          <p:cNvSpPr txBox="1"/>
          <p:nvPr/>
        </p:nvSpPr>
        <p:spPr>
          <a:xfrm>
            <a:off x="1447800" y="4876800"/>
            <a:ext cx="838200" cy="584775"/>
          </a:xfrm>
          <a:prstGeom prst="rect">
            <a:avLst/>
          </a:prstGeom>
          <a:noFill/>
        </p:spPr>
        <p:txBody>
          <a:bodyPr wrap="square" rtlCol="0">
            <a:spAutoFit/>
          </a:bodyPr>
          <a:lstStyle/>
          <a:p>
            <a:r>
              <a:rPr lang="en-US" sz="3200" dirty="0" smtClean="0"/>
              <a:t>77</a:t>
            </a:r>
            <a:endParaRPr lang="en-US" sz="3200" dirty="0"/>
          </a:p>
        </p:txBody>
      </p:sp>
      <p:sp>
        <p:nvSpPr>
          <p:cNvPr id="13" name="TextBox 12"/>
          <p:cNvSpPr txBox="1"/>
          <p:nvPr/>
        </p:nvSpPr>
        <p:spPr>
          <a:xfrm>
            <a:off x="2286000" y="4913293"/>
            <a:ext cx="5715000" cy="954107"/>
          </a:xfrm>
          <a:prstGeom prst="rect">
            <a:avLst/>
          </a:prstGeom>
          <a:noFill/>
        </p:spPr>
        <p:txBody>
          <a:bodyPr wrap="square" rtlCol="0">
            <a:spAutoFit/>
          </a:bodyPr>
          <a:lstStyle/>
          <a:p>
            <a:r>
              <a:rPr lang="en-US" sz="2800" dirty="0" smtClean="0"/>
              <a:t>percent of attacks in 2011 used publicly available malware</a:t>
            </a:r>
            <a:endParaRPr lang="en-US" sz="2800" dirty="0"/>
          </a:p>
        </p:txBody>
      </p:sp>
      <p:sp>
        <p:nvSpPr>
          <p:cNvPr id="14" name="TextBox 13"/>
          <p:cNvSpPr txBox="1"/>
          <p:nvPr/>
        </p:nvSpPr>
        <p:spPr>
          <a:xfrm>
            <a:off x="4419600" y="6324600"/>
            <a:ext cx="304800" cy="276999"/>
          </a:xfrm>
          <a:prstGeom prst="rect">
            <a:avLst/>
          </a:prstGeom>
          <a:noFill/>
        </p:spPr>
        <p:txBody>
          <a:bodyPr wrap="square" rtlCol="0">
            <a:spAutoFit/>
          </a:bodyPr>
          <a:lstStyle/>
          <a:p>
            <a:pPr algn="ctr"/>
            <a:r>
              <a:rPr lang="en-US" sz="1200" dirty="0" smtClean="0"/>
              <a:t>2</a:t>
            </a:r>
            <a:endParaRPr lang="en-US" sz="1200"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10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1000"/>
                                        <p:tgtEl>
                                          <p:spTgt spid="9">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fade">
                                      <p:cBhvr>
                                        <p:cTn id="18" dur="1000"/>
                                        <p:tgtEl>
                                          <p:spTgt spid="1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fade">
                                      <p:cBhvr>
                                        <p:cTn id="23" dur="1000"/>
                                        <p:tgtEl>
                                          <p:spTgt spid="7">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fade">
                                      <p:cBhvr>
                                        <p:cTn id="26" dur="1000"/>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Effect transition="in" filter="fade">
                                      <p:cBhvr>
                                        <p:cTn id="31" dur="1000"/>
                                        <p:tgtEl>
                                          <p:spTgt spid="12">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xEl>
                                              <p:pRg st="0" end="0"/>
                                            </p:txEl>
                                          </p:spTgt>
                                        </p:tgtEl>
                                        <p:attrNameLst>
                                          <p:attrName>style.visibility</p:attrName>
                                        </p:attrNameLst>
                                      </p:cBhvr>
                                      <p:to>
                                        <p:strVal val="visible"/>
                                      </p:to>
                                    </p:set>
                                    <p:animEffect transition="in" filter="fade">
                                      <p:cBhvr>
                                        <p:cTn id="34" dur="10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build="allAtOnce"/>
      <p:bldP spid="7" grpId="0" build="allAtOnce"/>
      <p:bldP spid="8" grpId="0" build="allAtOnce"/>
      <p:bldP spid="9" grpId="0" build="allAtOnce"/>
      <p:bldP spid="10" grpId="0" build="allAtOnce"/>
      <p:bldP spid="12" grpId="0" build="allAtOnce"/>
      <p:bldP spid="1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Making the News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098" name="Picture 2"/>
          <p:cNvPicPr>
            <a:picLocks noChangeAspect="1" noChangeArrowheads="1"/>
          </p:cNvPicPr>
          <p:nvPr/>
        </p:nvPicPr>
        <p:blipFill>
          <a:blip r:embed="rId3" cstate="print"/>
          <a:srcRect/>
          <a:stretch>
            <a:fillRect/>
          </a:stretch>
        </p:blipFill>
        <p:spPr bwMode="auto">
          <a:xfrm>
            <a:off x="381000" y="1219200"/>
            <a:ext cx="5276850" cy="21717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1981200" y="2362200"/>
            <a:ext cx="6648450" cy="2533650"/>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152400" y="3657600"/>
            <a:ext cx="8686800" cy="1924050"/>
          </a:xfrm>
          <a:prstGeom prst="rect">
            <a:avLst/>
          </a:prstGeom>
          <a:noFill/>
          <a:ln w="9525">
            <a:noFill/>
            <a:miter lim="800000"/>
            <a:headEnd/>
            <a:tailEnd/>
          </a:ln>
        </p:spPr>
      </p:pic>
      <p:sp>
        <p:nvSpPr>
          <p:cNvPr id="7" name="TextBox 6"/>
          <p:cNvSpPr txBox="1"/>
          <p:nvPr/>
        </p:nvSpPr>
        <p:spPr>
          <a:xfrm>
            <a:off x="4419600" y="6324600"/>
            <a:ext cx="304800" cy="276999"/>
          </a:xfrm>
          <a:prstGeom prst="rect">
            <a:avLst/>
          </a:prstGeom>
          <a:noFill/>
        </p:spPr>
        <p:txBody>
          <a:bodyPr wrap="square" rtlCol="0">
            <a:spAutoFit/>
          </a:bodyPr>
          <a:lstStyle/>
          <a:p>
            <a:pPr algn="ctr"/>
            <a:r>
              <a:rPr lang="en-US" sz="1200" dirty="0" smtClean="0"/>
              <a:t>3</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fade">
                                      <p:cBhvr>
                                        <p:cTn id="12" dur="1000"/>
                                        <p:tgtEl>
                                          <p:spTgt spid="40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fade">
                                      <p:cBhvr>
                                        <p:cTn id="17" dur="1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4419600" y="6324600"/>
            <a:ext cx="304800" cy="276999"/>
          </a:xfrm>
          <a:prstGeom prst="rect">
            <a:avLst/>
          </a:prstGeom>
          <a:noFill/>
        </p:spPr>
        <p:txBody>
          <a:bodyPr wrap="square" rtlCol="0">
            <a:spAutoFit/>
          </a:bodyPr>
          <a:lstStyle/>
          <a:p>
            <a:pPr algn="ctr"/>
            <a:r>
              <a:rPr lang="en-US" sz="1200" dirty="0" smtClean="0"/>
              <a:t>4</a:t>
            </a:r>
            <a:endParaRPr lang="en-US" sz="1200" dirty="0"/>
          </a:p>
        </p:txBody>
      </p:sp>
      <p:graphicFrame>
        <p:nvGraphicFramePr>
          <p:cNvPr id="21" name="Diagram 20"/>
          <p:cNvGraphicFramePr/>
          <p:nvPr/>
        </p:nvGraphicFramePr>
        <p:xfrm>
          <a:off x="-1143000" y="914400"/>
          <a:ext cx="76962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“Working in Nested Isolation”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                                                        Problem 1</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26" name="TextBox 25"/>
          <p:cNvSpPr txBox="1"/>
          <p:nvPr/>
        </p:nvSpPr>
        <p:spPr>
          <a:xfrm>
            <a:off x="5715000" y="3468469"/>
            <a:ext cx="2819400" cy="646331"/>
          </a:xfrm>
          <a:prstGeom prst="rect">
            <a:avLst/>
          </a:prstGeom>
          <a:noFill/>
        </p:spPr>
        <p:txBody>
          <a:bodyPr wrap="square" rtlCol="0">
            <a:spAutoFit/>
          </a:bodyPr>
          <a:lstStyle/>
          <a:p>
            <a:r>
              <a:rPr lang="en-US" b="1" dirty="0" smtClean="0"/>
              <a:t>Giving managers a false sense of security</a:t>
            </a:r>
            <a:endParaRPr lang="en-US" b="1" dirty="0"/>
          </a:p>
        </p:txBody>
      </p:sp>
      <p:sp>
        <p:nvSpPr>
          <p:cNvPr id="27" name="TextBox 26"/>
          <p:cNvSpPr txBox="1"/>
          <p:nvPr/>
        </p:nvSpPr>
        <p:spPr>
          <a:xfrm>
            <a:off x="5715000" y="1667470"/>
            <a:ext cx="2819400" cy="923330"/>
          </a:xfrm>
          <a:prstGeom prst="rect">
            <a:avLst/>
          </a:prstGeom>
          <a:noFill/>
        </p:spPr>
        <p:txBody>
          <a:bodyPr wrap="square" rtlCol="0">
            <a:spAutoFit/>
          </a:bodyPr>
          <a:lstStyle/>
          <a:p>
            <a:r>
              <a:rPr lang="en-US" b="1" dirty="0" smtClean="0"/>
              <a:t>“Stove-piped” functionality in implementation</a:t>
            </a:r>
            <a:endParaRPr lang="en-US" b="1" dirty="0"/>
          </a:p>
        </p:txBody>
      </p:sp>
      <p:sp>
        <p:nvSpPr>
          <p:cNvPr id="28" name="TextBox 27"/>
          <p:cNvSpPr txBox="1"/>
          <p:nvPr/>
        </p:nvSpPr>
        <p:spPr>
          <a:xfrm>
            <a:off x="5715000" y="4258270"/>
            <a:ext cx="2819400" cy="923330"/>
          </a:xfrm>
          <a:prstGeom prst="rect">
            <a:avLst/>
          </a:prstGeom>
          <a:noFill/>
        </p:spPr>
        <p:txBody>
          <a:bodyPr wrap="square" rtlCol="0">
            <a:spAutoFit/>
          </a:bodyPr>
          <a:lstStyle/>
          <a:p>
            <a:r>
              <a:rPr lang="en-US" b="1" dirty="0" smtClean="0"/>
              <a:t>Can be especially disjoint in multi-vendor environments</a:t>
            </a:r>
            <a:endParaRPr lang="en-US" b="1" dirty="0"/>
          </a:p>
        </p:txBody>
      </p:sp>
      <p:sp>
        <p:nvSpPr>
          <p:cNvPr id="29" name="TextBox 28"/>
          <p:cNvSpPr txBox="1"/>
          <p:nvPr/>
        </p:nvSpPr>
        <p:spPr>
          <a:xfrm>
            <a:off x="5715000" y="2743200"/>
            <a:ext cx="2819400" cy="646331"/>
          </a:xfrm>
          <a:prstGeom prst="rect">
            <a:avLst/>
          </a:prstGeom>
          <a:noFill/>
        </p:spPr>
        <p:txBody>
          <a:bodyPr wrap="square" rtlCol="0">
            <a:spAutoFit/>
          </a:bodyPr>
          <a:lstStyle/>
          <a:p>
            <a:r>
              <a:rPr lang="en-US" b="1" dirty="0" smtClean="0"/>
              <a:t>Limited “context-aware” programmability</a:t>
            </a:r>
            <a:endParaRPr lang="en-US" b="1" dirty="0"/>
          </a:p>
        </p:txBody>
      </p:sp>
      <p:sp>
        <p:nvSpPr>
          <p:cNvPr id="30" name="Cloud 29"/>
          <p:cNvSpPr/>
          <p:nvPr/>
        </p:nvSpPr>
        <p:spPr>
          <a:xfrm>
            <a:off x="5867400" y="1752600"/>
            <a:ext cx="2133600" cy="1371600"/>
          </a:xfrm>
          <a:prstGeom prst="cloud">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Digital Forensics / Incident Response</a:t>
            </a:r>
            <a:endParaRPr lang="en-US" sz="1600" b="1" dirty="0"/>
          </a:p>
        </p:txBody>
      </p:sp>
      <p:cxnSp>
        <p:nvCxnSpPr>
          <p:cNvPr id="31" name="Shape 30"/>
          <p:cNvCxnSpPr>
            <a:endCxn id="30" idx="3"/>
          </p:cNvCxnSpPr>
          <p:nvPr/>
        </p:nvCxnSpPr>
        <p:spPr>
          <a:xfrm>
            <a:off x="4495800" y="1524000"/>
            <a:ext cx="2438400" cy="307023"/>
          </a:xfrm>
          <a:prstGeom prst="curvedConnector2">
            <a:avLst/>
          </a:prstGeom>
          <a:ln w="349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15000" y="3505200"/>
            <a:ext cx="2895600" cy="646331"/>
          </a:xfrm>
          <a:prstGeom prst="rect">
            <a:avLst/>
          </a:prstGeom>
          <a:noFill/>
        </p:spPr>
        <p:txBody>
          <a:bodyPr wrap="square" rtlCol="0">
            <a:spAutoFit/>
          </a:bodyPr>
          <a:lstStyle/>
          <a:p>
            <a:r>
              <a:rPr lang="en-US" b="1" dirty="0" smtClean="0"/>
              <a:t>Lost information and very limited disclosure </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graphicEl>
                                              <a:dgm id="{6B48EE9E-AFF4-4B92-8F1B-52CC880BA6FE}"/>
                                            </p:graphicEl>
                                          </p:spTgt>
                                        </p:tgtEl>
                                        <p:attrNameLst>
                                          <p:attrName>style.visibility</p:attrName>
                                        </p:attrNameLst>
                                      </p:cBhvr>
                                      <p:to>
                                        <p:strVal val="visible"/>
                                      </p:to>
                                    </p:set>
                                    <p:animEffect transition="in" filter="fade">
                                      <p:cBhvr>
                                        <p:cTn id="7" dur="1000"/>
                                        <p:tgtEl>
                                          <p:spTgt spid="21">
                                            <p:graphicEl>
                                              <a:dgm id="{6B48EE9E-AFF4-4B92-8F1B-52CC880BA6FE}"/>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graphicEl>
                                              <a:dgm id="{D6B07799-D591-4B64-BF7D-52791F4C3CD4}"/>
                                            </p:graphicEl>
                                          </p:spTgt>
                                        </p:tgtEl>
                                        <p:attrNameLst>
                                          <p:attrName>style.visibility</p:attrName>
                                        </p:attrNameLst>
                                      </p:cBhvr>
                                      <p:to>
                                        <p:strVal val="visible"/>
                                      </p:to>
                                    </p:set>
                                    <p:animEffect transition="in" filter="fade">
                                      <p:cBhvr>
                                        <p:cTn id="10" dur="1000"/>
                                        <p:tgtEl>
                                          <p:spTgt spid="21">
                                            <p:graphicEl>
                                              <a:dgm id="{D6B07799-D591-4B64-BF7D-52791F4C3CD4}"/>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graphicEl>
                                              <a:dgm id="{0C0E9BB9-860A-4BEB-9376-8791603B0DAB}"/>
                                            </p:graphicEl>
                                          </p:spTgt>
                                        </p:tgtEl>
                                        <p:attrNameLst>
                                          <p:attrName>style.visibility</p:attrName>
                                        </p:attrNameLst>
                                      </p:cBhvr>
                                      <p:to>
                                        <p:strVal val="visible"/>
                                      </p:to>
                                    </p:set>
                                    <p:animEffect transition="in" filter="fade">
                                      <p:cBhvr>
                                        <p:cTn id="13" dur="1000"/>
                                        <p:tgtEl>
                                          <p:spTgt spid="21">
                                            <p:graphicEl>
                                              <a:dgm id="{0C0E9BB9-860A-4BEB-9376-8791603B0DAB}"/>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graphicEl>
                                              <a:dgm id="{DDD8CDFB-2C83-422D-BA0A-EECF55DD5E2F}"/>
                                            </p:graphicEl>
                                          </p:spTgt>
                                        </p:tgtEl>
                                        <p:attrNameLst>
                                          <p:attrName>style.visibility</p:attrName>
                                        </p:attrNameLst>
                                      </p:cBhvr>
                                      <p:to>
                                        <p:strVal val="visible"/>
                                      </p:to>
                                    </p:set>
                                    <p:animEffect transition="in" filter="fade">
                                      <p:cBhvr>
                                        <p:cTn id="16" dur="1000"/>
                                        <p:tgtEl>
                                          <p:spTgt spid="21">
                                            <p:graphicEl>
                                              <a:dgm id="{DDD8CDFB-2C83-422D-BA0A-EECF55DD5E2F}"/>
                                            </p:graphic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graphicEl>
                                              <a:dgm id="{821AA895-5B5D-41BC-9672-97A050020048}"/>
                                            </p:graphicEl>
                                          </p:spTgt>
                                        </p:tgtEl>
                                        <p:attrNameLst>
                                          <p:attrName>style.visibility</p:attrName>
                                        </p:attrNameLst>
                                      </p:cBhvr>
                                      <p:to>
                                        <p:strVal val="visible"/>
                                      </p:to>
                                    </p:set>
                                    <p:animEffect transition="in" filter="fade">
                                      <p:cBhvr>
                                        <p:cTn id="19" dur="1000"/>
                                        <p:tgtEl>
                                          <p:spTgt spid="21">
                                            <p:graphicEl>
                                              <a:dgm id="{821AA895-5B5D-41BC-9672-97A050020048}"/>
                                            </p:graphic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graphicEl>
                                              <a:dgm id="{5051830B-8536-4E16-95C3-2C43DFC3252D}"/>
                                            </p:graphicEl>
                                          </p:spTgt>
                                        </p:tgtEl>
                                        <p:attrNameLst>
                                          <p:attrName>style.visibility</p:attrName>
                                        </p:attrNameLst>
                                      </p:cBhvr>
                                      <p:to>
                                        <p:strVal val="visible"/>
                                      </p:to>
                                    </p:set>
                                    <p:animEffect transition="in" filter="fade">
                                      <p:cBhvr>
                                        <p:cTn id="22" dur="1000"/>
                                        <p:tgtEl>
                                          <p:spTgt spid="21">
                                            <p:graphicEl>
                                              <a:dgm id="{5051830B-8536-4E16-95C3-2C43DFC3252D}"/>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graphicEl>
                                              <a:dgm id="{B0DF257C-4B7F-4CA6-A148-4A1A1D8EAE93}"/>
                                            </p:graphicEl>
                                          </p:spTgt>
                                        </p:tgtEl>
                                        <p:attrNameLst>
                                          <p:attrName>style.visibility</p:attrName>
                                        </p:attrNameLst>
                                      </p:cBhvr>
                                      <p:to>
                                        <p:strVal val="visible"/>
                                      </p:to>
                                    </p:set>
                                    <p:animEffect transition="in" filter="fade">
                                      <p:cBhvr>
                                        <p:cTn id="25" dur="1000"/>
                                        <p:tgtEl>
                                          <p:spTgt spid="21">
                                            <p:graphicEl>
                                              <a:dgm id="{B0DF257C-4B7F-4CA6-A148-4A1A1D8EAE93}"/>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10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10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10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10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10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1000"/>
                                        <p:tgtEl>
                                          <p:spTgt spid="26"/>
                                        </p:tgtEl>
                                      </p:cBhvr>
                                    </p:animEffect>
                                    <p:set>
                                      <p:cBhvr>
                                        <p:cTn id="55" dur="1" fill="hold">
                                          <p:stCondLst>
                                            <p:cond delay="999"/>
                                          </p:stCondLst>
                                        </p:cTn>
                                        <p:tgtEl>
                                          <p:spTgt spid="26"/>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1000"/>
                                        <p:tgtEl>
                                          <p:spTgt spid="28"/>
                                        </p:tgtEl>
                                      </p:cBhvr>
                                    </p:animEffect>
                                    <p:set>
                                      <p:cBhvr>
                                        <p:cTn id="58" dur="1" fill="hold">
                                          <p:stCondLst>
                                            <p:cond delay="999"/>
                                          </p:stCondLst>
                                        </p:cTn>
                                        <p:tgtEl>
                                          <p:spTgt spid="28"/>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1000"/>
                                        <p:tgtEl>
                                          <p:spTgt spid="27"/>
                                        </p:tgtEl>
                                      </p:cBhvr>
                                    </p:animEffect>
                                    <p:set>
                                      <p:cBhvr>
                                        <p:cTn id="61" dur="1" fill="hold">
                                          <p:stCondLst>
                                            <p:cond delay="999"/>
                                          </p:stCondLst>
                                        </p:cTn>
                                        <p:tgtEl>
                                          <p:spTgt spid="27"/>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1000"/>
                                        <p:tgtEl>
                                          <p:spTgt spid="29"/>
                                        </p:tgtEl>
                                      </p:cBhvr>
                                    </p:animEffect>
                                    <p:set>
                                      <p:cBhvr>
                                        <p:cTn id="64" dur="1" fill="hold">
                                          <p:stCondLst>
                                            <p:cond delay="999"/>
                                          </p:stCondLst>
                                        </p:cTn>
                                        <p:tgtEl>
                                          <p:spTgt spid="29"/>
                                        </p:tgtEl>
                                        <p:attrNameLst>
                                          <p:attrName>style.visibility</p:attrName>
                                        </p:attrNameLst>
                                      </p:cBhvr>
                                      <p:to>
                                        <p:strVal val="hidden"/>
                                      </p:to>
                                    </p:set>
                                  </p:childTnLst>
                                </p:cTn>
                              </p:par>
                              <p:par>
                                <p:cTn id="65" presetID="10"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1000"/>
                                        <p:tgtEl>
                                          <p:spTgt spid="30"/>
                                        </p:tgtEl>
                                      </p:cBhvr>
                                    </p:animEffect>
                                  </p:childTnLst>
                                </p:cTn>
                              </p:par>
                              <p:par>
                                <p:cTn id="68" presetID="10" presetClass="entr" presetSubtype="0" fill="hold"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1000"/>
                                        <p:tgtEl>
                                          <p:spTgt spid="3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Sub>
          <a:bldDgm/>
        </p:bldSub>
      </p:bldGraphic>
      <p:bldP spid="23" grpId="0"/>
      <p:bldP spid="26" grpId="0"/>
      <p:bldP spid="26" grpId="1"/>
      <p:bldP spid="27" grpId="0"/>
      <p:bldP spid="27" grpId="1"/>
      <p:bldP spid="28" grpId="0"/>
      <p:bldP spid="28" grpId="1"/>
      <p:bldP spid="29" grpId="0"/>
      <p:bldP spid="29" grpId="1"/>
      <p:bldP spid="30" grpId="0" animBg="1"/>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OODA Decision Feedback Loop</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2" name="TextBox 21"/>
          <p:cNvSpPr txBox="1"/>
          <p:nvPr/>
        </p:nvSpPr>
        <p:spPr>
          <a:xfrm>
            <a:off x="4419600" y="6324600"/>
            <a:ext cx="304800" cy="276999"/>
          </a:xfrm>
          <a:prstGeom prst="rect">
            <a:avLst/>
          </a:prstGeom>
          <a:noFill/>
        </p:spPr>
        <p:txBody>
          <a:bodyPr wrap="square" rtlCol="0">
            <a:spAutoFit/>
          </a:bodyPr>
          <a:lstStyle/>
          <a:p>
            <a:pPr algn="ctr"/>
            <a:r>
              <a:rPr lang="en-US" sz="1200" dirty="0" smtClean="0"/>
              <a:t>5</a:t>
            </a:r>
            <a:endParaRPr lang="en-US" sz="1200" dirty="0"/>
          </a:p>
        </p:txBody>
      </p:sp>
      <p:sp>
        <p:nvSpPr>
          <p:cNvPr id="26" name="Rounded Rectangle 25"/>
          <p:cNvSpPr/>
          <p:nvPr/>
        </p:nvSpPr>
        <p:spPr>
          <a:xfrm>
            <a:off x="5334000" y="16002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O</a:t>
            </a:r>
            <a:r>
              <a:rPr lang="en-US" b="1" dirty="0" smtClean="0"/>
              <a:t>rient</a:t>
            </a:r>
            <a:endParaRPr lang="en-US" b="1" dirty="0"/>
          </a:p>
        </p:txBody>
      </p:sp>
      <p:sp>
        <p:nvSpPr>
          <p:cNvPr id="27" name="Rounded Rectangle 26"/>
          <p:cNvSpPr/>
          <p:nvPr/>
        </p:nvSpPr>
        <p:spPr>
          <a:xfrm>
            <a:off x="1752600" y="16002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a:t>
            </a:r>
            <a:r>
              <a:rPr lang="en-US" b="1" dirty="0" smtClean="0"/>
              <a:t>ecide</a:t>
            </a:r>
            <a:endParaRPr lang="en-US" b="1" dirty="0"/>
          </a:p>
        </p:txBody>
      </p:sp>
      <p:sp>
        <p:nvSpPr>
          <p:cNvPr id="28" name="Rounded Rectangle 27"/>
          <p:cNvSpPr/>
          <p:nvPr/>
        </p:nvSpPr>
        <p:spPr>
          <a:xfrm>
            <a:off x="1752600" y="42672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A</a:t>
            </a:r>
            <a:r>
              <a:rPr lang="en-US" b="1" dirty="0" smtClean="0"/>
              <a:t>ct</a:t>
            </a:r>
            <a:endParaRPr lang="en-US" b="1" dirty="0"/>
          </a:p>
        </p:txBody>
      </p:sp>
      <p:sp>
        <p:nvSpPr>
          <p:cNvPr id="29" name="Rounded Rectangle 28"/>
          <p:cNvSpPr/>
          <p:nvPr/>
        </p:nvSpPr>
        <p:spPr>
          <a:xfrm>
            <a:off x="5334000" y="42672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O</a:t>
            </a:r>
            <a:r>
              <a:rPr lang="en-US" b="1" dirty="0" smtClean="0"/>
              <a:t>bserve</a:t>
            </a:r>
            <a:endParaRPr lang="en-US" b="1" dirty="0"/>
          </a:p>
        </p:txBody>
      </p:sp>
      <p:pic>
        <p:nvPicPr>
          <p:cNvPr id="17" name="Picture 16" descr="Picture3.png"/>
          <p:cNvPicPr>
            <a:picLocks noChangeAspect="1"/>
          </p:cNvPicPr>
          <p:nvPr/>
        </p:nvPicPr>
        <p:blipFill>
          <a:blip r:embed="rId3" cstate="print"/>
          <a:stretch>
            <a:fillRect/>
          </a:stretch>
        </p:blipFill>
        <p:spPr>
          <a:xfrm rot="3071636">
            <a:off x="704634" y="2845030"/>
            <a:ext cx="1944463" cy="1566543"/>
          </a:xfrm>
          <a:prstGeom prst="rect">
            <a:avLst/>
          </a:prstGeom>
        </p:spPr>
      </p:pic>
      <p:pic>
        <p:nvPicPr>
          <p:cNvPr id="18" name="Picture 17" descr="Picture3.png"/>
          <p:cNvPicPr>
            <a:picLocks noChangeAspect="1"/>
          </p:cNvPicPr>
          <p:nvPr/>
        </p:nvPicPr>
        <p:blipFill>
          <a:blip r:embed="rId3" cstate="print"/>
          <a:stretch>
            <a:fillRect/>
          </a:stretch>
        </p:blipFill>
        <p:spPr>
          <a:xfrm rot="13876604">
            <a:off x="6342889" y="2370224"/>
            <a:ext cx="1944463" cy="1566543"/>
          </a:xfrm>
          <a:prstGeom prst="rect">
            <a:avLst/>
          </a:prstGeom>
        </p:spPr>
      </p:pic>
      <p:pic>
        <p:nvPicPr>
          <p:cNvPr id="19" name="Picture 18" descr="Picture3.png"/>
          <p:cNvPicPr>
            <a:picLocks noChangeAspect="1"/>
          </p:cNvPicPr>
          <p:nvPr/>
        </p:nvPicPr>
        <p:blipFill>
          <a:blip r:embed="rId3" cstate="print"/>
          <a:stretch>
            <a:fillRect/>
          </a:stretch>
        </p:blipFill>
        <p:spPr>
          <a:xfrm rot="19258395">
            <a:off x="3648065" y="4411553"/>
            <a:ext cx="1944463" cy="1566543"/>
          </a:xfrm>
          <a:prstGeom prst="rect">
            <a:avLst/>
          </a:prstGeom>
        </p:spPr>
      </p:pic>
      <p:pic>
        <p:nvPicPr>
          <p:cNvPr id="20" name="Picture 19" descr="Picture3.png"/>
          <p:cNvPicPr>
            <a:picLocks noChangeAspect="1"/>
          </p:cNvPicPr>
          <p:nvPr/>
        </p:nvPicPr>
        <p:blipFill>
          <a:blip r:embed="rId3" cstate="print"/>
          <a:stretch>
            <a:fillRect/>
          </a:stretch>
        </p:blipFill>
        <p:spPr>
          <a:xfrm rot="8374381">
            <a:off x="3323798" y="666013"/>
            <a:ext cx="1944463" cy="1566543"/>
          </a:xfrm>
          <a:prstGeom prst="rect">
            <a:avLst/>
          </a:prstGeom>
        </p:spPr>
      </p:pic>
      <p:sp>
        <p:nvSpPr>
          <p:cNvPr id="21" name="TextBox 20"/>
          <p:cNvSpPr txBox="1"/>
          <p:nvPr/>
        </p:nvSpPr>
        <p:spPr>
          <a:xfrm>
            <a:off x="1752600" y="2743200"/>
            <a:ext cx="5486400" cy="461665"/>
          </a:xfrm>
          <a:prstGeom prst="rect">
            <a:avLst/>
          </a:prstGeom>
          <a:noFill/>
        </p:spPr>
        <p:txBody>
          <a:bodyPr wrap="square" rtlCol="0">
            <a:spAutoFit/>
          </a:bodyPr>
          <a:lstStyle/>
          <a:p>
            <a:pPr algn="ctr"/>
            <a:r>
              <a:rPr lang="en-US" sz="2400" b="1" dirty="0" smtClean="0"/>
              <a:t>"Time is the dominant parameter…” </a:t>
            </a:r>
            <a:endParaRPr lang="en-US" sz="2400" dirty="0"/>
          </a:p>
        </p:txBody>
      </p:sp>
      <p:sp>
        <p:nvSpPr>
          <p:cNvPr id="13" name="TextBox 12"/>
          <p:cNvSpPr txBox="1"/>
          <p:nvPr/>
        </p:nvSpPr>
        <p:spPr>
          <a:xfrm>
            <a:off x="1447800" y="3424535"/>
            <a:ext cx="6248400" cy="738664"/>
          </a:xfrm>
          <a:prstGeom prst="rect">
            <a:avLst/>
          </a:prstGeom>
          <a:noFill/>
        </p:spPr>
        <p:txBody>
          <a:bodyPr wrap="square" rtlCol="0">
            <a:spAutoFit/>
          </a:bodyPr>
          <a:lstStyle/>
          <a:p>
            <a:pPr algn="ctr"/>
            <a:r>
              <a:rPr lang="en-US" sz="2400" b="1" dirty="0" smtClean="0"/>
              <a:t>We’re working at </a:t>
            </a:r>
            <a:r>
              <a:rPr lang="en-US" sz="2400" b="1" u="sng" dirty="0" smtClean="0"/>
              <a:t>human reaction speed</a:t>
            </a:r>
          </a:p>
          <a:p>
            <a:pPr algn="ctr"/>
            <a:r>
              <a:rPr lang="en-US" b="1" dirty="0" smtClean="0"/>
              <a:t>                                                                        Problem 2</a:t>
            </a:r>
            <a:endParaRPr lang="en-US" dirty="0"/>
          </a:p>
        </p:txBody>
      </p:sp>
      <p:pic>
        <p:nvPicPr>
          <p:cNvPr id="11266" name="Picture 2" descr="https://encrypted-tbn0.gstatic.com/images?q=tbn:ANd9GcRJdly-97kQOs-51abL74Vn6clcgcN1qtUlTX3ckmWyQYtzcTdbxw"/>
          <p:cNvPicPr>
            <a:picLocks noChangeAspect="1" noChangeArrowheads="1"/>
          </p:cNvPicPr>
          <p:nvPr/>
        </p:nvPicPr>
        <p:blipFill>
          <a:blip r:embed="rId4" cstate="print"/>
          <a:srcRect/>
          <a:stretch>
            <a:fillRect/>
          </a:stretch>
        </p:blipFill>
        <p:spPr bwMode="auto">
          <a:xfrm>
            <a:off x="6315075" y="5400674"/>
            <a:ext cx="2828925" cy="1457326"/>
          </a:xfrm>
          <a:prstGeom prst="rect">
            <a:avLst/>
          </a:prstGeom>
          <a:noFill/>
        </p:spPr>
      </p:pic>
      <p:pic>
        <p:nvPicPr>
          <p:cNvPr id="11268" name="Picture 4" descr="https://encrypted-tbn1.gstatic.com/images?q=tbn:ANd9GcRnptqj0zwu3lJfSbi6I_HhgcMtLiz2EtXWifPP-eLmBQZxNMEO"/>
          <p:cNvPicPr>
            <a:picLocks noChangeAspect="1" noChangeArrowheads="1"/>
          </p:cNvPicPr>
          <p:nvPr/>
        </p:nvPicPr>
        <p:blipFill>
          <a:blip r:embed="rId5" cstate="print"/>
          <a:srcRect/>
          <a:stretch>
            <a:fillRect/>
          </a:stretch>
        </p:blipFill>
        <p:spPr bwMode="auto">
          <a:xfrm>
            <a:off x="7109384" y="1"/>
            <a:ext cx="2034616" cy="1523999"/>
          </a:xfrm>
          <a:prstGeom prst="rect">
            <a:avLst/>
          </a:prstGeom>
          <a:noFill/>
        </p:spPr>
      </p:pic>
      <p:pic>
        <p:nvPicPr>
          <p:cNvPr id="11270" name="Picture 6" descr="http://www.armchairgeneral.com/wordpress/wp-content/image/2012/special%20items/Carlo%20Jun%2012/patton-01.jpg">
            <a:hlinkClick r:id="rId6"/>
          </p:cNvPr>
          <p:cNvPicPr>
            <a:picLocks noChangeAspect="1" noChangeArrowheads="1"/>
          </p:cNvPicPr>
          <p:nvPr/>
        </p:nvPicPr>
        <p:blipFill>
          <a:blip r:embed="rId7" cstate="print"/>
          <a:srcRect/>
          <a:stretch>
            <a:fillRect/>
          </a:stretch>
        </p:blipFill>
        <p:spPr bwMode="auto">
          <a:xfrm>
            <a:off x="0" y="0"/>
            <a:ext cx="3450565" cy="1524000"/>
          </a:xfrm>
          <a:prstGeom prst="rect">
            <a:avLst/>
          </a:prstGeom>
          <a:noFill/>
        </p:spPr>
      </p:pic>
      <p:pic>
        <p:nvPicPr>
          <p:cNvPr id="11272" name="Picture 8" descr="https://encrypted-tbn0.gstatic.com/images?q=tbn:ANd9GcTa6zsIhxNhuuAPDaYWwikfxiGC8CsLMmJ9xwICYj8MxZvXuBZ9ug"/>
          <p:cNvPicPr>
            <a:picLocks noChangeAspect="1" noChangeArrowheads="1"/>
          </p:cNvPicPr>
          <p:nvPr/>
        </p:nvPicPr>
        <p:blipFill>
          <a:blip r:embed="rId8" cstate="print"/>
          <a:srcRect/>
          <a:stretch>
            <a:fillRect/>
          </a:stretch>
        </p:blipFill>
        <p:spPr bwMode="auto">
          <a:xfrm>
            <a:off x="0" y="5181599"/>
            <a:ext cx="2590799" cy="167640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11266"/>
                                        </p:tgtEl>
                                        <p:attrNameLst>
                                          <p:attrName>style.visibility</p:attrName>
                                        </p:attrNameLst>
                                      </p:cBhvr>
                                      <p:to>
                                        <p:strVal val="visible"/>
                                      </p:to>
                                    </p:set>
                                    <p:animEffect transition="in" filter="fade">
                                      <p:cBhvr>
                                        <p:cTn id="10" dur="1000"/>
                                        <p:tgtEl>
                                          <p:spTgt spid="11266"/>
                                        </p:tgtEl>
                                      </p:cBhvr>
                                    </p:animEffect>
                                  </p:childTnLst>
                                </p:cTn>
                              </p:par>
                              <p:par>
                                <p:cTn id="11" presetID="10" presetClass="exit" presetSubtype="0" fill="hold" grpId="0" nodeType="withEffect">
                                  <p:stCondLst>
                                    <p:cond delay="0"/>
                                  </p:stCondLst>
                                  <p:childTnLst>
                                    <p:animEffect transition="out" filter="fade">
                                      <p:cBhvr>
                                        <p:cTn id="12" dur="1000"/>
                                        <p:tgtEl>
                                          <p:spTgt spid="2"/>
                                        </p:tgtEl>
                                      </p:cBhvr>
                                    </p:animEffect>
                                    <p:set>
                                      <p:cBhvr>
                                        <p:cTn id="13" dur="1" fill="hold">
                                          <p:stCondLst>
                                            <p:cond delay="999"/>
                                          </p:stCondLst>
                                        </p:cTn>
                                        <p:tgtEl>
                                          <p:spTgt spid="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childTnLst>
                                </p:cTn>
                              </p:par>
                              <p:par>
                                <p:cTn id="22" presetID="10" presetClass="entr" presetSubtype="0" fill="hold" nodeType="withEffect">
                                  <p:stCondLst>
                                    <p:cond delay="0"/>
                                  </p:stCondLst>
                                  <p:childTnLst>
                                    <p:set>
                                      <p:cBhvr>
                                        <p:cTn id="23" dur="1" fill="hold">
                                          <p:stCondLst>
                                            <p:cond delay="0"/>
                                          </p:stCondLst>
                                        </p:cTn>
                                        <p:tgtEl>
                                          <p:spTgt spid="11268"/>
                                        </p:tgtEl>
                                        <p:attrNameLst>
                                          <p:attrName>style.visibility</p:attrName>
                                        </p:attrNameLst>
                                      </p:cBhvr>
                                      <p:to>
                                        <p:strVal val="visible"/>
                                      </p:to>
                                    </p:set>
                                    <p:animEffect transition="in" filter="fade">
                                      <p:cBhvr>
                                        <p:cTn id="24" dur="1000"/>
                                        <p:tgtEl>
                                          <p:spTgt spid="1126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childTnLst>
                                </p:cTn>
                              </p:par>
                              <p:par>
                                <p:cTn id="33" presetID="10" presetClass="entr" presetSubtype="0" fill="hold" nodeType="withEffect">
                                  <p:stCondLst>
                                    <p:cond delay="0"/>
                                  </p:stCondLst>
                                  <p:childTnLst>
                                    <p:set>
                                      <p:cBhvr>
                                        <p:cTn id="34" dur="1" fill="hold">
                                          <p:stCondLst>
                                            <p:cond delay="0"/>
                                          </p:stCondLst>
                                        </p:cTn>
                                        <p:tgtEl>
                                          <p:spTgt spid="11270"/>
                                        </p:tgtEl>
                                        <p:attrNameLst>
                                          <p:attrName>style.visibility</p:attrName>
                                        </p:attrNameLst>
                                      </p:cBhvr>
                                      <p:to>
                                        <p:strVal val="visible"/>
                                      </p:to>
                                    </p:set>
                                    <p:animEffect transition="in" filter="fade">
                                      <p:cBhvr>
                                        <p:cTn id="35" dur="1000"/>
                                        <p:tgtEl>
                                          <p:spTgt spid="1127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11272"/>
                                        </p:tgtEl>
                                        <p:attrNameLst>
                                          <p:attrName>style.visibility</p:attrName>
                                        </p:attrNameLst>
                                      </p:cBhvr>
                                      <p:to>
                                        <p:strVal val="visible"/>
                                      </p:to>
                                    </p:set>
                                    <p:animEffect transition="in" filter="fade">
                                      <p:cBhvr>
                                        <p:cTn id="43" dur="1000"/>
                                        <p:tgtEl>
                                          <p:spTgt spid="1127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10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animBg="1"/>
      <p:bldP spid="27" grpId="0" animBg="1"/>
      <p:bldP spid="28" grpId="0" animBg="1"/>
      <p:bldP spid="29" grpId="0" animBg="1"/>
      <p:bldP spid="21"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Active Security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2" name="TextBox 21"/>
          <p:cNvSpPr txBox="1"/>
          <p:nvPr/>
        </p:nvSpPr>
        <p:spPr>
          <a:xfrm>
            <a:off x="4419600" y="6324600"/>
            <a:ext cx="304800" cy="276999"/>
          </a:xfrm>
          <a:prstGeom prst="rect">
            <a:avLst/>
          </a:prstGeom>
          <a:noFill/>
        </p:spPr>
        <p:txBody>
          <a:bodyPr wrap="square" rtlCol="0">
            <a:spAutoFit/>
          </a:bodyPr>
          <a:lstStyle/>
          <a:p>
            <a:pPr algn="ctr"/>
            <a:r>
              <a:rPr lang="en-US" sz="1200" dirty="0" smtClean="0"/>
              <a:t>6</a:t>
            </a:r>
            <a:endParaRPr lang="en-US" sz="1200" dirty="0"/>
          </a:p>
        </p:txBody>
      </p:sp>
      <p:sp>
        <p:nvSpPr>
          <p:cNvPr id="15" name="TextBox 14"/>
          <p:cNvSpPr txBox="1"/>
          <p:nvPr/>
        </p:nvSpPr>
        <p:spPr>
          <a:xfrm>
            <a:off x="609600" y="1443335"/>
            <a:ext cx="5791200" cy="461665"/>
          </a:xfrm>
          <a:prstGeom prst="rect">
            <a:avLst/>
          </a:prstGeom>
          <a:noFill/>
        </p:spPr>
        <p:txBody>
          <a:bodyPr wrap="square" rtlCol="0">
            <a:spAutoFit/>
          </a:bodyPr>
          <a:lstStyle/>
          <a:p>
            <a:r>
              <a:rPr lang="en-US" sz="2400" b="1" dirty="0" smtClean="0"/>
              <a:t>A defense framework that seeks to:</a:t>
            </a:r>
          </a:p>
        </p:txBody>
      </p:sp>
      <p:sp>
        <p:nvSpPr>
          <p:cNvPr id="5" name="TextBox 4"/>
          <p:cNvSpPr txBox="1"/>
          <p:nvPr/>
        </p:nvSpPr>
        <p:spPr>
          <a:xfrm>
            <a:off x="609600" y="2325945"/>
            <a:ext cx="5867400" cy="400110"/>
          </a:xfrm>
          <a:prstGeom prst="rect">
            <a:avLst/>
          </a:prstGeom>
          <a:noFill/>
        </p:spPr>
        <p:txBody>
          <a:bodyPr wrap="square" rtlCol="0">
            <a:spAutoFit/>
          </a:bodyPr>
          <a:lstStyle/>
          <a:p>
            <a:pPr marL="177800" indent="-177800">
              <a:buFont typeface="Arial" pitchFamily="34" charset="0"/>
              <a:buChar char="•"/>
            </a:pPr>
            <a:r>
              <a:rPr lang="en-US" sz="2000" b="1" dirty="0" smtClean="0"/>
              <a:t>Intelligent context awareness</a:t>
            </a:r>
          </a:p>
        </p:txBody>
      </p:sp>
      <p:sp>
        <p:nvSpPr>
          <p:cNvPr id="6" name="TextBox 5"/>
          <p:cNvSpPr txBox="1"/>
          <p:nvPr/>
        </p:nvSpPr>
        <p:spPr>
          <a:xfrm>
            <a:off x="609600" y="2947213"/>
            <a:ext cx="5867400" cy="400110"/>
          </a:xfrm>
          <a:prstGeom prst="rect">
            <a:avLst/>
          </a:prstGeom>
          <a:noFill/>
        </p:spPr>
        <p:txBody>
          <a:bodyPr wrap="square" rtlCol="0">
            <a:spAutoFit/>
          </a:bodyPr>
          <a:lstStyle/>
          <a:p>
            <a:pPr marL="177800" indent="-177800">
              <a:buFont typeface="Arial" pitchFamily="34" charset="0"/>
              <a:buChar char="•"/>
            </a:pPr>
            <a:r>
              <a:rPr lang="en-US" sz="2000" b="1" dirty="0" smtClean="0"/>
              <a:t>Programmatic automation</a:t>
            </a:r>
          </a:p>
        </p:txBody>
      </p:sp>
      <p:sp>
        <p:nvSpPr>
          <p:cNvPr id="7" name="TextBox 6"/>
          <p:cNvSpPr txBox="1"/>
          <p:nvPr/>
        </p:nvSpPr>
        <p:spPr>
          <a:xfrm>
            <a:off x="609600" y="3523059"/>
            <a:ext cx="5867400" cy="707886"/>
          </a:xfrm>
          <a:prstGeom prst="rect">
            <a:avLst/>
          </a:prstGeom>
          <a:noFill/>
        </p:spPr>
        <p:txBody>
          <a:bodyPr wrap="square" rtlCol="0">
            <a:spAutoFit/>
          </a:bodyPr>
          <a:lstStyle/>
          <a:p>
            <a:pPr marL="177800" indent="-177800">
              <a:buFont typeface="Arial" pitchFamily="34" charset="0"/>
              <a:buChar char="•"/>
            </a:pPr>
            <a:r>
              <a:rPr lang="en-US" sz="2000" b="1" dirty="0" smtClean="0"/>
              <a:t>Consistent security posture across the infrastructure</a:t>
            </a:r>
          </a:p>
        </p:txBody>
      </p:sp>
      <p:sp>
        <p:nvSpPr>
          <p:cNvPr id="8" name="TextBox 7"/>
          <p:cNvSpPr txBox="1"/>
          <p:nvPr/>
        </p:nvSpPr>
        <p:spPr>
          <a:xfrm>
            <a:off x="609600" y="4437459"/>
            <a:ext cx="5867400" cy="707886"/>
          </a:xfrm>
          <a:prstGeom prst="rect">
            <a:avLst/>
          </a:prstGeom>
          <a:noFill/>
        </p:spPr>
        <p:txBody>
          <a:bodyPr wrap="square" rtlCol="0">
            <a:spAutoFit/>
          </a:bodyPr>
          <a:lstStyle/>
          <a:p>
            <a:pPr marL="177800" indent="-177800">
              <a:buFont typeface="Arial" pitchFamily="34" charset="0"/>
              <a:buChar char="•"/>
            </a:pPr>
            <a:r>
              <a:rPr lang="en-US" sz="2000" b="1" dirty="0" smtClean="0"/>
              <a:t>Achieve real-time reaction speed from detection to remediation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Active Security OODA Loop</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Curved Right Arrow 3"/>
          <p:cNvSpPr/>
          <p:nvPr/>
        </p:nvSpPr>
        <p:spPr>
          <a:xfrm rot="514648">
            <a:off x="1738176" y="1173169"/>
            <a:ext cx="914400" cy="3962400"/>
          </a:xfrm>
          <a:prstGeom prst="curved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urved Right Arrow 5"/>
          <p:cNvSpPr/>
          <p:nvPr/>
        </p:nvSpPr>
        <p:spPr>
          <a:xfrm rot="10160332">
            <a:off x="6499369" y="1040984"/>
            <a:ext cx="914400" cy="3962400"/>
          </a:xfrm>
          <a:prstGeom prst="curved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loud 9"/>
          <p:cNvSpPr/>
          <p:nvPr/>
        </p:nvSpPr>
        <p:spPr>
          <a:xfrm>
            <a:off x="3429000" y="2514600"/>
            <a:ext cx="2286000" cy="1066800"/>
          </a:xfrm>
          <a:prstGeom prst="cloud">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Forensic Analysis</a:t>
            </a:r>
            <a:endParaRPr lang="en-US" sz="1600" b="1" dirty="0"/>
          </a:p>
        </p:txBody>
      </p:sp>
      <p:sp>
        <p:nvSpPr>
          <p:cNvPr id="12" name="Rounded Rectangle 11"/>
          <p:cNvSpPr/>
          <p:nvPr/>
        </p:nvSpPr>
        <p:spPr>
          <a:xfrm>
            <a:off x="3048000" y="990600"/>
            <a:ext cx="2971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0000"/>
              </a:solidFill>
            </a:endParaRPr>
          </a:p>
          <a:p>
            <a:pPr algn="ctr"/>
            <a:r>
              <a:rPr lang="en-US" b="1" dirty="0" smtClean="0">
                <a:solidFill>
                  <a:srgbClr val="FF0000"/>
                </a:solidFill>
              </a:rPr>
              <a:t>O</a:t>
            </a:r>
            <a:r>
              <a:rPr lang="en-US" b="1" dirty="0" smtClean="0"/>
              <a:t>rient and </a:t>
            </a:r>
            <a:r>
              <a:rPr lang="en-US" b="1" dirty="0" smtClean="0">
                <a:solidFill>
                  <a:srgbClr val="FF0000"/>
                </a:solidFill>
              </a:rPr>
              <a:t>D</a:t>
            </a:r>
            <a:r>
              <a:rPr lang="en-US" b="1" dirty="0" smtClean="0"/>
              <a:t>ecide</a:t>
            </a:r>
            <a:endParaRPr lang="en-US" b="1" dirty="0"/>
          </a:p>
        </p:txBody>
      </p:sp>
      <p:sp>
        <p:nvSpPr>
          <p:cNvPr id="13" name="Rounded Rectangle 12"/>
          <p:cNvSpPr/>
          <p:nvPr/>
        </p:nvSpPr>
        <p:spPr>
          <a:xfrm>
            <a:off x="1066800" y="2743200"/>
            <a:ext cx="1295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A</a:t>
            </a:r>
            <a:r>
              <a:rPr lang="en-US" b="1" dirty="0" smtClean="0">
                <a:solidFill>
                  <a:schemeClr val="bg1"/>
                </a:solidFill>
              </a:rPr>
              <a:t>ct</a:t>
            </a:r>
            <a:endParaRPr lang="en-US" b="1" dirty="0"/>
          </a:p>
        </p:txBody>
      </p:sp>
      <p:sp>
        <p:nvSpPr>
          <p:cNvPr id="14" name="Rounded Rectangle 13"/>
          <p:cNvSpPr/>
          <p:nvPr/>
        </p:nvSpPr>
        <p:spPr>
          <a:xfrm>
            <a:off x="6781800" y="2743200"/>
            <a:ext cx="1295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O</a:t>
            </a:r>
            <a:r>
              <a:rPr lang="en-US" b="1" dirty="0" smtClean="0">
                <a:solidFill>
                  <a:schemeClr val="bg1"/>
                </a:solidFill>
              </a:rPr>
              <a:t>bserve</a:t>
            </a:r>
            <a:endParaRPr lang="en-US" b="1" dirty="0"/>
          </a:p>
        </p:txBody>
      </p:sp>
      <p:sp>
        <p:nvSpPr>
          <p:cNvPr id="16" name="Curved Right Arrow 15"/>
          <p:cNvSpPr/>
          <p:nvPr/>
        </p:nvSpPr>
        <p:spPr>
          <a:xfrm rot="11651813">
            <a:off x="5864542" y="1731373"/>
            <a:ext cx="609600" cy="1295400"/>
          </a:xfrm>
          <a:prstGeom prst="curvedRightArrow">
            <a:avLst>
              <a:gd name="adj1" fmla="val 25000"/>
              <a:gd name="adj2" fmla="val 392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Right Arrow 16"/>
          <p:cNvSpPr/>
          <p:nvPr/>
        </p:nvSpPr>
        <p:spPr>
          <a:xfrm rot="20487375">
            <a:off x="2674820" y="1892108"/>
            <a:ext cx="609600" cy="1295400"/>
          </a:xfrm>
          <a:prstGeom prst="curvedRightArrow">
            <a:avLst>
              <a:gd name="adj1" fmla="val 25000"/>
              <a:gd name="adj2" fmla="val 392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ounded Rectangle 17"/>
          <p:cNvSpPr/>
          <p:nvPr/>
        </p:nvSpPr>
        <p:spPr>
          <a:xfrm>
            <a:off x="2438400" y="2209800"/>
            <a:ext cx="990600" cy="45720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Network Artifacts</a:t>
            </a:r>
            <a:endParaRPr lang="en-US" sz="1400" dirty="0">
              <a:solidFill>
                <a:schemeClr val="bg1"/>
              </a:solidFill>
            </a:endParaRPr>
          </a:p>
        </p:txBody>
      </p:sp>
      <p:sp>
        <p:nvSpPr>
          <p:cNvPr id="19" name="Rounded Rectangle 18"/>
          <p:cNvSpPr/>
          <p:nvPr/>
        </p:nvSpPr>
        <p:spPr>
          <a:xfrm>
            <a:off x="5638800" y="2209800"/>
            <a:ext cx="990600" cy="45720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Parsed Intel</a:t>
            </a:r>
            <a:endParaRPr lang="en-US" sz="1400" dirty="0">
              <a:solidFill>
                <a:schemeClr val="bg1"/>
              </a:solidFill>
            </a:endParaRPr>
          </a:p>
        </p:txBody>
      </p:sp>
      <p:sp>
        <p:nvSpPr>
          <p:cNvPr id="20" name="Cloud 19"/>
          <p:cNvSpPr/>
          <p:nvPr/>
        </p:nvSpPr>
        <p:spPr>
          <a:xfrm>
            <a:off x="2438400" y="4267200"/>
            <a:ext cx="4267200" cy="1752600"/>
          </a:xfrm>
          <a:prstGeom prst="cloud">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buFont typeface="Arial" pitchFamily="34" charset="0"/>
              <a:buChar char="•"/>
            </a:pPr>
            <a:r>
              <a:rPr lang="en-US" sz="1600" dirty="0" smtClean="0"/>
              <a:t> Security Devices</a:t>
            </a:r>
          </a:p>
          <a:p>
            <a:pPr algn="ctr">
              <a:buFont typeface="Arial" pitchFamily="34" charset="0"/>
              <a:buChar char="•"/>
            </a:pPr>
            <a:r>
              <a:rPr lang="en-US" sz="1600" dirty="0" smtClean="0"/>
              <a:t> End systems</a:t>
            </a:r>
          </a:p>
          <a:p>
            <a:pPr>
              <a:buFont typeface="Arial" pitchFamily="34" charset="0"/>
              <a:buChar char="•"/>
            </a:pPr>
            <a:endParaRPr lang="en-US" sz="1600" dirty="0" smtClean="0"/>
          </a:p>
          <a:p>
            <a:pPr algn="ctr">
              <a:buFont typeface="Arial" pitchFamily="34" charset="0"/>
              <a:buChar char="•"/>
            </a:pPr>
            <a:r>
              <a:rPr lang="en-US" sz="1600" dirty="0" smtClean="0"/>
              <a:t> Network Devices</a:t>
            </a:r>
          </a:p>
        </p:txBody>
      </p:sp>
      <p:sp>
        <p:nvSpPr>
          <p:cNvPr id="21" name="Rounded Rectangle 20"/>
          <p:cNvSpPr/>
          <p:nvPr/>
        </p:nvSpPr>
        <p:spPr>
          <a:xfrm>
            <a:off x="609600" y="3505200"/>
            <a:ext cx="2209800" cy="68580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Alter Network </a:t>
            </a:r>
            <a:r>
              <a:rPr lang="en-US" sz="1600" dirty="0" err="1" smtClean="0">
                <a:solidFill>
                  <a:schemeClr val="bg1"/>
                </a:solidFill>
              </a:rPr>
              <a:t>Config</a:t>
            </a:r>
            <a:r>
              <a:rPr lang="en-US" sz="1600" dirty="0" smtClean="0">
                <a:solidFill>
                  <a:schemeClr val="bg1"/>
                </a:solidFill>
              </a:rPr>
              <a:t> / Gather Information</a:t>
            </a:r>
          </a:p>
        </p:txBody>
      </p:sp>
      <p:sp>
        <p:nvSpPr>
          <p:cNvPr id="23" name="Rounded Rectangle 22"/>
          <p:cNvSpPr/>
          <p:nvPr/>
        </p:nvSpPr>
        <p:spPr>
          <a:xfrm>
            <a:off x="6629400" y="3581400"/>
            <a:ext cx="1600200" cy="53340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Sensor/Device Information</a:t>
            </a:r>
            <a:endParaRPr lang="en-US" sz="1600" dirty="0"/>
          </a:p>
        </p:txBody>
      </p:sp>
      <p:sp>
        <p:nvSpPr>
          <p:cNvPr id="25" name="TextBox 24"/>
          <p:cNvSpPr txBox="1"/>
          <p:nvPr/>
        </p:nvSpPr>
        <p:spPr>
          <a:xfrm>
            <a:off x="3276600" y="1066800"/>
            <a:ext cx="2743200" cy="369332"/>
          </a:xfrm>
          <a:prstGeom prst="rect">
            <a:avLst/>
          </a:prstGeom>
          <a:noFill/>
        </p:spPr>
        <p:txBody>
          <a:bodyPr wrap="square" rtlCol="0">
            <a:spAutoFit/>
          </a:bodyPr>
          <a:lstStyle/>
          <a:p>
            <a:r>
              <a:rPr lang="en-US" b="1" dirty="0" smtClean="0">
                <a:solidFill>
                  <a:schemeClr val="bg1"/>
                </a:solidFill>
              </a:rPr>
              <a:t>Programmatic Control</a:t>
            </a:r>
            <a:endParaRPr lang="en-US" b="1" dirty="0">
              <a:solidFill>
                <a:schemeClr val="bg1"/>
              </a:solidFill>
            </a:endParaRPr>
          </a:p>
        </p:txBody>
      </p:sp>
      <p:sp>
        <p:nvSpPr>
          <p:cNvPr id="24" name="TextBox 23"/>
          <p:cNvSpPr txBox="1"/>
          <p:nvPr/>
        </p:nvSpPr>
        <p:spPr>
          <a:xfrm>
            <a:off x="4419600" y="6324600"/>
            <a:ext cx="304800" cy="276999"/>
          </a:xfrm>
          <a:prstGeom prst="rect">
            <a:avLst/>
          </a:prstGeom>
          <a:noFill/>
        </p:spPr>
        <p:txBody>
          <a:bodyPr wrap="square" rtlCol="0">
            <a:spAutoFit/>
          </a:bodyPr>
          <a:lstStyle/>
          <a:p>
            <a:pPr algn="ctr"/>
            <a:r>
              <a:rPr lang="en-US" sz="1200" dirty="0" smtClean="0"/>
              <a:t>7</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bg/>
                                          </p:spTgt>
                                        </p:tgtEl>
                                        <p:attrNameLst>
                                          <p:attrName>style.visibility</p:attrName>
                                        </p:attrNameLst>
                                      </p:cBhvr>
                                      <p:to>
                                        <p:strVal val="visible"/>
                                      </p:to>
                                    </p:set>
                                    <p:animEffect transition="in" filter="fade">
                                      <p:cBhvr>
                                        <p:cTn id="10" dur="1000"/>
                                        <p:tgtEl>
                                          <p:spTgt spid="14">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animEffect transition="in" filter="fade">
                                      <p:cBhvr>
                                        <p:cTn id="13" dur="1000"/>
                                        <p:tgtEl>
                                          <p:spTgt spid="1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bg/>
                                          </p:spTgt>
                                        </p:tgtEl>
                                        <p:attrNameLst>
                                          <p:attrName>style.visibility</p:attrName>
                                        </p:attrNameLst>
                                      </p:cBhvr>
                                      <p:to>
                                        <p:strVal val="visible"/>
                                      </p:to>
                                    </p:set>
                                    <p:animEffect transition="in" filter="fade">
                                      <p:cBhvr>
                                        <p:cTn id="16" dur="1000"/>
                                        <p:tgtEl>
                                          <p:spTgt spid="12">
                                            <p:bg/>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fade">
                                      <p:cBhvr>
                                        <p:cTn id="19" dur="1000"/>
                                        <p:tgtEl>
                                          <p:spTgt spid="12">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bg/>
                                          </p:spTgt>
                                        </p:tgtEl>
                                        <p:attrNameLst>
                                          <p:attrName>style.visibility</p:attrName>
                                        </p:attrNameLst>
                                      </p:cBhvr>
                                      <p:to>
                                        <p:strVal val="visible"/>
                                      </p:to>
                                    </p:set>
                                    <p:animEffect transition="in" filter="fade">
                                      <p:cBhvr>
                                        <p:cTn id="22" dur="1000"/>
                                        <p:tgtEl>
                                          <p:spTgt spid="13">
                                            <p:bg/>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Effect transition="in" filter="fade">
                                      <p:cBhvr>
                                        <p:cTn id="25" dur="1000"/>
                                        <p:tgtEl>
                                          <p:spTgt spid="1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5">
                                            <p:txEl>
                                              <p:pRg st="0" end="0"/>
                                            </p:txEl>
                                          </p:spTgt>
                                        </p:tgtEl>
                                        <p:attrNameLst>
                                          <p:attrName>style.visibility</p:attrName>
                                        </p:attrNameLst>
                                      </p:cBhvr>
                                      <p:to>
                                        <p:strVal val="visible"/>
                                      </p:to>
                                    </p:set>
                                    <p:animEffect transition="in" filter="fade">
                                      <p:cBhvr>
                                        <p:cTn id="30" dur="1000"/>
                                        <p:tgtEl>
                                          <p:spTgt spid="2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10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1000"/>
                                        <p:tgtEl>
                                          <p:spTgt spid="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0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10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9">
                                            <p:bg/>
                                          </p:spTgt>
                                        </p:tgtEl>
                                        <p:attrNameLst>
                                          <p:attrName>style.visibility</p:attrName>
                                        </p:attrNameLst>
                                      </p:cBhvr>
                                      <p:to>
                                        <p:strVal val="visible"/>
                                      </p:to>
                                    </p:set>
                                    <p:animEffect transition="in" filter="fade">
                                      <p:cBhvr>
                                        <p:cTn id="62" dur="1000"/>
                                        <p:tgtEl>
                                          <p:spTgt spid="19">
                                            <p:bg/>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9">
                                            <p:txEl>
                                              <p:pRg st="0" end="0"/>
                                            </p:txEl>
                                          </p:spTgt>
                                        </p:tgtEl>
                                        <p:attrNameLst>
                                          <p:attrName>style.visibility</p:attrName>
                                        </p:attrNameLst>
                                      </p:cBhvr>
                                      <p:to>
                                        <p:strVal val="visible"/>
                                      </p:to>
                                    </p:set>
                                    <p:animEffect transition="in" filter="fade">
                                      <p:cBhvr>
                                        <p:cTn id="65" dur="1000"/>
                                        <p:tgtEl>
                                          <p:spTgt spid="19">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8">
                                            <p:bg/>
                                          </p:spTgt>
                                        </p:tgtEl>
                                        <p:attrNameLst>
                                          <p:attrName>style.visibility</p:attrName>
                                        </p:attrNameLst>
                                      </p:cBhvr>
                                      <p:to>
                                        <p:strVal val="visible"/>
                                      </p:to>
                                    </p:set>
                                    <p:animEffect transition="in" filter="fade">
                                      <p:cBhvr>
                                        <p:cTn id="68" dur="1000"/>
                                        <p:tgtEl>
                                          <p:spTgt spid="18">
                                            <p:bg/>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8">
                                            <p:txEl>
                                              <p:pRg st="0" end="0"/>
                                            </p:txEl>
                                          </p:spTgt>
                                        </p:tgtEl>
                                        <p:attrNameLst>
                                          <p:attrName>style.visibility</p:attrName>
                                        </p:attrNameLst>
                                      </p:cBhvr>
                                      <p:to>
                                        <p:strVal val="visible"/>
                                      </p:to>
                                    </p:set>
                                    <p:animEffect transition="in" filter="fade">
                                      <p:cBhvr>
                                        <p:cTn id="71" dur="10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0" grpId="0" animBg="1"/>
      <p:bldP spid="12" grpId="0" build="allAtOnce" animBg="1"/>
      <p:bldP spid="13" grpId="0" build="allAtOnce" animBg="1"/>
      <p:bldP spid="14" grpId="0" build="allAtOnce" animBg="1"/>
      <p:bldP spid="16" grpId="0" animBg="1"/>
      <p:bldP spid="17" grpId="0" animBg="1"/>
      <p:bldP spid="18" grpId="0" build="allAtOnce" animBg="1"/>
      <p:bldP spid="19" grpId="0" build="allAtOnce" animBg="1"/>
      <p:bldP spid="20" grpId="0" animBg="1"/>
      <p:bldP spid="21" grpId="0" animBg="1"/>
      <p:bldP spid="23" grpId="0" animBg="1"/>
      <p:bldP spid="25"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Simple Attack Scenario</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Box 3"/>
          <p:cNvSpPr txBox="1"/>
          <p:nvPr/>
        </p:nvSpPr>
        <p:spPr>
          <a:xfrm>
            <a:off x="4419600" y="6324600"/>
            <a:ext cx="304800" cy="276999"/>
          </a:xfrm>
          <a:prstGeom prst="rect">
            <a:avLst/>
          </a:prstGeom>
          <a:noFill/>
        </p:spPr>
        <p:txBody>
          <a:bodyPr wrap="square" rtlCol="0">
            <a:spAutoFit/>
          </a:bodyPr>
          <a:lstStyle/>
          <a:p>
            <a:pPr algn="ctr"/>
            <a:r>
              <a:rPr lang="en-US" sz="1200" dirty="0" smtClean="0"/>
              <a:t>8</a:t>
            </a:r>
            <a:endParaRPr lang="en-US" sz="1200" dirty="0"/>
          </a:p>
        </p:txBody>
      </p:sp>
      <p:pic>
        <p:nvPicPr>
          <p:cNvPr id="1026" name="Picture 2"/>
          <p:cNvPicPr>
            <a:picLocks noChangeAspect="1" noChangeArrowheads="1"/>
          </p:cNvPicPr>
          <p:nvPr/>
        </p:nvPicPr>
        <p:blipFill>
          <a:blip r:embed="rId3" cstate="print"/>
          <a:stretch>
            <a:fillRect/>
          </a:stretch>
        </p:blipFill>
        <p:spPr bwMode="auto">
          <a:xfrm>
            <a:off x="992446" y="1023825"/>
            <a:ext cx="6398954" cy="4995975"/>
          </a:xfrm>
          <a:prstGeom prst="rect">
            <a:avLst/>
          </a:prstGeom>
          <a:noFill/>
          <a:ln w="9525">
            <a:noFill/>
            <a:miter lim="800000"/>
            <a:headEnd/>
            <a:tailEnd/>
          </a:ln>
        </p:spPr>
      </p:pic>
      <p:cxnSp>
        <p:nvCxnSpPr>
          <p:cNvPr id="18" name="Curved Connector 17"/>
          <p:cNvCxnSpPr/>
          <p:nvPr/>
        </p:nvCxnSpPr>
        <p:spPr>
          <a:xfrm rot="16200000" flipH="1">
            <a:off x="1828801" y="1600200"/>
            <a:ext cx="3657600" cy="3657600"/>
          </a:xfrm>
          <a:prstGeom prst="curvedConnector3">
            <a:avLst>
              <a:gd name="adj1" fmla="val 44485"/>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Curved Connector 57"/>
          <p:cNvCxnSpPr/>
          <p:nvPr/>
        </p:nvCxnSpPr>
        <p:spPr>
          <a:xfrm rot="16200000" flipH="1">
            <a:off x="2133600" y="1447800"/>
            <a:ext cx="3657600" cy="3657600"/>
          </a:xfrm>
          <a:prstGeom prst="curvedConnector3">
            <a:avLst>
              <a:gd name="adj1" fmla="val 44485"/>
            </a:avLst>
          </a:prstGeom>
          <a:ln w="34925">
            <a:solidFill>
              <a:srgbClr val="7030A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28600" y="3916740"/>
            <a:ext cx="1752600" cy="1569660"/>
          </a:xfrm>
          <a:prstGeom prst="rect">
            <a:avLst/>
          </a:prstGeom>
          <a:noFill/>
        </p:spPr>
        <p:txBody>
          <a:bodyPr wrap="square" rtlCol="0">
            <a:spAutoFit/>
          </a:bodyPr>
          <a:lstStyle/>
          <a:p>
            <a:r>
              <a:rPr lang="en-US" sz="1600" b="1" dirty="0" smtClean="0"/>
              <a:t>1. The attacker uses a spoofed email from a “trusted party” as an attack vector.</a:t>
            </a:r>
            <a:endParaRPr lang="en-US" sz="1600" b="1" dirty="0"/>
          </a:p>
        </p:txBody>
      </p:sp>
      <p:sp>
        <p:nvSpPr>
          <p:cNvPr id="62" name="Oval Callout 61"/>
          <p:cNvSpPr/>
          <p:nvPr/>
        </p:nvSpPr>
        <p:spPr>
          <a:xfrm>
            <a:off x="5867400" y="3962400"/>
            <a:ext cx="2209800" cy="914400"/>
          </a:xfrm>
          <a:prstGeom prst="wedgeEllipseCallout">
            <a:avLst>
              <a:gd name="adj1" fmla="val -36202"/>
              <a:gd name="adj2" fmla="val 8678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“Oh look, an email from Alice!”</a:t>
            </a:r>
            <a:endParaRPr lang="en-US" sz="1400" b="1" dirty="0">
              <a:solidFill>
                <a:schemeClr val="tx1"/>
              </a:solidFill>
            </a:endParaRPr>
          </a:p>
        </p:txBody>
      </p:sp>
      <p:sp>
        <p:nvSpPr>
          <p:cNvPr id="63" name="TextBox 62"/>
          <p:cNvSpPr txBox="1"/>
          <p:nvPr/>
        </p:nvSpPr>
        <p:spPr>
          <a:xfrm>
            <a:off x="228600" y="3886200"/>
            <a:ext cx="2057400" cy="1077218"/>
          </a:xfrm>
          <a:prstGeom prst="rect">
            <a:avLst/>
          </a:prstGeom>
          <a:noFill/>
        </p:spPr>
        <p:txBody>
          <a:bodyPr wrap="square" rtlCol="0">
            <a:spAutoFit/>
          </a:bodyPr>
          <a:lstStyle/>
          <a:p>
            <a:r>
              <a:rPr lang="en-US" sz="1600" b="1" dirty="0" smtClean="0"/>
              <a:t>2. Malicious file is opened by user and attempts to “call home”</a:t>
            </a:r>
            <a:endParaRPr lang="en-US" sz="1600" b="1" dirty="0"/>
          </a:p>
        </p:txBody>
      </p:sp>
      <p:sp>
        <p:nvSpPr>
          <p:cNvPr id="67" name="Multiply 66"/>
          <p:cNvSpPr/>
          <p:nvPr/>
        </p:nvSpPr>
        <p:spPr>
          <a:xfrm>
            <a:off x="2971800" y="2514600"/>
            <a:ext cx="990600" cy="990600"/>
          </a:xfrm>
          <a:prstGeom prst="mathMultiply">
            <a:avLst>
              <a:gd name="adj1" fmla="val 723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228600" y="3893403"/>
            <a:ext cx="1828800" cy="830997"/>
          </a:xfrm>
          <a:prstGeom prst="rect">
            <a:avLst/>
          </a:prstGeom>
          <a:noFill/>
        </p:spPr>
        <p:txBody>
          <a:bodyPr wrap="square" rtlCol="0">
            <a:spAutoFit/>
          </a:bodyPr>
          <a:lstStyle/>
          <a:p>
            <a:r>
              <a:rPr lang="en-US" sz="1600" b="1" dirty="0" smtClean="0"/>
              <a:t>3. Firewall blocks egress traffic violation</a:t>
            </a:r>
            <a:endParaRPr lang="en-US" sz="1600" b="1" dirty="0"/>
          </a:p>
        </p:txBody>
      </p:sp>
      <p:sp>
        <p:nvSpPr>
          <p:cNvPr id="70" name="Right Arrow 69"/>
          <p:cNvSpPr/>
          <p:nvPr/>
        </p:nvSpPr>
        <p:spPr>
          <a:xfrm>
            <a:off x="6096000" y="5181600"/>
            <a:ext cx="6858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rot="10800000">
            <a:off x="4572001" y="5181600"/>
            <a:ext cx="6858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rot="10800000">
            <a:off x="3352801" y="5181600"/>
            <a:ext cx="6858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p:cNvSpPr/>
          <p:nvPr/>
        </p:nvSpPr>
        <p:spPr>
          <a:xfrm rot="10800000">
            <a:off x="2362201" y="5181600"/>
            <a:ext cx="6858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228600" y="3934361"/>
            <a:ext cx="1600200" cy="1323439"/>
          </a:xfrm>
          <a:prstGeom prst="rect">
            <a:avLst/>
          </a:prstGeom>
          <a:noFill/>
        </p:spPr>
        <p:txBody>
          <a:bodyPr wrap="square" rtlCol="0">
            <a:spAutoFit/>
          </a:bodyPr>
          <a:lstStyle/>
          <a:p>
            <a:r>
              <a:rPr lang="en-US" sz="1600" b="1" dirty="0" smtClean="0"/>
              <a:t>4. What we didn’t see… and won’t until forensics / IR</a:t>
            </a:r>
            <a:endParaRPr lang="en-US" sz="1600" b="1" dirty="0"/>
          </a:p>
        </p:txBody>
      </p:sp>
      <p:sp>
        <p:nvSpPr>
          <p:cNvPr id="17" name="TextBox 16"/>
          <p:cNvSpPr txBox="1"/>
          <p:nvPr/>
        </p:nvSpPr>
        <p:spPr>
          <a:xfrm>
            <a:off x="3886200" y="1295400"/>
            <a:ext cx="4813663" cy="1015663"/>
          </a:xfrm>
          <a:prstGeom prst="rect">
            <a:avLst/>
          </a:prstGeom>
          <a:noFill/>
        </p:spPr>
        <p:txBody>
          <a:bodyPr wrap="square" rtlCol="0">
            <a:spAutoFit/>
          </a:bodyPr>
          <a:lstStyle/>
          <a:p>
            <a:r>
              <a:rPr lang="en-US" sz="2000" dirty="0" smtClean="0"/>
              <a:t>Remember!! In 2012, median # of days attackers went undetected inside organizations = 243…</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1000"/>
                                        <p:tgtEl>
                                          <p:spTgt spid="5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1000"/>
                                        <p:tgtEl>
                                          <p:spTgt spid="6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1000"/>
                                        <p:tgtEl>
                                          <p:spTgt spid="58"/>
                                        </p:tgtEl>
                                      </p:cBhvr>
                                    </p:animEffect>
                                  </p:childTnLst>
                                </p:cTn>
                              </p:par>
                              <p:par>
                                <p:cTn id="24" presetID="10" presetClass="exit" presetSubtype="0" fill="hold" grpId="1" nodeType="withEffect">
                                  <p:stCondLst>
                                    <p:cond delay="0"/>
                                  </p:stCondLst>
                                  <p:childTnLst>
                                    <p:animEffect transition="out" filter="fade">
                                      <p:cBhvr>
                                        <p:cTn id="25" dur="1000"/>
                                        <p:tgtEl>
                                          <p:spTgt spid="62"/>
                                        </p:tgtEl>
                                      </p:cBhvr>
                                    </p:animEffect>
                                    <p:set>
                                      <p:cBhvr>
                                        <p:cTn id="26" dur="1" fill="hold">
                                          <p:stCondLst>
                                            <p:cond delay="999"/>
                                          </p:stCondLst>
                                        </p:cTn>
                                        <p:tgtEl>
                                          <p:spTgt spid="62"/>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1000"/>
                                        <p:tgtEl>
                                          <p:spTgt spid="63"/>
                                        </p:tgtEl>
                                      </p:cBhvr>
                                    </p:animEffect>
                                  </p:childTnLst>
                                </p:cTn>
                              </p:par>
                              <p:par>
                                <p:cTn id="30" presetID="10" presetClass="exit" presetSubtype="0" fill="hold" grpId="1" nodeType="withEffect">
                                  <p:stCondLst>
                                    <p:cond delay="0"/>
                                  </p:stCondLst>
                                  <p:childTnLst>
                                    <p:animEffect transition="out" filter="fade">
                                      <p:cBhvr>
                                        <p:cTn id="31" dur="1000"/>
                                        <p:tgtEl>
                                          <p:spTgt spid="59"/>
                                        </p:tgtEl>
                                      </p:cBhvr>
                                    </p:animEffect>
                                    <p:set>
                                      <p:cBhvr>
                                        <p:cTn id="32" dur="1" fill="hold">
                                          <p:stCondLst>
                                            <p:cond delay="999"/>
                                          </p:stCondLst>
                                        </p:cTn>
                                        <p:tgtEl>
                                          <p:spTgt spid="5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1000"/>
                                        <p:tgtEl>
                                          <p:spTgt spid="63"/>
                                        </p:tgtEl>
                                      </p:cBhvr>
                                    </p:animEffect>
                                    <p:set>
                                      <p:cBhvr>
                                        <p:cTn id="37" dur="1" fill="hold">
                                          <p:stCondLst>
                                            <p:cond delay="999"/>
                                          </p:stCondLst>
                                        </p:cTn>
                                        <p:tgtEl>
                                          <p:spTgt spid="63"/>
                                        </p:tgtEl>
                                        <p:attrNameLst>
                                          <p:attrName>style.visibility</p:attrName>
                                        </p:attrNameLst>
                                      </p:cBhvr>
                                      <p:to>
                                        <p:strVal val="hidden"/>
                                      </p:to>
                                    </p:set>
                                  </p:childTnLst>
                                </p:cTn>
                              </p:par>
                              <p:par>
                                <p:cTn id="38" presetID="10" presetClass="entr" presetSubtype="0" fill="hold" grpId="1"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fade">
                                      <p:cBhvr>
                                        <p:cTn id="40" dur="1000"/>
                                        <p:tgtEl>
                                          <p:spTgt spid="6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fade">
                                      <p:cBhvr>
                                        <p:cTn id="43" dur="1000"/>
                                        <p:tgtEl>
                                          <p:spTgt spid="6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2" nodeType="clickEffect">
                                  <p:stCondLst>
                                    <p:cond delay="0"/>
                                  </p:stCondLst>
                                  <p:childTnLst>
                                    <p:animEffect transition="out" filter="fade">
                                      <p:cBhvr>
                                        <p:cTn id="47" dur="2000"/>
                                        <p:tgtEl>
                                          <p:spTgt spid="68"/>
                                        </p:tgtEl>
                                      </p:cBhvr>
                                    </p:animEffect>
                                    <p:set>
                                      <p:cBhvr>
                                        <p:cTn id="48" dur="1" fill="hold">
                                          <p:stCondLst>
                                            <p:cond delay="1999"/>
                                          </p:stCondLst>
                                        </p:cTn>
                                        <p:tgtEl>
                                          <p:spTgt spid="68"/>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fade">
                                      <p:cBhvr>
                                        <p:cTn id="51" dur="1000"/>
                                        <p:tgtEl>
                                          <p:spTgt spid="7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fade">
                                      <p:cBhvr>
                                        <p:cTn id="54" dur="1000"/>
                                        <p:tgtEl>
                                          <p:spTgt spid="7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fade">
                                      <p:cBhvr>
                                        <p:cTn id="57" dur="1000"/>
                                        <p:tgtEl>
                                          <p:spTgt spid="7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3"/>
                                        </p:tgtEl>
                                        <p:attrNameLst>
                                          <p:attrName>style.visibility</p:attrName>
                                        </p:attrNameLst>
                                      </p:cBhvr>
                                      <p:to>
                                        <p:strVal val="visible"/>
                                      </p:to>
                                    </p:set>
                                    <p:animEffect transition="in" filter="fade">
                                      <p:cBhvr>
                                        <p:cTn id="60" dur="1000"/>
                                        <p:tgtEl>
                                          <p:spTgt spid="7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5"/>
                                        </p:tgtEl>
                                        <p:attrNameLst>
                                          <p:attrName>style.visibility</p:attrName>
                                        </p:attrNameLst>
                                      </p:cBhvr>
                                      <p:to>
                                        <p:strVal val="visible"/>
                                      </p:to>
                                    </p:set>
                                    <p:animEffect transition="in" filter="fade">
                                      <p:cBhvr>
                                        <p:cTn id="63" dur="1000"/>
                                        <p:tgtEl>
                                          <p:spTgt spid="7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1" nodeType="click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Effect transition="in" filter="fade">
                                      <p:cBhvr>
                                        <p:cTn id="68" dur="10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59" grpId="1"/>
      <p:bldP spid="62" grpId="0" animBg="1"/>
      <p:bldP spid="62" grpId="1" animBg="1"/>
      <p:bldP spid="63" grpId="0"/>
      <p:bldP spid="63" grpId="1"/>
      <p:bldP spid="67" grpId="0" animBg="1"/>
      <p:bldP spid="68" grpId="1"/>
      <p:bldP spid="68" grpId="2"/>
      <p:bldP spid="70" grpId="0" animBg="1"/>
      <p:bldP spid="71" grpId="0" animBg="1"/>
      <p:bldP spid="72" grpId="0" animBg="1"/>
      <p:bldP spid="73" grpId="0" animBg="1"/>
      <p:bldP spid="75" grpId="0"/>
      <p:bldP spid="17" grpI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Active Security Architecture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4419600" y="6324600"/>
            <a:ext cx="304800" cy="276999"/>
          </a:xfrm>
          <a:prstGeom prst="rect">
            <a:avLst/>
          </a:prstGeom>
          <a:noFill/>
        </p:spPr>
        <p:txBody>
          <a:bodyPr wrap="square" rtlCol="0">
            <a:spAutoFit/>
          </a:bodyPr>
          <a:lstStyle/>
          <a:p>
            <a:pPr algn="ctr"/>
            <a:r>
              <a:rPr lang="en-US" sz="1200" dirty="0" smtClean="0"/>
              <a:t>9</a:t>
            </a:r>
            <a:endParaRPr lang="en-US" sz="1200" dirty="0"/>
          </a:p>
        </p:txBody>
      </p:sp>
      <p:sp>
        <p:nvSpPr>
          <p:cNvPr id="7" name="Rectangle 6"/>
          <p:cNvSpPr/>
          <p:nvPr/>
        </p:nvSpPr>
        <p:spPr>
          <a:xfrm>
            <a:off x="1524000" y="1219200"/>
            <a:ext cx="6096000" cy="2438400"/>
          </a:xfrm>
          <a:prstGeom prst="rect">
            <a:avLst/>
          </a:prstGeom>
          <a:noFill/>
          <a:ln w="349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286000" y="1371600"/>
            <a:ext cx="1219200" cy="533400"/>
          </a:xfrm>
          <a:prstGeom prst="round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Operator Interface</a:t>
            </a:r>
            <a:endParaRPr lang="en-US" sz="1600" dirty="0">
              <a:solidFill>
                <a:schemeClr val="tx1"/>
              </a:solidFill>
            </a:endParaRPr>
          </a:p>
        </p:txBody>
      </p:sp>
      <p:sp>
        <p:nvSpPr>
          <p:cNvPr id="10" name="Rounded Rectangle 9"/>
          <p:cNvSpPr/>
          <p:nvPr/>
        </p:nvSpPr>
        <p:spPr>
          <a:xfrm>
            <a:off x="5029200" y="1371600"/>
            <a:ext cx="1371600" cy="533400"/>
          </a:xfrm>
          <a:prstGeom prst="round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Security Applications</a:t>
            </a:r>
            <a:endParaRPr lang="en-US" sz="1600" dirty="0">
              <a:solidFill>
                <a:schemeClr val="tx1"/>
              </a:solidFill>
            </a:endParaRPr>
          </a:p>
        </p:txBody>
      </p:sp>
      <p:sp>
        <p:nvSpPr>
          <p:cNvPr id="15" name="Rounded Rectangle 14"/>
          <p:cNvSpPr/>
          <p:nvPr/>
        </p:nvSpPr>
        <p:spPr>
          <a:xfrm>
            <a:off x="1600200" y="3048000"/>
            <a:ext cx="1219200" cy="533400"/>
          </a:xfrm>
          <a:prstGeom prst="roundRect">
            <a:avLst/>
          </a:prstGeom>
          <a:solidFill>
            <a:srgbClr val="FF0000"/>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Sense (detection)</a:t>
            </a:r>
            <a:endParaRPr lang="en-US" sz="1600" dirty="0">
              <a:solidFill>
                <a:schemeClr val="tx1"/>
              </a:solidFill>
            </a:endParaRPr>
          </a:p>
        </p:txBody>
      </p:sp>
      <p:sp>
        <p:nvSpPr>
          <p:cNvPr id="16" name="Rectangle 15"/>
          <p:cNvSpPr/>
          <p:nvPr/>
        </p:nvSpPr>
        <p:spPr>
          <a:xfrm>
            <a:off x="1676400" y="2133600"/>
            <a:ext cx="5029200" cy="533400"/>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Control Platform</a:t>
            </a:r>
            <a:endParaRPr lang="en-US" dirty="0">
              <a:solidFill>
                <a:schemeClr val="tx1"/>
              </a:solidFill>
            </a:endParaRPr>
          </a:p>
        </p:txBody>
      </p:sp>
      <p:sp>
        <p:nvSpPr>
          <p:cNvPr id="17" name="Rectangle 16"/>
          <p:cNvSpPr/>
          <p:nvPr/>
        </p:nvSpPr>
        <p:spPr>
          <a:xfrm>
            <a:off x="1524000" y="4343400"/>
            <a:ext cx="6096000" cy="1447800"/>
          </a:xfrm>
          <a:prstGeom prst="rect">
            <a:avLst/>
          </a:prstGeom>
          <a:noFill/>
          <a:ln w="349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Down Arrow 17"/>
          <p:cNvSpPr/>
          <p:nvPr/>
        </p:nvSpPr>
        <p:spPr>
          <a:xfrm>
            <a:off x="3962400" y="3733800"/>
            <a:ext cx="457200" cy="533400"/>
          </a:xfrm>
          <a:prstGeom prst="upDownArrow">
            <a:avLst>
              <a:gd name="adj1" fmla="val 32857"/>
              <a:gd name="adj2" fmla="val 2428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419600" y="3733800"/>
            <a:ext cx="2971800" cy="584775"/>
          </a:xfrm>
          <a:prstGeom prst="rect">
            <a:avLst/>
          </a:prstGeom>
          <a:noFill/>
        </p:spPr>
        <p:txBody>
          <a:bodyPr wrap="square" rtlCol="0">
            <a:spAutoFit/>
          </a:bodyPr>
          <a:lstStyle/>
          <a:p>
            <a:r>
              <a:rPr lang="en-US" sz="1600" b="1" dirty="0" smtClean="0"/>
              <a:t>Controller to infrastructure communication channel</a:t>
            </a:r>
            <a:endParaRPr lang="en-US" sz="1600" b="1" dirty="0"/>
          </a:p>
        </p:txBody>
      </p:sp>
      <p:sp>
        <p:nvSpPr>
          <p:cNvPr id="20" name="Rounded Rectangle 19"/>
          <p:cNvSpPr/>
          <p:nvPr/>
        </p:nvSpPr>
        <p:spPr>
          <a:xfrm>
            <a:off x="1676400" y="4495800"/>
            <a:ext cx="1066800" cy="1219200"/>
          </a:xfrm>
          <a:prstGeom prst="round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Security devices -----------</a:t>
            </a:r>
          </a:p>
          <a:p>
            <a:pPr algn="ctr"/>
            <a:r>
              <a:rPr lang="en-US" sz="1600" dirty="0" smtClean="0">
                <a:solidFill>
                  <a:schemeClr val="tx1"/>
                </a:solidFill>
              </a:rPr>
              <a:t>e.g. IDS firewall</a:t>
            </a:r>
            <a:endParaRPr lang="en-US" sz="1600" dirty="0">
              <a:solidFill>
                <a:schemeClr val="tx1"/>
              </a:solidFill>
            </a:endParaRPr>
          </a:p>
        </p:txBody>
      </p:sp>
      <p:sp>
        <p:nvSpPr>
          <p:cNvPr id="21" name="Rounded Rectangle 20"/>
          <p:cNvSpPr/>
          <p:nvPr/>
        </p:nvSpPr>
        <p:spPr>
          <a:xfrm>
            <a:off x="2895600" y="4495800"/>
            <a:ext cx="1447800" cy="1219200"/>
          </a:xfrm>
          <a:prstGeom prst="round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End-hosts</a:t>
            </a:r>
          </a:p>
          <a:p>
            <a:pPr algn="ctr"/>
            <a:r>
              <a:rPr lang="en-US" sz="1600" dirty="0" smtClean="0">
                <a:solidFill>
                  <a:schemeClr val="tx1"/>
                </a:solidFill>
              </a:rPr>
              <a:t>---------------</a:t>
            </a:r>
          </a:p>
          <a:p>
            <a:pPr algn="ctr"/>
            <a:r>
              <a:rPr lang="en-US" sz="1600" dirty="0" smtClean="0">
                <a:solidFill>
                  <a:schemeClr val="tx1"/>
                </a:solidFill>
              </a:rPr>
              <a:t>e.g. server, smart phone </a:t>
            </a:r>
            <a:endParaRPr lang="en-US" sz="1600" dirty="0">
              <a:solidFill>
                <a:schemeClr val="tx1"/>
              </a:solidFill>
            </a:endParaRPr>
          </a:p>
        </p:txBody>
      </p:sp>
      <p:sp>
        <p:nvSpPr>
          <p:cNvPr id="22" name="Rounded Rectangle 21"/>
          <p:cNvSpPr/>
          <p:nvPr/>
        </p:nvSpPr>
        <p:spPr>
          <a:xfrm>
            <a:off x="4495800" y="4495800"/>
            <a:ext cx="1905000" cy="1219200"/>
          </a:xfrm>
          <a:prstGeom prst="round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Network devices ----------------------- e.g. routers, switches, WAP</a:t>
            </a:r>
            <a:endParaRPr lang="en-US" sz="1600" dirty="0">
              <a:solidFill>
                <a:schemeClr val="tx1"/>
              </a:solidFill>
            </a:endParaRPr>
          </a:p>
        </p:txBody>
      </p:sp>
      <p:sp>
        <p:nvSpPr>
          <p:cNvPr id="23" name="TextBox 22"/>
          <p:cNvSpPr txBox="1"/>
          <p:nvPr/>
        </p:nvSpPr>
        <p:spPr>
          <a:xfrm>
            <a:off x="3352800" y="838200"/>
            <a:ext cx="2667000" cy="338554"/>
          </a:xfrm>
          <a:prstGeom prst="rect">
            <a:avLst/>
          </a:prstGeom>
          <a:noFill/>
        </p:spPr>
        <p:txBody>
          <a:bodyPr wrap="square" rtlCol="0">
            <a:spAutoFit/>
          </a:bodyPr>
          <a:lstStyle/>
          <a:p>
            <a:r>
              <a:rPr lang="en-US" sz="1600" b="1" dirty="0" smtClean="0"/>
              <a:t>Active security controller</a:t>
            </a:r>
            <a:endParaRPr lang="en-US" sz="1600" b="1" dirty="0"/>
          </a:p>
        </p:txBody>
      </p:sp>
      <p:sp>
        <p:nvSpPr>
          <p:cNvPr id="25" name="TextBox 24"/>
          <p:cNvSpPr txBox="1"/>
          <p:nvPr/>
        </p:nvSpPr>
        <p:spPr>
          <a:xfrm>
            <a:off x="3429000" y="5757446"/>
            <a:ext cx="2209800" cy="338554"/>
          </a:xfrm>
          <a:prstGeom prst="rect">
            <a:avLst/>
          </a:prstGeom>
          <a:noFill/>
        </p:spPr>
        <p:txBody>
          <a:bodyPr wrap="square" rtlCol="0">
            <a:spAutoFit/>
          </a:bodyPr>
          <a:lstStyle/>
          <a:p>
            <a:r>
              <a:rPr lang="en-US" sz="1600" b="1" dirty="0" smtClean="0"/>
              <a:t>Cyber Infrastructure</a:t>
            </a:r>
            <a:endParaRPr lang="en-US" sz="1600" b="1" dirty="0"/>
          </a:p>
        </p:txBody>
      </p:sp>
      <p:sp>
        <p:nvSpPr>
          <p:cNvPr id="26" name="Rounded Rectangle 25"/>
          <p:cNvSpPr/>
          <p:nvPr/>
        </p:nvSpPr>
        <p:spPr>
          <a:xfrm>
            <a:off x="2895600" y="3048000"/>
            <a:ext cx="1219200" cy="533400"/>
          </a:xfrm>
          <a:prstGeom prst="roundRect">
            <a:avLst/>
          </a:prstGeom>
          <a:solidFill>
            <a:srgbClr val="FF0000"/>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Collect (forensics)</a:t>
            </a:r>
            <a:endParaRPr lang="en-US" sz="1600" dirty="0">
              <a:solidFill>
                <a:schemeClr val="tx1"/>
              </a:solidFill>
            </a:endParaRPr>
          </a:p>
        </p:txBody>
      </p:sp>
      <p:sp>
        <p:nvSpPr>
          <p:cNvPr id="27" name="Rounded Rectangle 26"/>
          <p:cNvSpPr/>
          <p:nvPr/>
        </p:nvSpPr>
        <p:spPr>
          <a:xfrm>
            <a:off x="4191000" y="3048000"/>
            <a:ext cx="1219200" cy="533400"/>
          </a:xfrm>
          <a:prstGeom prst="roundRect">
            <a:avLst/>
          </a:prstGeom>
          <a:solidFill>
            <a:srgbClr val="FF0000"/>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Adjust (configure)</a:t>
            </a:r>
            <a:endParaRPr lang="en-US" sz="1600" dirty="0">
              <a:solidFill>
                <a:schemeClr val="tx1"/>
              </a:solidFill>
            </a:endParaRPr>
          </a:p>
        </p:txBody>
      </p:sp>
      <p:sp>
        <p:nvSpPr>
          <p:cNvPr id="28" name="Rounded Rectangle 27"/>
          <p:cNvSpPr/>
          <p:nvPr/>
        </p:nvSpPr>
        <p:spPr>
          <a:xfrm>
            <a:off x="5486400" y="3048000"/>
            <a:ext cx="1600200" cy="533400"/>
          </a:xfrm>
          <a:prstGeom prst="roundRect">
            <a:avLst/>
          </a:prstGeom>
          <a:solidFill>
            <a:srgbClr val="FF0000"/>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Counter (attack, recon) </a:t>
            </a:r>
            <a:endParaRPr lang="en-US" sz="1600" dirty="0">
              <a:solidFill>
                <a:schemeClr val="tx1"/>
              </a:solidFill>
            </a:endParaRPr>
          </a:p>
        </p:txBody>
      </p:sp>
      <p:sp>
        <p:nvSpPr>
          <p:cNvPr id="29" name="TextBox 28"/>
          <p:cNvSpPr txBox="1"/>
          <p:nvPr/>
        </p:nvSpPr>
        <p:spPr>
          <a:xfrm>
            <a:off x="6629400" y="2709446"/>
            <a:ext cx="990600" cy="338554"/>
          </a:xfrm>
          <a:prstGeom prst="rect">
            <a:avLst/>
          </a:prstGeom>
          <a:noFill/>
        </p:spPr>
        <p:txBody>
          <a:bodyPr wrap="square" rtlCol="0">
            <a:spAutoFit/>
          </a:bodyPr>
          <a:lstStyle/>
          <a:p>
            <a:r>
              <a:rPr lang="en-US" sz="1600" b="1" dirty="0" smtClean="0"/>
              <a:t>Plug-ins</a:t>
            </a:r>
            <a:endParaRPr lang="en-US"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1000" fill="hold"/>
                                        <p:tgtEl>
                                          <p:spTgt spid="10"/>
                                        </p:tgtEl>
                                        <p:attrNameLst>
                                          <p:attrName>fillcolor</p:attrName>
                                        </p:attrNameLst>
                                      </p:cBhvr>
                                      <p:to>
                                        <a:srgbClr val="FF3300"/>
                                      </p:to>
                                    </p:animClr>
                                    <p:set>
                                      <p:cBhvr>
                                        <p:cTn id="7" dur="1000" fill="hold"/>
                                        <p:tgtEl>
                                          <p:spTgt spid="10"/>
                                        </p:tgtEl>
                                        <p:attrNameLst>
                                          <p:attrName>fill.type</p:attrName>
                                        </p:attrNameLst>
                                      </p:cBhvr>
                                      <p:to>
                                        <p:strVal val="solid"/>
                                      </p:to>
                                    </p:set>
                                    <p:set>
                                      <p:cBhvr>
                                        <p:cTn id="8" dur="1000" fill="hold"/>
                                        <p:tgtEl>
                                          <p:spTgt spid="1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childTnLst>
                                </p:cTn>
                              </p:par>
                              <p:par>
                                <p:cTn id="14" presetID="1" presetClass="emph" presetSubtype="2" fill="hold" nodeType="withEffect">
                                  <p:stCondLst>
                                    <p:cond delay="0"/>
                                  </p:stCondLst>
                                  <p:childTnLst>
                                    <p:animClr clrSpc="rgb">
                                      <p:cBhvr>
                                        <p:cTn id="15" dur="1000" fill="hold"/>
                                        <p:tgtEl>
                                          <p:spTgt spid="10"/>
                                        </p:tgtEl>
                                        <p:attrNameLst>
                                          <p:attrName>fillcolor</p:attrName>
                                        </p:attrNameLst>
                                      </p:cBhvr>
                                      <p:to>
                                        <a:srgbClr val="C0C0C0"/>
                                      </p:to>
                                    </p:animClr>
                                    <p:set>
                                      <p:cBhvr>
                                        <p:cTn id="16" dur="1000" fill="hold"/>
                                        <p:tgtEl>
                                          <p:spTgt spid="10"/>
                                        </p:tgtEl>
                                        <p:attrNameLst>
                                          <p:attrName>fill.type</p:attrName>
                                        </p:attrNameLst>
                                      </p:cBhvr>
                                      <p:to>
                                        <p:strVal val="solid"/>
                                      </p:to>
                                    </p:set>
                                    <p:set>
                                      <p:cBhvr>
                                        <p:cTn id="17" dur="1000" fill="hold"/>
                                        <p:tgtEl>
                                          <p:spTgt spid="10"/>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childTnLst>
                                </p:cTn>
                              </p:par>
                              <p:par>
                                <p:cTn id="28" presetID="1" presetClass="emph" presetSubtype="2" fill="hold" nodeType="withEffect">
                                  <p:stCondLst>
                                    <p:cond delay="0"/>
                                  </p:stCondLst>
                                  <p:childTnLst>
                                    <p:animClr clrSpc="rgb">
                                      <p:cBhvr>
                                        <p:cTn id="29" dur="1000" fill="hold"/>
                                        <p:tgtEl>
                                          <p:spTgt spid="15"/>
                                        </p:tgtEl>
                                        <p:attrNameLst>
                                          <p:attrName>fillcolor</p:attrName>
                                        </p:attrNameLst>
                                      </p:cBhvr>
                                      <p:to>
                                        <a:srgbClr val="B2B2B2"/>
                                      </p:to>
                                    </p:animClr>
                                    <p:set>
                                      <p:cBhvr>
                                        <p:cTn id="30" dur="1000" fill="hold"/>
                                        <p:tgtEl>
                                          <p:spTgt spid="15"/>
                                        </p:tgtEl>
                                        <p:attrNameLst>
                                          <p:attrName>fill.type</p:attrName>
                                        </p:attrNameLst>
                                      </p:cBhvr>
                                      <p:to>
                                        <p:strVal val="solid"/>
                                      </p:to>
                                    </p:set>
                                    <p:set>
                                      <p:cBhvr>
                                        <p:cTn id="31" dur="1000" fill="hold"/>
                                        <p:tgtEl>
                                          <p:spTgt spid="15"/>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1000"/>
                                        <p:tgtEl>
                                          <p:spTgt spid="27"/>
                                        </p:tgtEl>
                                      </p:cBhvr>
                                    </p:animEffect>
                                  </p:childTnLst>
                                </p:cTn>
                              </p:par>
                              <p:par>
                                <p:cTn id="37" presetID="1" presetClass="emph" presetSubtype="2" fill="hold" nodeType="withEffect">
                                  <p:stCondLst>
                                    <p:cond delay="0"/>
                                  </p:stCondLst>
                                  <p:childTnLst>
                                    <p:animClr clrSpc="rgb">
                                      <p:cBhvr>
                                        <p:cTn id="38" dur="1000" fill="hold"/>
                                        <p:tgtEl>
                                          <p:spTgt spid="26"/>
                                        </p:tgtEl>
                                        <p:attrNameLst>
                                          <p:attrName>fillcolor</p:attrName>
                                        </p:attrNameLst>
                                      </p:cBhvr>
                                      <p:to>
                                        <a:srgbClr val="B2B2B2"/>
                                      </p:to>
                                    </p:animClr>
                                    <p:set>
                                      <p:cBhvr>
                                        <p:cTn id="39" dur="1000" fill="hold"/>
                                        <p:tgtEl>
                                          <p:spTgt spid="26"/>
                                        </p:tgtEl>
                                        <p:attrNameLst>
                                          <p:attrName>fill.type</p:attrName>
                                        </p:attrNameLst>
                                      </p:cBhvr>
                                      <p:to>
                                        <p:strVal val="solid"/>
                                      </p:to>
                                    </p:set>
                                    <p:set>
                                      <p:cBhvr>
                                        <p:cTn id="40" dur="1000" fill="hold"/>
                                        <p:tgtEl>
                                          <p:spTgt spid="26"/>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1000"/>
                                        <p:tgtEl>
                                          <p:spTgt spid="28"/>
                                        </p:tgtEl>
                                      </p:cBhvr>
                                    </p:animEffect>
                                  </p:childTnLst>
                                </p:cTn>
                              </p:par>
                              <p:par>
                                <p:cTn id="46" presetID="1" presetClass="emph" presetSubtype="2" fill="hold" nodeType="withEffect">
                                  <p:stCondLst>
                                    <p:cond delay="0"/>
                                  </p:stCondLst>
                                  <p:childTnLst>
                                    <p:animClr clrSpc="rgb">
                                      <p:cBhvr>
                                        <p:cTn id="47" dur="1000" fill="hold"/>
                                        <p:tgtEl>
                                          <p:spTgt spid="27"/>
                                        </p:tgtEl>
                                        <p:attrNameLst>
                                          <p:attrName>fillcolor</p:attrName>
                                        </p:attrNameLst>
                                      </p:cBhvr>
                                      <p:to>
                                        <a:srgbClr val="B2B2B2"/>
                                      </p:to>
                                    </p:animClr>
                                    <p:set>
                                      <p:cBhvr>
                                        <p:cTn id="48" dur="1000" fill="hold"/>
                                        <p:tgtEl>
                                          <p:spTgt spid="27"/>
                                        </p:tgtEl>
                                        <p:attrNameLst>
                                          <p:attrName>fill.type</p:attrName>
                                        </p:attrNameLst>
                                      </p:cBhvr>
                                      <p:to>
                                        <p:strVal val="solid"/>
                                      </p:to>
                                    </p:set>
                                    <p:set>
                                      <p:cBhvr>
                                        <p:cTn id="49" dur="1000" fill="hold"/>
                                        <p:tgtEl>
                                          <p:spTgt spid="27"/>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 presetClass="emph" presetSubtype="2" fill="hold" nodeType="clickEffect">
                                  <p:stCondLst>
                                    <p:cond delay="0"/>
                                  </p:stCondLst>
                                  <p:childTnLst>
                                    <p:animClr clrSpc="rgb">
                                      <p:cBhvr>
                                        <p:cTn id="53" dur="1000" fill="hold"/>
                                        <p:tgtEl>
                                          <p:spTgt spid="28"/>
                                        </p:tgtEl>
                                        <p:attrNameLst>
                                          <p:attrName>fillcolor</p:attrName>
                                        </p:attrNameLst>
                                      </p:cBhvr>
                                      <p:to>
                                        <a:srgbClr val="B2B2B2"/>
                                      </p:to>
                                    </p:animClr>
                                    <p:set>
                                      <p:cBhvr>
                                        <p:cTn id="54" dur="1000" fill="hold"/>
                                        <p:tgtEl>
                                          <p:spTgt spid="28"/>
                                        </p:tgtEl>
                                        <p:attrNameLst>
                                          <p:attrName>fill.type</p:attrName>
                                        </p:attrNameLst>
                                      </p:cBhvr>
                                      <p:to>
                                        <p:strVal val="solid"/>
                                      </p:to>
                                    </p:set>
                                    <p:set>
                                      <p:cBhvr>
                                        <p:cTn id="55" dur="1000" fill="hold"/>
                                        <p:tgtEl>
                                          <p:spTgt spid="2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6" grpId="0" animBg="1"/>
      <p:bldP spid="27" grpId="0" animBg="1"/>
      <p:bldP spid="28" grpId="0" animBg="1"/>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5|1.5|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31265</TotalTime>
  <Words>3041</Words>
  <Application>Microsoft Office PowerPoint</Application>
  <PresentationFormat>On-screen Show (4:3)</PresentationFormat>
  <Paragraphs>327</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waldo</dc:creator>
  <cp:lastModifiedBy>Eric</cp:lastModifiedBy>
  <cp:revision>259</cp:revision>
  <dcterms:created xsi:type="dcterms:W3CDTF">2010-10-28T17:57:07Z</dcterms:created>
  <dcterms:modified xsi:type="dcterms:W3CDTF">2013-12-08T15:35:53Z</dcterms:modified>
</cp:coreProperties>
</file>