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4"/>
  </p:notesMasterIdLst>
  <p:sldIdLst>
    <p:sldId id="264" r:id="rId2"/>
    <p:sldId id="266" r:id="rId3"/>
    <p:sldId id="258" r:id="rId4"/>
    <p:sldId id="259" r:id="rId5"/>
    <p:sldId id="282" r:id="rId6"/>
    <p:sldId id="269" r:id="rId7"/>
    <p:sldId id="270" r:id="rId8"/>
    <p:sldId id="271" r:id="rId9"/>
    <p:sldId id="273" r:id="rId10"/>
    <p:sldId id="265" r:id="rId11"/>
    <p:sldId id="262" r:id="rId12"/>
    <p:sldId id="263" r:id="rId13"/>
    <p:sldId id="284" r:id="rId14"/>
    <p:sldId id="285" r:id="rId15"/>
    <p:sldId id="286" r:id="rId16"/>
    <p:sldId id="275" r:id="rId17"/>
    <p:sldId id="276" r:id="rId18"/>
    <p:sldId id="287" r:id="rId19"/>
    <p:sldId id="288" r:id="rId20"/>
    <p:sldId id="292" r:id="rId21"/>
    <p:sldId id="289" r:id="rId22"/>
    <p:sldId id="290" r:id="rId23"/>
    <p:sldId id="291" r:id="rId24"/>
    <p:sldId id="299" r:id="rId25"/>
    <p:sldId id="294" r:id="rId26"/>
    <p:sldId id="295" r:id="rId27"/>
    <p:sldId id="296" r:id="rId28"/>
    <p:sldId id="298" r:id="rId29"/>
    <p:sldId id="279" r:id="rId30"/>
    <p:sldId id="300" r:id="rId31"/>
    <p:sldId id="301" r:id="rId32"/>
    <p:sldId id="302" r:id="rId33"/>
    <p:sldId id="303" r:id="rId34"/>
    <p:sldId id="304" r:id="rId35"/>
    <p:sldId id="274" r:id="rId36"/>
    <p:sldId id="306" r:id="rId37"/>
    <p:sldId id="307" r:id="rId38"/>
    <p:sldId id="308" r:id="rId39"/>
    <p:sldId id="309" r:id="rId40"/>
    <p:sldId id="305" r:id="rId41"/>
    <p:sldId id="281" r:id="rId42"/>
    <p:sldId id="3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FF99"/>
    <a:srgbClr val="FFCCFF"/>
    <a:srgbClr val="00FF00"/>
    <a:srgbClr val="F7F7F7"/>
    <a:srgbClr val="000000"/>
    <a:srgbClr val="4F81BD"/>
    <a:srgbClr val="4A452A"/>
    <a:srgbClr val="595959"/>
    <a:srgbClr val="B9CDE5"/>
    <a:srgbClr val="D996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85484" autoAdjust="0"/>
  </p:normalViewPr>
  <p:slideViewPr>
    <p:cSldViewPr>
      <p:cViewPr>
        <p:scale>
          <a:sx n="60" d="100"/>
          <a:sy n="60" d="100"/>
        </p:scale>
        <p:origin x="-165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A00F-AB05-4A5D-8478-355EBE2482CD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1E4CD-2A8D-451C-B055-3FC9639B7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4A27C9-491C-49E4-ACA2-050274EDD640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2E2A7-E378-4E67-BA8D-FC8961AF56F1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326239-4AC6-4748-AD0F-1DA85E5A53FC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ED87B22E-B3A1-4FB1-8267-F990D3D1D1AC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1066800"/>
            <a:ext cx="8229600" cy="152400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73E393-A1C0-4F03-A5A1-155DD595A4BC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2CC78A-F7CF-4B02-829A-03A63BBD8511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Blah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1066800"/>
            <a:ext cx="8229600" cy="152400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E51143-240F-4B0A-BFAB-8E525C872CFB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577BFCA7-ED02-4882-931E-8F792EE07EE2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219200"/>
            <a:ext cx="8229600" cy="228600"/>
          </a:xfrm>
          <a:prstGeom prst="rect">
            <a:avLst/>
          </a:prstGeom>
          <a:solidFill>
            <a:srgbClr val="D8C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92FF49-C30E-4478-B901-D88905F3952C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Blah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57200" y="1066800"/>
            <a:ext cx="8229600" cy="152400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C5A72C-0ED6-4E52-B402-2CB559E93F73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DD3891-F53E-4FAD-A41C-849DA81CA8A8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57200" y="6477000"/>
            <a:ext cx="8229600" cy="228600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781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74AFD46-6158-4064-AC4C-E798A51B6F67}" type="datetime1">
              <a:rPr lang="en-US" smtClean="0"/>
              <a:pPr/>
              <a:t>10/28/2012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5FC310F-8B6D-4753-AAE4-A928F19BE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https://encrypted-tbn2.gstatic.com/images?q=tbn:ANd9GcTij2gizF9djIqwryyu2TLkpSRU1wafrqVmQato41KhbrZsW6oCnw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34400" y="6293004"/>
            <a:ext cx="609600" cy="5649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6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keller@colorado.edu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horban2@illinois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/>
          <a:p>
            <a:r>
              <a:rPr lang="en-US" dirty="0" smtClean="0"/>
              <a:t>Live Migration of an Entire Network (and its Hosts)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Keller, </a:t>
            </a:r>
            <a:r>
              <a:rPr lang="en-US" dirty="0" err="1" smtClean="0"/>
              <a:t>Soudeh</a:t>
            </a:r>
            <a:r>
              <a:rPr lang="en-US" dirty="0" smtClean="0"/>
              <a:t> </a:t>
            </a:r>
            <a:r>
              <a:rPr lang="en-US" dirty="0" err="1" smtClean="0"/>
              <a:t>Ghorbani</a:t>
            </a:r>
            <a:r>
              <a:rPr lang="en-US" dirty="0" smtClean="0"/>
              <a:t>, Matthew Caesar, Jennifer Rexford</a:t>
            </a:r>
          </a:p>
          <a:p>
            <a:r>
              <a:rPr lang="en-US" dirty="0" err="1" smtClean="0"/>
              <a:t>HotNets</a:t>
            </a:r>
            <a:r>
              <a:rPr lang="en-US" dirty="0" smtClean="0"/>
              <a:t> 2012</a:t>
            </a:r>
            <a:endParaRPr lang="en-US" dirty="0"/>
          </a:p>
        </p:txBody>
      </p:sp>
    </p:spTree>
  </p:cSld>
  <p:clrMapOvr>
    <a:masterClrMapping/>
  </p:clrMapOvr>
  <p:transition advTm="1109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Automated</a:t>
            </a:r>
            <a:r>
              <a:rPr lang="en-US" dirty="0" smtClean="0"/>
              <a:t> migration according to some objective</a:t>
            </a:r>
            <a:br>
              <a:rPr lang="en-US" dirty="0" smtClean="0"/>
            </a:br>
            <a:r>
              <a:rPr lang="en-US" dirty="0" smtClean="0"/>
              <a:t>and easy manual migration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General Management Tool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9785" y="4953000"/>
            <a:ext cx="182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Monitoring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02386" y="2819400"/>
            <a:ext cx="1566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Objective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186" y="4953000"/>
            <a:ext cx="163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Migration</a:t>
            </a:r>
            <a:endParaRPr lang="en-US" sz="2000" dirty="0" smtClean="0"/>
          </a:p>
        </p:txBody>
      </p:sp>
      <p:sp>
        <p:nvSpPr>
          <p:cNvPr id="8" name="Cloud 7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10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1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12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2845186" y="3733800"/>
            <a:ext cx="24384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Ensemble Migration Automation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4060940" y="3341132"/>
            <a:ext cx="3446" cy="392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0"/>
            <a:endCxn id="17" idx="3"/>
          </p:cNvCxnSpPr>
          <p:nvPr/>
        </p:nvCxnSpPr>
        <p:spPr>
          <a:xfrm flipV="1">
            <a:off x="5281554" y="4305300"/>
            <a:ext cx="2032" cy="1676400"/>
          </a:xfrm>
          <a:prstGeom prst="curvedConnector3">
            <a:avLst>
              <a:gd name="adj1" fmla="val 32005768"/>
            </a:avLst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7" idx="1"/>
            <a:endCxn id="8" idx="2"/>
          </p:cNvCxnSpPr>
          <p:nvPr/>
        </p:nvCxnSpPr>
        <p:spPr>
          <a:xfrm rot="10800000" flipH="1" flipV="1">
            <a:off x="2845186" y="4305300"/>
            <a:ext cx="7564" cy="1676400"/>
          </a:xfrm>
          <a:prstGeom prst="curvedConnector3">
            <a:avLst>
              <a:gd name="adj1" fmla="val -8174844"/>
            </a:avLst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://mysticandroid.spruz.com/gfile/75r4!-!IJLDIG!-!zrzor45!-!SDHKJQGQ-JJRP-HMHQ-NFOH-FIQRONPQNOEH!-!72y1nq/computer_user_icon_button-d1454100927184353777pvx_32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323974" y="3429000"/>
            <a:ext cx="581025" cy="58102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170" idx="1"/>
          </p:cNvCxnSpPr>
          <p:nvPr/>
        </p:nvCxnSpPr>
        <p:spPr>
          <a:xfrm>
            <a:off x="1904999" y="3719513"/>
            <a:ext cx="914401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00200" y="381000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manual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Tm="6197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stCxn id="28" idx="2"/>
            <a:endCxn id="22" idx="2"/>
          </p:cNvCxnSpPr>
          <p:nvPr/>
        </p:nvCxnSpPr>
        <p:spPr>
          <a:xfrm flipH="1">
            <a:off x="2852750" y="4495800"/>
            <a:ext cx="95725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2"/>
            <a:endCxn id="22" idx="0"/>
          </p:cNvCxnSpPr>
          <p:nvPr/>
        </p:nvCxnSpPr>
        <p:spPr>
          <a:xfrm>
            <a:off x="3810000" y="4495800"/>
            <a:ext cx="1471554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57400" y="1371600"/>
            <a:ext cx="3505200" cy="3124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75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</a:t>
            </a:r>
            <a:r>
              <a:rPr lang="en-US" dirty="0" smtClean="0"/>
              <a:t> Migration of Ensembles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99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137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425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61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61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661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425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187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87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3600" y="1295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8902" y="3316069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LIME</a:t>
            </a:r>
            <a:endParaRPr lang="en-US" sz="3600" dirty="0"/>
          </a:p>
        </p:txBody>
      </p:sp>
      <p:sp>
        <p:nvSpPr>
          <p:cNvPr id="18" name="Rounded Rectangle 17"/>
          <p:cNvSpPr/>
          <p:nvPr/>
        </p:nvSpPr>
        <p:spPr>
          <a:xfrm>
            <a:off x="22899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502" y="319147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to operator/ automation</a:t>
            </a:r>
          </a:p>
        </p:txBody>
      </p:sp>
      <p:sp>
        <p:nvSpPr>
          <p:cNvPr id="22" name="Cloud 21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24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25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26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733262" y="5562600"/>
            <a:ext cx="264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Software-defined network</a:t>
            </a:r>
          </a:p>
          <a:p>
            <a:r>
              <a:rPr lang="en-US" dirty="0" smtClean="0"/>
              <a:t>Virtualized servers</a:t>
            </a:r>
            <a:endParaRPr lang="en-US" dirty="0"/>
          </a:p>
        </p:txBody>
      </p:sp>
      <p:cxnSp>
        <p:nvCxnSpPr>
          <p:cNvPr id="30" name="Straight Connector 29"/>
          <p:cNvCxnSpPr>
            <a:stCxn id="8" idx="1"/>
          </p:cNvCxnSpPr>
          <p:nvPr/>
        </p:nvCxnSpPr>
        <p:spPr>
          <a:xfrm flipH="1">
            <a:off x="1600200" y="3733800"/>
            <a:ext cx="537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6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8956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6482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1800" y="259080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25146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Migration  is transparent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1132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2" grpId="0" animBg="1"/>
      <p:bldP spid="27" grpId="0"/>
      <p:bldP spid="40" grpId="0"/>
      <p:bldP spid="2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Transparent?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advTm="2046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Out Functionality</a:t>
            </a:r>
            <a:endParaRPr lang="en-US" dirty="0"/>
          </a:p>
        </p:txBody>
      </p:sp>
      <p:cxnSp>
        <p:nvCxnSpPr>
          <p:cNvPr id="4" name="Straight Connector 3"/>
          <p:cNvCxnSpPr>
            <a:stCxn id="6" idx="2"/>
            <a:endCxn id="19" idx="2"/>
          </p:cNvCxnSpPr>
          <p:nvPr/>
        </p:nvCxnSpPr>
        <p:spPr>
          <a:xfrm flipH="1">
            <a:off x="2852750" y="4495800"/>
            <a:ext cx="95725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2"/>
            <a:endCxn id="19" idx="0"/>
          </p:cNvCxnSpPr>
          <p:nvPr/>
        </p:nvCxnSpPr>
        <p:spPr>
          <a:xfrm>
            <a:off x="3810000" y="4495800"/>
            <a:ext cx="1471554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1371600"/>
            <a:ext cx="3505200" cy="3124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375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99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661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661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425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87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187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3600" y="1295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899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2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23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886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956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482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71800" y="259080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442302" y="2133600"/>
            <a:ext cx="529498" cy="2286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191000" y="2133600"/>
            <a:ext cx="529498" cy="2286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Tm="1820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Out Functionality</a:t>
            </a:r>
            <a:endParaRPr lang="en-US" dirty="0"/>
          </a:p>
        </p:txBody>
      </p:sp>
      <p:cxnSp>
        <p:nvCxnSpPr>
          <p:cNvPr id="4" name="Straight Connector 3"/>
          <p:cNvCxnSpPr>
            <a:stCxn id="6" idx="2"/>
            <a:endCxn id="19" idx="2"/>
          </p:cNvCxnSpPr>
          <p:nvPr/>
        </p:nvCxnSpPr>
        <p:spPr>
          <a:xfrm flipH="1">
            <a:off x="2852750" y="4495800"/>
            <a:ext cx="95725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2"/>
            <a:endCxn id="19" idx="0"/>
          </p:cNvCxnSpPr>
          <p:nvPr/>
        </p:nvCxnSpPr>
        <p:spPr>
          <a:xfrm>
            <a:off x="3810000" y="4495800"/>
            <a:ext cx="1471554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1371600"/>
            <a:ext cx="3505200" cy="3124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375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99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137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25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61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661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661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425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87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187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3600" y="1295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899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2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23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886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956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482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71800" y="259080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advTm="17565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</a:t>
            </a:r>
            <a:endParaRPr lang="en-US" dirty="0"/>
          </a:p>
        </p:txBody>
      </p:sp>
      <p:cxnSp>
        <p:nvCxnSpPr>
          <p:cNvPr id="4" name="Straight Connector 3"/>
          <p:cNvCxnSpPr>
            <a:stCxn id="6" idx="2"/>
            <a:endCxn id="19" idx="2"/>
          </p:cNvCxnSpPr>
          <p:nvPr/>
        </p:nvCxnSpPr>
        <p:spPr>
          <a:xfrm flipH="1">
            <a:off x="2852750" y="4495800"/>
            <a:ext cx="95725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2"/>
            <a:endCxn id="19" idx="0"/>
          </p:cNvCxnSpPr>
          <p:nvPr/>
        </p:nvCxnSpPr>
        <p:spPr>
          <a:xfrm>
            <a:off x="3810000" y="4495800"/>
            <a:ext cx="1471554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1371600"/>
            <a:ext cx="3505200" cy="3124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375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99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137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25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61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661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661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42502" y="1676400"/>
            <a:ext cx="12954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8702" y="2133600"/>
            <a:ext cx="1143000" cy="2612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18702" y="1828800"/>
            <a:ext cx="1143000" cy="2503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3600" y="1295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899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2845186" y="5562600"/>
            <a:ext cx="24384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986" y="5943600"/>
            <a:ext cx="533400" cy="533400"/>
          </a:xfrm>
          <a:prstGeom prst="rect">
            <a:avLst/>
          </a:prstGeom>
          <a:noFill/>
        </p:spPr>
      </p:pic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7186" y="5734867"/>
            <a:ext cx="381000" cy="208733"/>
          </a:xfrm>
          <a:prstGeom prst="rect">
            <a:avLst/>
          </a:prstGeom>
          <a:noFill/>
        </p:spPr>
      </p:pic>
      <p:pic>
        <p:nvPicPr>
          <p:cNvPr id="2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386" y="5867400"/>
            <a:ext cx="533400" cy="533400"/>
          </a:xfrm>
          <a:prstGeom prst="rect">
            <a:avLst/>
          </a:prstGeom>
          <a:noFill/>
        </p:spPr>
      </p:pic>
      <p:pic>
        <p:nvPicPr>
          <p:cNvPr id="23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586" y="5791200"/>
            <a:ext cx="381000" cy="20873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886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  Control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956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48200" y="25146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71800" y="259080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85800" y="2743200"/>
            <a:ext cx="6324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00800" y="3200400"/>
            <a:ext cx="2190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Infrastructure</a:t>
            </a:r>
            <a:br>
              <a:rPr lang="en-US" sz="2800" dirty="0" smtClean="0"/>
            </a:br>
            <a:r>
              <a:rPr lang="en-US" sz="2800" dirty="0" smtClean="0"/>
              <a:t>Operator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1600200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Tenants</a:t>
            </a:r>
            <a:endParaRPr lang="en-US" sz="28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advTm="3882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 we base it off of VM migration?</a:t>
            </a:r>
          </a:p>
          <a:p>
            <a:r>
              <a:rPr lang="en-US" dirty="0" smtClean="0"/>
              <a:t>Iteratively copy state</a:t>
            </a:r>
          </a:p>
          <a:p>
            <a:r>
              <a:rPr lang="en-US" dirty="0" smtClean="0"/>
              <a:t>Freeze VM</a:t>
            </a:r>
          </a:p>
          <a:p>
            <a:r>
              <a:rPr lang="en-US" dirty="0" smtClean="0"/>
              <a:t>Copy last delta of state</a:t>
            </a:r>
          </a:p>
          <a:p>
            <a:r>
              <a:rPr lang="en-US" dirty="0" smtClean="0"/>
              <a:t>Un-freeze VM on new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Live Migrate an Ensemble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advTm="4085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Ensemble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Iterative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2695903" y="1605455"/>
            <a:ext cx="2837794" cy="317938"/>
          </a:xfrm>
          <a:custGeom>
            <a:avLst/>
            <a:gdLst>
              <a:gd name="connsiteX0" fmla="*/ 0 w 2837794"/>
              <a:gd name="connsiteY0" fmla="*/ 317938 h 317938"/>
              <a:gd name="connsiteX1" fmla="*/ 425669 w 2837794"/>
              <a:gd name="connsiteY1" fmla="*/ 49924 h 317938"/>
              <a:gd name="connsiteX2" fmla="*/ 2349063 w 2837794"/>
              <a:gd name="connsiteY2" fmla="*/ 34159 h 317938"/>
              <a:gd name="connsiteX3" fmla="*/ 2837794 w 2837794"/>
              <a:gd name="connsiteY3" fmla="*/ 254876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794" h="317938">
                <a:moveTo>
                  <a:pt x="0" y="317938"/>
                </a:moveTo>
                <a:cubicBezTo>
                  <a:pt x="17079" y="207579"/>
                  <a:pt x="34159" y="97220"/>
                  <a:pt x="425669" y="49924"/>
                </a:cubicBezTo>
                <a:cubicBezTo>
                  <a:pt x="817179" y="2628"/>
                  <a:pt x="1947042" y="0"/>
                  <a:pt x="2349063" y="34159"/>
                </a:cubicBezTo>
                <a:cubicBezTo>
                  <a:pt x="2751084" y="68318"/>
                  <a:pt x="2794439" y="161597"/>
                  <a:pt x="2837794" y="254876"/>
                </a:cubicBezTo>
              </a:path>
            </a:pathLst>
          </a:cu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flipV="1">
            <a:off x="2743200" y="6096000"/>
            <a:ext cx="2837794" cy="317938"/>
          </a:xfrm>
          <a:custGeom>
            <a:avLst/>
            <a:gdLst>
              <a:gd name="connsiteX0" fmla="*/ 0 w 2837794"/>
              <a:gd name="connsiteY0" fmla="*/ 317938 h 317938"/>
              <a:gd name="connsiteX1" fmla="*/ 425669 w 2837794"/>
              <a:gd name="connsiteY1" fmla="*/ 49924 h 317938"/>
              <a:gd name="connsiteX2" fmla="*/ 2349063 w 2837794"/>
              <a:gd name="connsiteY2" fmla="*/ 34159 h 317938"/>
              <a:gd name="connsiteX3" fmla="*/ 2837794 w 2837794"/>
              <a:gd name="connsiteY3" fmla="*/ 254876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794" h="317938">
                <a:moveTo>
                  <a:pt x="0" y="317938"/>
                </a:moveTo>
                <a:cubicBezTo>
                  <a:pt x="17079" y="207579"/>
                  <a:pt x="34159" y="97220"/>
                  <a:pt x="425669" y="49924"/>
                </a:cubicBezTo>
                <a:cubicBezTo>
                  <a:pt x="817179" y="2628"/>
                  <a:pt x="1947042" y="0"/>
                  <a:pt x="2349063" y="34159"/>
                </a:cubicBezTo>
                <a:cubicBezTo>
                  <a:pt x="2751084" y="68318"/>
                  <a:pt x="2794439" y="161597"/>
                  <a:pt x="2837794" y="254876"/>
                </a:cubicBezTo>
              </a:path>
            </a:pathLst>
          </a:cu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94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advTm="1630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Ensemble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Cloud 6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7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7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Freeze and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2695903" y="1605455"/>
            <a:ext cx="2837794" cy="317938"/>
          </a:xfrm>
          <a:custGeom>
            <a:avLst/>
            <a:gdLst>
              <a:gd name="connsiteX0" fmla="*/ 0 w 2837794"/>
              <a:gd name="connsiteY0" fmla="*/ 317938 h 317938"/>
              <a:gd name="connsiteX1" fmla="*/ 425669 w 2837794"/>
              <a:gd name="connsiteY1" fmla="*/ 49924 h 317938"/>
              <a:gd name="connsiteX2" fmla="*/ 2349063 w 2837794"/>
              <a:gd name="connsiteY2" fmla="*/ 34159 h 317938"/>
              <a:gd name="connsiteX3" fmla="*/ 2837794 w 2837794"/>
              <a:gd name="connsiteY3" fmla="*/ 254876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794" h="317938">
                <a:moveTo>
                  <a:pt x="0" y="317938"/>
                </a:moveTo>
                <a:cubicBezTo>
                  <a:pt x="17079" y="207579"/>
                  <a:pt x="34159" y="97220"/>
                  <a:pt x="425669" y="49924"/>
                </a:cubicBezTo>
                <a:cubicBezTo>
                  <a:pt x="817179" y="2628"/>
                  <a:pt x="1947042" y="0"/>
                  <a:pt x="2349063" y="34159"/>
                </a:cubicBezTo>
                <a:cubicBezTo>
                  <a:pt x="2751084" y="68318"/>
                  <a:pt x="2794439" y="161597"/>
                  <a:pt x="2837794" y="254876"/>
                </a:cubicBezTo>
              </a:path>
            </a:pathLst>
          </a:cu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flipV="1">
            <a:off x="2743200" y="6096000"/>
            <a:ext cx="2837794" cy="317938"/>
          </a:xfrm>
          <a:custGeom>
            <a:avLst/>
            <a:gdLst>
              <a:gd name="connsiteX0" fmla="*/ 0 w 2837794"/>
              <a:gd name="connsiteY0" fmla="*/ 317938 h 317938"/>
              <a:gd name="connsiteX1" fmla="*/ 425669 w 2837794"/>
              <a:gd name="connsiteY1" fmla="*/ 49924 h 317938"/>
              <a:gd name="connsiteX2" fmla="*/ 2349063 w 2837794"/>
              <a:gd name="connsiteY2" fmla="*/ 34159 h 317938"/>
              <a:gd name="connsiteX3" fmla="*/ 2837794 w 2837794"/>
              <a:gd name="connsiteY3" fmla="*/ 254876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794" h="317938">
                <a:moveTo>
                  <a:pt x="0" y="317938"/>
                </a:moveTo>
                <a:cubicBezTo>
                  <a:pt x="17079" y="207579"/>
                  <a:pt x="34159" y="97220"/>
                  <a:pt x="425669" y="49924"/>
                </a:cubicBezTo>
                <a:cubicBezTo>
                  <a:pt x="817179" y="2628"/>
                  <a:pt x="1947042" y="0"/>
                  <a:pt x="2349063" y="34159"/>
                </a:cubicBezTo>
                <a:cubicBezTo>
                  <a:pt x="2751084" y="68318"/>
                  <a:pt x="2794439" y="161597"/>
                  <a:pt x="2837794" y="254876"/>
                </a:cubicBezTo>
              </a:path>
            </a:pathLst>
          </a:cu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8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advTm="11077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Ensemble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sp>
        <p:nvSpPr>
          <p:cNvPr id="60" name="Rounded Rectangle 59"/>
          <p:cNvSpPr/>
          <p:nvPr/>
        </p:nvSpPr>
        <p:spPr>
          <a:xfrm>
            <a:off x="63246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ounded Rectangle 60"/>
          <p:cNvSpPr/>
          <p:nvPr/>
        </p:nvSpPr>
        <p:spPr>
          <a:xfrm>
            <a:off x="64008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008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6388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ounded Rectangle 63"/>
          <p:cNvSpPr/>
          <p:nvPr/>
        </p:nvSpPr>
        <p:spPr>
          <a:xfrm>
            <a:off x="57150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7150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6200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ounded Rectangle 66"/>
          <p:cNvSpPr/>
          <p:nvPr/>
        </p:nvSpPr>
        <p:spPr>
          <a:xfrm>
            <a:off x="76962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962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1341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7531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99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advTm="1973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Widely supported to help:</a:t>
            </a:r>
          </a:p>
          <a:p>
            <a:r>
              <a:rPr lang="en-US" dirty="0" smtClean="0"/>
              <a:t>Consolidate to save energy</a:t>
            </a:r>
          </a:p>
          <a:p>
            <a:r>
              <a:rPr lang="en-US" dirty="0" smtClean="0"/>
              <a:t>Re-locate to improve performance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Migration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4038600"/>
            <a:ext cx="3048000" cy="2286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95400" y="55626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42672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44196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48768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53000" y="4038600"/>
            <a:ext cx="3048000" cy="2286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05400" y="55626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29400" y="42672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705600" y="44196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05600" y="48768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67000" y="4267200"/>
            <a:ext cx="1219200" cy="1143000"/>
          </a:xfrm>
          <a:prstGeom prst="roundRect">
            <a:avLst/>
          </a:prstGeom>
          <a:solidFill>
            <a:srgbClr val="A6A6A6">
              <a:alpha val="10196"/>
            </a:srgbClr>
          </a:solidFill>
          <a:ln>
            <a:solidFill>
              <a:srgbClr val="385D8A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43200" y="4419600"/>
            <a:ext cx="1066800" cy="381000"/>
          </a:xfrm>
          <a:prstGeom prst="roundRect">
            <a:avLst/>
          </a:prstGeom>
          <a:solidFill>
            <a:srgbClr val="D99694">
              <a:alpha val="10196"/>
            </a:srgbClr>
          </a:solidFill>
          <a:ln>
            <a:solidFill>
              <a:srgbClr val="595959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43200" y="4876800"/>
            <a:ext cx="1066800" cy="381000"/>
          </a:xfrm>
          <a:prstGeom prst="roundRect">
            <a:avLst/>
          </a:prstGeom>
          <a:solidFill>
            <a:srgbClr val="B9CDE5">
              <a:alpha val="10196"/>
            </a:srgbClr>
          </a:solidFill>
          <a:ln>
            <a:solidFill>
              <a:srgbClr val="595959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505200" y="4267200"/>
            <a:ext cx="1219200" cy="1143000"/>
          </a:xfrm>
          <a:prstGeom prst="roundRect">
            <a:avLst/>
          </a:prstGeom>
          <a:solidFill>
            <a:srgbClr val="A6A6A6">
              <a:alpha val="30196"/>
            </a:srgbClr>
          </a:solidFill>
          <a:ln>
            <a:solidFill>
              <a:srgbClr val="385D8A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581400" y="4419600"/>
            <a:ext cx="1066800" cy="381000"/>
          </a:xfrm>
          <a:prstGeom prst="roundRect">
            <a:avLst/>
          </a:prstGeom>
          <a:solidFill>
            <a:srgbClr val="D99694">
              <a:alpha val="30196"/>
            </a:srgbClr>
          </a:solidFill>
          <a:ln>
            <a:solidFill>
              <a:srgbClr val="595959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81400" y="4876800"/>
            <a:ext cx="1066800" cy="381000"/>
          </a:xfrm>
          <a:prstGeom prst="roundRect">
            <a:avLst/>
          </a:prstGeom>
          <a:solidFill>
            <a:srgbClr val="B9CDE5">
              <a:alpha val="29804"/>
            </a:srgbClr>
          </a:solidFill>
          <a:ln>
            <a:solidFill>
              <a:srgbClr val="595959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267200" y="4267200"/>
            <a:ext cx="1219200" cy="1143000"/>
          </a:xfrm>
          <a:prstGeom prst="roundRect">
            <a:avLst/>
          </a:prstGeom>
          <a:solidFill>
            <a:srgbClr val="A6A6A6">
              <a:alpha val="60000"/>
            </a:srgbClr>
          </a:solidFill>
          <a:ln>
            <a:solidFill>
              <a:srgbClr val="385D8A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343400" y="4419600"/>
            <a:ext cx="1066800" cy="381000"/>
          </a:xfrm>
          <a:prstGeom prst="roundRect">
            <a:avLst/>
          </a:prstGeom>
          <a:solidFill>
            <a:srgbClr val="D99694">
              <a:alpha val="60000"/>
            </a:srgbClr>
          </a:solidFill>
          <a:ln>
            <a:solidFill>
              <a:srgbClr val="59595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343400" y="4876800"/>
            <a:ext cx="1066800" cy="381000"/>
          </a:xfrm>
          <a:prstGeom prst="roundRect">
            <a:avLst/>
          </a:prstGeom>
          <a:solidFill>
            <a:srgbClr val="B9CDE5">
              <a:alpha val="60000"/>
            </a:srgbClr>
          </a:solidFill>
          <a:ln>
            <a:solidFill>
              <a:srgbClr val="59595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05400" y="4267200"/>
            <a:ext cx="1219200" cy="1143000"/>
            <a:chOff x="5867400" y="3048000"/>
            <a:chExt cx="1219200" cy="1143000"/>
          </a:xfrm>
        </p:grpSpPr>
        <p:sp>
          <p:nvSpPr>
            <p:cNvPr id="34" name="Rounded Rectangle 33"/>
            <p:cNvSpPr/>
            <p:nvPr/>
          </p:nvSpPr>
          <p:spPr>
            <a:xfrm>
              <a:off x="5867400" y="3048000"/>
              <a:ext cx="1219200" cy="1143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43600" y="3200400"/>
              <a:ext cx="1066800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3600" y="3657600"/>
              <a:ext cx="1066800" cy="381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276600" y="3810000"/>
            <a:ext cx="2286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Picture 2" descr="https://encrypted-tbn1.gstatic.com/images?q=tbn:ANd9GcRgCf2DRfU0ogumaTSHPaTm0XjxboVLo7qzn8H5SxDsytFdQTY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9075" y="1311564"/>
            <a:ext cx="1304925" cy="527243"/>
          </a:xfrm>
          <a:prstGeom prst="rect">
            <a:avLst/>
          </a:prstGeom>
          <a:noFill/>
        </p:spPr>
      </p:pic>
      <p:pic>
        <p:nvPicPr>
          <p:cNvPr id="34824" name="Picture 8" descr="https://encrypted-tbn3.gstatic.com/images?q=tbn:ANd9GcT6l3N5ez-fzUtN9DNu-YMmUevUCLYk3m1QcJmnZrUtynZbz2kapXN-02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2057400"/>
            <a:ext cx="1524000" cy="857694"/>
          </a:xfrm>
          <a:prstGeom prst="rect">
            <a:avLst/>
          </a:prstGeom>
          <a:noFill/>
        </p:spPr>
      </p:pic>
      <p:pic>
        <p:nvPicPr>
          <p:cNvPr id="34826" name="Picture 10" descr="https://encrypted-tbn3.gstatic.com/images?q=tbn:ANd9GcTNLt_VdxyGWfyW76l5rNWGp1F1pCVz5vJAFg-2EEJA4WpYIjUpL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3429000"/>
            <a:ext cx="477134" cy="533400"/>
          </a:xfrm>
          <a:prstGeom prst="rect">
            <a:avLst/>
          </a:prstGeom>
          <a:noFill/>
        </p:spPr>
      </p:pic>
      <p:pic>
        <p:nvPicPr>
          <p:cNvPr id="34828" name="Picture 12" descr="https://encrypted-tbn0.gstatic.com/images?q=tbn:ANd9GcSDZInJDU9a8Ek0avecqfxDebvnJ0GJcS7sgwZv_0TPlW3WPLR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2667000"/>
            <a:ext cx="685799" cy="658846"/>
          </a:xfrm>
          <a:prstGeom prst="rect">
            <a:avLst/>
          </a:prstGeom>
          <a:noFill/>
        </p:spPr>
      </p:pic>
      <p:pic>
        <p:nvPicPr>
          <p:cNvPr id="34820" name="Picture 4" descr="https://encrypted-tbn1.gstatic.com/images?q=tbn:ANd9GcSMytrjQvJV02Fm3S12tlYpwD9LrMB0plQNd-KceZIpR-WIsxz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77200" y="1905000"/>
            <a:ext cx="843149" cy="398298"/>
          </a:xfrm>
          <a:prstGeom prst="rect">
            <a:avLst/>
          </a:prstGeom>
          <a:noFill/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Tm="4744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Ensemble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sp>
        <p:nvSpPr>
          <p:cNvPr id="60" name="Rounded Rectangle 59"/>
          <p:cNvSpPr/>
          <p:nvPr/>
        </p:nvSpPr>
        <p:spPr>
          <a:xfrm>
            <a:off x="63246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ounded Rectangle 60"/>
          <p:cNvSpPr/>
          <p:nvPr/>
        </p:nvSpPr>
        <p:spPr>
          <a:xfrm>
            <a:off x="64008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008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6388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ounded Rectangle 63"/>
          <p:cNvSpPr/>
          <p:nvPr/>
        </p:nvSpPr>
        <p:spPr>
          <a:xfrm>
            <a:off x="57150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7150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6200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ounded Rectangle 66"/>
          <p:cNvSpPr/>
          <p:nvPr/>
        </p:nvSpPr>
        <p:spPr>
          <a:xfrm>
            <a:off x="76962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962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1341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57531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8199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600200" y="4953000"/>
            <a:ext cx="6019800" cy="1295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Complex to implement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Downtime potentially large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advTm="2751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Whole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Iterative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53" idx="2"/>
          </p:cNvCxnSpPr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7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Brace 106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advTm="1477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Whole Network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7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7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Freeze and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2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43" name="Rounded Rectangle 42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ounded Rectangle 49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Cloud 8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4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advTm="1173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Whole Network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8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81" name="Rounded Rectangle 80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ounded Rectangle 81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ounded Rectangle 84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Cloud 9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81" idx="2"/>
          </p:cNvCxnSpPr>
          <p:nvPr/>
        </p:nvCxnSpPr>
        <p:spPr>
          <a:xfrm flipH="1" flipV="1">
            <a:off x="2133600" y="2438400"/>
            <a:ext cx="39624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627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0485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7150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9817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4" idx="0"/>
          </p:cNvCxnSpPr>
          <p:nvPr/>
        </p:nvCxnSpPr>
        <p:spPr>
          <a:xfrm flipV="1">
            <a:off x="1447800" y="4267200"/>
            <a:ext cx="42672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87" idx="0"/>
          </p:cNvCxnSpPr>
          <p:nvPr/>
        </p:nvCxnSpPr>
        <p:spPr>
          <a:xfrm flipH="1">
            <a:off x="3429000" y="4343400"/>
            <a:ext cx="33528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advTm="2624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Whole Network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8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81" name="Rounded Rectangle 80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ounded Rectangle 81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ounded Rectangle 84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Cloud 9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81" idx="2"/>
          </p:cNvCxnSpPr>
          <p:nvPr/>
        </p:nvCxnSpPr>
        <p:spPr>
          <a:xfrm flipH="1" flipV="1">
            <a:off x="2133600" y="2438400"/>
            <a:ext cx="39624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627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0485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7150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9817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4" idx="0"/>
          </p:cNvCxnSpPr>
          <p:nvPr/>
        </p:nvCxnSpPr>
        <p:spPr>
          <a:xfrm flipV="1">
            <a:off x="1447800" y="4267200"/>
            <a:ext cx="42672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87" idx="0"/>
          </p:cNvCxnSpPr>
          <p:nvPr/>
        </p:nvCxnSpPr>
        <p:spPr>
          <a:xfrm flipH="1">
            <a:off x="3429000" y="4343400"/>
            <a:ext cx="33528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600200" y="4953000"/>
            <a:ext cx="6019800" cy="1295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Lots of packet loss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Lots of “backhaul” traffic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advTm="3673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Each Switch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Iterative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33800" y="3657600"/>
            <a:ext cx="14478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advTm="7659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Each Switch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7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7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Freeze and copy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2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43" name="Rounded Rectangle 42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ounded Rectangle 49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Cloud 8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Straight Connector 58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733800" y="3657600"/>
            <a:ext cx="14478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advTm="1435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Each Switch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8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81" name="Rounded Rectangle 80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ounded Rectangle 81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ounded Rectangle 84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Cloud 9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Straight Connector 62"/>
          <p:cNvCxnSpPr>
            <a:stCxn id="54" idx="3"/>
            <a:endCxn id="74" idx="1"/>
          </p:cNvCxnSpPr>
          <p:nvPr/>
        </p:nvCxnSpPr>
        <p:spPr>
          <a:xfrm>
            <a:off x="1981200" y="3581400"/>
            <a:ext cx="54102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3"/>
            <a:endCxn id="74" idx="1"/>
          </p:cNvCxnSpPr>
          <p:nvPr/>
        </p:nvCxnSpPr>
        <p:spPr>
          <a:xfrm flipV="1">
            <a:off x="2667000" y="3657600"/>
            <a:ext cx="4724400" cy="5334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advTm="2633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Each Switch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5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5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loud 76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Resume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0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7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8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81" name="Rounded Rectangle 80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ounded Rectangle 81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ounded Rectangle 84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Cloud 9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Straight Connector 62"/>
          <p:cNvCxnSpPr>
            <a:stCxn id="54" idx="3"/>
            <a:endCxn id="74" idx="1"/>
          </p:cNvCxnSpPr>
          <p:nvPr/>
        </p:nvCxnSpPr>
        <p:spPr>
          <a:xfrm>
            <a:off x="1981200" y="3581400"/>
            <a:ext cx="54102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3"/>
            <a:endCxn id="74" idx="1"/>
          </p:cNvCxnSpPr>
          <p:nvPr/>
        </p:nvCxnSpPr>
        <p:spPr>
          <a:xfrm flipV="1">
            <a:off x="2667000" y="3657600"/>
            <a:ext cx="4724400" cy="5334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600200" y="4800600"/>
            <a:ext cx="6019800" cy="1447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Bursts of packet loss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Even more “backhaul” traffic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Long total time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advTm="19422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</a:p>
          <a:p>
            <a:r>
              <a:rPr lang="en-US" dirty="0" smtClean="0"/>
              <a:t>Migrate the VMs individually (or in groups)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advTm="2425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105400"/>
            <a:ext cx="1066800" cy="1066800"/>
          </a:xfrm>
          <a:prstGeom prst="rect">
            <a:avLst/>
          </a:prstGeom>
          <a:noFill/>
        </p:spPr>
      </p:pic>
      <p:sp>
        <p:nvSpPr>
          <p:cNvPr id="41" name="Rounded Rectangle 40"/>
          <p:cNvSpPr/>
          <p:nvPr/>
        </p:nvSpPr>
        <p:spPr>
          <a:xfrm>
            <a:off x="5410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ounded Rectangle 41"/>
          <p:cNvSpPr/>
          <p:nvPr/>
        </p:nvSpPr>
        <p:spPr>
          <a:xfrm>
            <a:off x="5486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86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086350"/>
            <a:ext cx="1066800" cy="1066800"/>
          </a:xfrm>
          <a:prstGeom prst="rect">
            <a:avLst/>
          </a:prstGeom>
          <a:noFill/>
        </p:spPr>
      </p:pic>
      <p:sp>
        <p:nvSpPr>
          <p:cNvPr id="38" name="Rounded Rectangle 37"/>
          <p:cNvSpPr/>
          <p:nvPr/>
        </p:nvSpPr>
        <p:spPr>
          <a:xfrm>
            <a:off x="4267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44196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343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105400"/>
            <a:ext cx="1066800" cy="1066800"/>
          </a:xfrm>
          <a:prstGeom prst="rect">
            <a:avLst/>
          </a:prstGeom>
          <a:noFill/>
        </p:spPr>
      </p:pic>
      <p:sp>
        <p:nvSpPr>
          <p:cNvPr id="35" name="Rounded Rectangle 34"/>
          <p:cNvSpPr/>
          <p:nvPr/>
        </p:nvSpPr>
        <p:spPr>
          <a:xfrm>
            <a:off x="30480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ounded Rectangle 35"/>
          <p:cNvSpPr/>
          <p:nvPr/>
        </p:nvSpPr>
        <p:spPr>
          <a:xfrm>
            <a:off x="31242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242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1746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086350"/>
            <a:ext cx="1066800" cy="1066800"/>
          </a:xfrm>
          <a:prstGeom prst="rect">
            <a:avLst/>
          </a:prstGeom>
          <a:noFill/>
        </p:spPr>
      </p:pic>
      <p:sp>
        <p:nvSpPr>
          <p:cNvPr id="32" name="Rounded Rectangle 31"/>
          <p:cNvSpPr/>
          <p:nvPr/>
        </p:nvSpPr>
        <p:spPr>
          <a:xfrm>
            <a:off x="18288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ounded Rectangle 32"/>
          <p:cNvSpPr/>
          <p:nvPr/>
        </p:nvSpPr>
        <p:spPr>
          <a:xfrm>
            <a:off x="19050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050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Many VMs working together</a:t>
            </a:r>
            <a:endParaRPr lang="en-US" dirty="0"/>
          </a:p>
        </p:txBody>
      </p:sp>
      <p:pic>
        <p:nvPicPr>
          <p:cNvPr id="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724400"/>
            <a:ext cx="1066800" cy="1066800"/>
          </a:xfrm>
          <a:prstGeom prst="rect">
            <a:avLst/>
          </a:prstGeom>
          <a:noFill/>
        </p:spPr>
      </p:pic>
      <p:pic>
        <p:nvPicPr>
          <p:cNvPr id="1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743450"/>
            <a:ext cx="1066800" cy="1066800"/>
          </a:xfrm>
          <a:prstGeom prst="rect">
            <a:avLst/>
          </a:prstGeom>
          <a:noFill/>
        </p:spPr>
      </p:pic>
      <p:pic>
        <p:nvPicPr>
          <p:cNvPr id="1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724400"/>
            <a:ext cx="1066800" cy="1066800"/>
          </a:xfrm>
          <a:prstGeom prst="rect">
            <a:avLst/>
          </a:prstGeom>
          <a:noFill/>
        </p:spPr>
      </p:pic>
      <p:pic>
        <p:nvPicPr>
          <p:cNvPr id="1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743450"/>
            <a:ext cx="1066800" cy="1066800"/>
          </a:xfrm>
          <a:prstGeom prst="rect">
            <a:avLst/>
          </a:prstGeom>
          <a:noFill/>
        </p:spPr>
      </p:pic>
      <p:sp>
        <p:nvSpPr>
          <p:cNvPr id="14" name="Curved Down Arrow 13"/>
          <p:cNvSpPr/>
          <p:nvPr/>
        </p:nvSpPr>
        <p:spPr>
          <a:xfrm>
            <a:off x="2057400" y="3733800"/>
            <a:ext cx="2667000" cy="1219200"/>
          </a:xfrm>
          <a:prstGeom prst="curvedDownArrow">
            <a:avLst>
              <a:gd name="adj1" fmla="val 805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 flipH="1">
            <a:off x="3200400" y="3733800"/>
            <a:ext cx="2743200" cy="1219200"/>
          </a:xfrm>
          <a:prstGeom prst="curvedDownArrow">
            <a:avLst>
              <a:gd name="adj1" fmla="val 1047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Applications Look Like This</a:t>
            </a:r>
            <a:endParaRPr lang="en-US" dirty="0"/>
          </a:p>
        </p:txBody>
      </p:sp>
      <p:sp>
        <p:nvSpPr>
          <p:cNvPr id="13" name="Curved Down Arrow 12"/>
          <p:cNvSpPr/>
          <p:nvPr/>
        </p:nvSpPr>
        <p:spPr>
          <a:xfrm>
            <a:off x="1981200" y="4267200"/>
            <a:ext cx="129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flipH="1">
            <a:off x="4495800" y="4267200"/>
            <a:ext cx="12954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288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ounded Rectangle 17"/>
          <p:cNvSpPr/>
          <p:nvPr/>
        </p:nvSpPr>
        <p:spPr>
          <a:xfrm>
            <a:off x="19050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050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67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4343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43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480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31242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242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10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ounded Rectangle 29"/>
          <p:cNvSpPr/>
          <p:nvPr/>
        </p:nvSpPr>
        <p:spPr>
          <a:xfrm>
            <a:off x="5486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86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19578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Copy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state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53" idx="2"/>
          </p:cNvCxnSpPr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8" idx="1"/>
          </p:cNvCxnSpPr>
          <p:nvPr/>
        </p:nvCxnSpPr>
        <p:spPr>
          <a:xfrm>
            <a:off x="4191000" y="3886200"/>
            <a:ext cx="762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/>
          <p:cNvSpPr/>
          <p:nvPr/>
        </p:nvSpPr>
        <p:spPr>
          <a:xfrm>
            <a:off x="3962400" y="31242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advTm="10764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04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32766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66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Cloned Operation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53" idx="2"/>
          </p:cNvCxnSpPr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Connector 82"/>
          <p:cNvCxnSpPr>
            <a:endCxn id="78" idx="1"/>
          </p:cNvCxnSpPr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2"/>
            <a:endCxn id="80" idx="3"/>
          </p:cNvCxnSpPr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82" idx="0"/>
          </p:cNvCxnSpPr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3"/>
            <a:endCxn id="80" idx="1"/>
          </p:cNvCxnSpPr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133600" y="2514600"/>
            <a:ext cx="4000500" cy="914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447800" y="4267200"/>
            <a:ext cx="4305300" cy="1143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429000" y="4343400"/>
            <a:ext cx="3390900" cy="112395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advTm="46535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410200"/>
            <a:ext cx="1066800" cy="10668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12954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954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200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76962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6962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Migrate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53" idx="2"/>
          </p:cNvCxnSpPr>
          <p:nvPr/>
        </p:nvCxnSpPr>
        <p:spPr>
          <a:xfrm flipH="1" flipV="1">
            <a:off x="1333500" y="4267200"/>
            <a:ext cx="114300" cy="12001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0" idx="2"/>
            <a:endCxn id="43" idx="0"/>
          </p:cNvCxnSpPr>
          <p:nvPr/>
        </p:nvCxnSpPr>
        <p:spPr>
          <a:xfrm>
            <a:off x="68199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Connector 82"/>
          <p:cNvCxnSpPr>
            <a:endCxn id="78" idx="1"/>
          </p:cNvCxnSpPr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2"/>
            <a:endCxn id="80" idx="3"/>
          </p:cNvCxnSpPr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82" idx="0"/>
          </p:cNvCxnSpPr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3"/>
            <a:endCxn id="80" idx="1"/>
          </p:cNvCxnSpPr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0"/>
          </p:cNvCxnSpPr>
          <p:nvPr/>
        </p:nvCxnSpPr>
        <p:spPr>
          <a:xfrm flipH="1" flipV="1">
            <a:off x="2133600" y="2514600"/>
            <a:ext cx="4000500" cy="914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2" idx="2"/>
          </p:cNvCxnSpPr>
          <p:nvPr/>
        </p:nvCxnSpPr>
        <p:spPr>
          <a:xfrm flipH="1">
            <a:off x="1447800" y="4267200"/>
            <a:ext cx="4305300" cy="1143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5448300" cy="112395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 advTm="17706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5238750"/>
            <a:ext cx="1066800" cy="1066800"/>
          </a:xfrm>
          <a:prstGeom prst="rect">
            <a:avLst/>
          </a:prstGeom>
          <a:noFill/>
        </p:spPr>
      </p:pic>
      <p:pic>
        <p:nvPicPr>
          <p:cNvPr id="64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5257800"/>
            <a:ext cx="1066800" cy="10668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6" idx="3"/>
          </p:cNvCxnSpPr>
          <p:nvPr/>
        </p:nvCxnSpPr>
        <p:spPr>
          <a:xfrm>
            <a:off x="20574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9050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238750"/>
            <a:ext cx="1066800" cy="1066800"/>
          </a:xfrm>
          <a:prstGeom prst="rect">
            <a:avLst/>
          </a:prstGeom>
          <a:noFill/>
        </p:spPr>
      </p:pic>
      <p:pic>
        <p:nvPicPr>
          <p:cNvPr id="3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257800"/>
            <a:ext cx="1066800" cy="1066800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1905000" y="21336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981200" y="22098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81200" y="22860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800" y="54102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5715000" y="54864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715000" y="55626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20000" y="546735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7696200" y="554355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696200" y="561975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loud 53"/>
          <p:cNvSpPr/>
          <p:nvPr/>
        </p:nvSpPr>
        <p:spPr>
          <a:xfrm>
            <a:off x="6096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67200" y="2057400"/>
            <a:ext cx="762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0" y="43997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3"/>
          </p:cNvCxnSpPr>
          <p:nvPr/>
        </p:nvCxnSpPr>
        <p:spPr>
          <a:xfrm>
            <a:off x="6477000" y="37647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15000" y="37901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62800" y="39624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39624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905000"/>
            <a:ext cx="1066800" cy="1066800"/>
          </a:xfrm>
          <a:prstGeom prst="rect">
            <a:avLst/>
          </a:prstGeom>
          <a:noFill/>
        </p:spPr>
      </p:pic>
      <p:pic>
        <p:nvPicPr>
          <p:cNvPr id="65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36718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205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1290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loud 68"/>
          <p:cNvSpPr/>
          <p:nvPr/>
        </p:nvSpPr>
        <p:spPr>
          <a:xfrm>
            <a:off x="5029200" y="2819400"/>
            <a:ext cx="33528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81400" y="2057400"/>
            <a:ext cx="1447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Migrate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33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78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290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400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486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0"/>
            <a:endCxn id="34" idx="2"/>
          </p:cNvCxnSpPr>
          <p:nvPr/>
        </p:nvCxnSpPr>
        <p:spPr>
          <a:xfrm flipV="1">
            <a:off x="1714500" y="2438400"/>
            <a:ext cx="419100" cy="9906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1" idx="1"/>
          </p:cNvCxnSpPr>
          <p:nvPr/>
        </p:nvCxnSpPr>
        <p:spPr>
          <a:xfrm>
            <a:off x="19812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2"/>
            <a:endCxn id="52" idx="3"/>
          </p:cNvCxnSpPr>
          <p:nvPr/>
        </p:nvCxnSpPr>
        <p:spPr>
          <a:xfrm flipH="1">
            <a:off x="26670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0" idx="1"/>
            <a:endCxn id="53" idx="0"/>
          </p:cNvCxnSpPr>
          <p:nvPr/>
        </p:nvCxnSpPr>
        <p:spPr>
          <a:xfrm flipH="1">
            <a:off x="13335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3"/>
            <a:endCxn id="52" idx="1"/>
          </p:cNvCxnSpPr>
          <p:nvPr/>
        </p:nvCxnSpPr>
        <p:spPr>
          <a:xfrm>
            <a:off x="16002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7" idx="0"/>
            <a:endCxn id="68" idx="2"/>
          </p:cNvCxnSpPr>
          <p:nvPr/>
        </p:nvCxnSpPr>
        <p:spPr>
          <a:xfrm flipH="1" flipV="1">
            <a:off x="5753100" y="4495800"/>
            <a:ext cx="114300" cy="9144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0" idx="2"/>
            <a:endCxn id="43" idx="0"/>
          </p:cNvCxnSpPr>
          <p:nvPr/>
        </p:nvCxnSpPr>
        <p:spPr>
          <a:xfrm>
            <a:off x="6819900" y="4343400"/>
            <a:ext cx="1028700" cy="112395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3429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1400" y="3505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3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Connector 82"/>
          <p:cNvCxnSpPr>
            <a:endCxn id="78" idx="1"/>
          </p:cNvCxnSpPr>
          <p:nvPr/>
        </p:nvCxnSpPr>
        <p:spPr>
          <a:xfrm>
            <a:off x="6400800" y="3581400"/>
            <a:ext cx="9906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2"/>
            <a:endCxn id="80" idx="3"/>
          </p:cNvCxnSpPr>
          <p:nvPr/>
        </p:nvCxnSpPr>
        <p:spPr>
          <a:xfrm flipH="1">
            <a:off x="7086600" y="3810000"/>
            <a:ext cx="5715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82" idx="0"/>
          </p:cNvCxnSpPr>
          <p:nvPr/>
        </p:nvCxnSpPr>
        <p:spPr>
          <a:xfrm flipH="1">
            <a:off x="5753100" y="3581400"/>
            <a:ext cx="114300" cy="38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3"/>
            <a:endCxn id="80" idx="1"/>
          </p:cNvCxnSpPr>
          <p:nvPr/>
        </p:nvCxnSpPr>
        <p:spPr>
          <a:xfrm>
            <a:off x="6019800" y="4114800"/>
            <a:ext cx="533400" cy="762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0"/>
          </p:cNvCxnSpPr>
          <p:nvPr/>
        </p:nvCxnSpPr>
        <p:spPr>
          <a:xfrm flipH="1" flipV="1">
            <a:off x="2133600" y="2514600"/>
            <a:ext cx="4000500" cy="914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3" idx="2"/>
            <a:endCxn id="37" idx="0"/>
          </p:cNvCxnSpPr>
          <p:nvPr/>
        </p:nvCxnSpPr>
        <p:spPr>
          <a:xfrm>
            <a:off x="1333500" y="4267200"/>
            <a:ext cx="4533900" cy="1143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2" idx="2"/>
            <a:endCxn id="43" idx="0"/>
          </p:cNvCxnSpPr>
          <p:nvPr/>
        </p:nvCxnSpPr>
        <p:spPr>
          <a:xfrm>
            <a:off x="2400300" y="4343400"/>
            <a:ext cx="5448300" cy="112395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5927835" y="4285594"/>
            <a:ext cx="1539765" cy="1124606"/>
          </a:xfrm>
          <a:custGeom>
            <a:avLst/>
            <a:gdLst>
              <a:gd name="connsiteX0" fmla="*/ 199696 w 1539765"/>
              <a:gd name="connsiteY0" fmla="*/ 982717 h 1124606"/>
              <a:gd name="connsiteX1" fmla="*/ 105103 w 1539765"/>
              <a:gd name="connsiteY1" fmla="*/ 147144 h 1124606"/>
              <a:gd name="connsiteX2" fmla="*/ 830317 w 1539765"/>
              <a:gd name="connsiteY2" fmla="*/ 162910 h 1124606"/>
              <a:gd name="connsiteX3" fmla="*/ 1539765 w 1539765"/>
              <a:gd name="connsiteY3" fmla="*/ 1124606 h 11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765" h="1124606">
                <a:moveTo>
                  <a:pt x="199696" y="982717"/>
                </a:moveTo>
                <a:cubicBezTo>
                  <a:pt x="99848" y="633248"/>
                  <a:pt x="0" y="283779"/>
                  <a:pt x="105103" y="147144"/>
                </a:cubicBezTo>
                <a:cubicBezTo>
                  <a:pt x="210207" y="10510"/>
                  <a:pt x="591207" y="0"/>
                  <a:pt x="830317" y="162910"/>
                </a:cubicBezTo>
                <a:cubicBezTo>
                  <a:pt x="1069427" y="325820"/>
                  <a:pt x="1304596" y="725213"/>
                  <a:pt x="1539765" y="1124606"/>
                </a:cubicBezTo>
              </a:path>
            </a:pathLst>
          </a:cu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398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Minimizes backhaul traffic</a:t>
            </a:r>
          </a:p>
          <a:p>
            <a:r>
              <a:rPr lang="en-US" dirty="0" smtClean="0"/>
              <a:t>No packet loss associated with the network</a:t>
            </a:r>
            <a:br>
              <a:rPr lang="en-US" dirty="0" smtClean="0"/>
            </a:br>
            <a:r>
              <a:rPr lang="en-US" dirty="0" smtClean="0"/>
              <a:t>(network is always operational)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advTm="12886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578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Same guarantees as migration-free</a:t>
            </a:r>
          </a:p>
          <a:p>
            <a:r>
              <a:rPr lang="en-US" dirty="0" smtClean="0"/>
              <a:t>Preserve application semantics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View of a Switch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2400" y="55626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6041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803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91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27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565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23" y="51816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1816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3614750" y="55626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33600" y="55626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38800" y="55626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6215" y="48006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05215" y="48006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057400" y="2077267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323" y="1696267"/>
            <a:ext cx="1771877" cy="970733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4038600" y="2077267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1251" y="1315267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Switch_A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590800"/>
            <a:ext cx="17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view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191000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reality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09600" y="3048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9600" y="3733800"/>
            <a:ext cx="0" cy="3810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advTm="35084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Inconsistency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9060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3" y="45720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445295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14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43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17526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29200" y="19050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9200" y="23622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19400" y="3124200"/>
            <a:ext cx="2209800" cy="1066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048000"/>
            <a:ext cx="152400" cy="1143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8000" y="32766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3441" y="33528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81200" y="54102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br>
              <a:rPr lang="en-US" dirty="0" smtClean="0"/>
            </a:br>
            <a:r>
              <a:rPr lang="en-US" dirty="0" smtClean="0"/>
              <a:t>R2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69280" y="54102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br>
              <a:rPr lang="en-US" dirty="0" smtClean="0"/>
            </a:br>
            <a:r>
              <a:rPr lang="en-US" dirty="0" smtClean="0"/>
              <a:t>R2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" y="2286000"/>
            <a:ext cx="4343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Migration-free: packet 0 and packet 1 traverse same physical switch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2057400"/>
            <a:ext cx="114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br>
              <a:rPr lang="en-US" dirty="0" smtClean="0"/>
            </a:br>
            <a:r>
              <a:rPr lang="en-US" dirty="0" smtClean="0"/>
              <a:t>(end host)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advTm="3872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Local Changes on Switch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9060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3" y="45720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445295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14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43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219200"/>
            <a:ext cx="4512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(e.g. delete rule after idle timeout)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17526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29200" y="19050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9200" y="23622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19400" y="3124200"/>
            <a:ext cx="2209800" cy="1066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048000"/>
            <a:ext cx="152400" cy="1143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8000" y="32766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3441" y="33528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trike="sngStrike" dirty="0" smtClean="0"/>
              <a:t>R1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6928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2057400"/>
            <a:ext cx="114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br>
              <a:rPr lang="en-US" dirty="0" smtClean="0"/>
            </a:br>
            <a:r>
              <a:rPr lang="en-US" dirty="0" smtClean="0"/>
              <a:t>(end host)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advTm="30092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Update from Controller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9060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3" y="45720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445295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14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43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17526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29200" y="19050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9200" y="23622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19400" y="3124200"/>
            <a:ext cx="2209800" cy="1066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048000"/>
            <a:ext cx="152400" cy="1143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8000" y="32766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3441" y="33528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5410200"/>
            <a:ext cx="89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R_new</a:t>
            </a:r>
            <a:endParaRPr lang="en-US" sz="2000" dirty="0" smtClean="0"/>
          </a:p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6928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05000" y="2590800"/>
            <a:ext cx="1524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Install(</a:t>
            </a:r>
            <a:r>
              <a:rPr lang="en-US" dirty="0" err="1" smtClean="0"/>
              <a:t>R_new</a:t>
            </a:r>
            <a:r>
              <a:rPr lang="en-US" dirty="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0600" y="1219200"/>
            <a:ext cx="474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(e.g. rule installed at different times)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2057400"/>
            <a:ext cx="114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br>
              <a:rPr lang="en-US" dirty="0" smtClean="0"/>
            </a:br>
            <a:r>
              <a:rPr lang="en-US" dirty="0" smtClean="0"/>
              <a:t>(end host)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24025"/>
            <a:ext cx="8138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1295400" y="25908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09600" y="2286000"/>
            <a:ext cx="685800" cy="304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 advTm="43587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Events to Controller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9060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3" y="45720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4452950" y="49530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49530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14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43415" y="41910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1752600"/>
            <a:ext cx="1219200" cy="1143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29200" y="1905000"/>
            <a:ext cx="1066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9200" y="2362200"/>
            <a:ext cx="1066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19400" y="3124200"/>
            <a:ext cx="2209800" cy="1066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048000"/>
            <a:ext cx="152400" cy="1143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78841" y="31242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3441" y="3352800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1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38" idx="1"/>
          </p:cNvCxnSpPr>
          <p:nvPr/>
        </p:nvCxnSpPr>
        <p:spPr>
          <a:xfrm flipH="1" flipV="1">
            <a:off x="1143000" y="3766066"/>
            <a:ext cx="3048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69280" y="541020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</a:t>
            </a:r>
            <a:br>
              <a:rPr lang="en-US" sz="2000" dirty="0" smtClean="0"/>
            </a:br>
            <a:r>
              <a:rPr lang="en-US" sz="2000" dirty="0" smtClean="0"/>
              <a:t>R2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3581400"/>
            <a:ext cx="165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Packet-in(</a:t>
            </a:r>
            <a:r>
              <a:rPr lang="en-US" dirty="0" err="1" smtClean="0"/>
              <a:t>pkt</a:t>
            </a:r>
            <a:r>
              <a:rPr lang="en-US" dirty="0" smtClean="0"/>
              <a:t> 0)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19200" y="1905000"/>
            <a:ext cx="2745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Packet-in(</a:t>
            </a:r>
            <a:r>
              <a:rPr lang="en-US" dirty="0" err="1" smtClean="0"/>
              <a:t>pkt</a:t>
            </a:r>
            <a:r>
              <a:rPr lang="en-US" dirty="0" smtClean="0"/>
              <a:t> 1)</a:t>
            </a:r>
          </a:p>
          <a:p>
            <a:r>
              <a:rPr lang="en-US" dirty="0" smtClean="0"/>
              <a:t>(received at controller first)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0600" y="1219200"/>
            <a:ext cx="470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(e.g. forward and send to controller)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8400" y="2057400"/>
            <a:ext cx="114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br>
              <a:rPr lang="en-US" dirty="0" smtClean="0"/>
            </a:br>
            <a:r>
              <a:rPr lang="en-US" dirty="0" smtClean="0"/>
              <a:t>(end host)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24025"/>
            <a:ext cx="8138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>
          <a:xfrm flipH="1" flipV="1">
            <a:off x="914400" y="2362200"/>
            <a:ext cx="43434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advTm="3642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Networks have increasing amounts of state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Rely on the Network</a:t>
            </a:r>
            <a:endParaRPr lang="en-US" dirty="0"/>
          </a:p>
        </p:txBody>
      </p:sp>
      <p:pic>
        <p:nvPicPr>
          <p:cNvPr id="30728" name="Picture 8" descr="https://encrypted-tbn3.gstatic.com/images?q=tbn:ANd9GcTCmcVR7yfqao9Q_K295RgzY2hoHJKVrq2W7m61jJPlUTUk2O1j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517207" cy="70129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0" y="274320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Configuration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9400" y="2590800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Learned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2753380"/>
            <a:ext cx="2743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Software-Defined</a:t>
            </a:r>
          </a:p>
        </p:txBody>
      </p:sp>
      <p:pic>
        <p:nvPicPr>
          <p:cNvPr id="24" name="Picture 8" descr="https://encrypted-tbn3.gstatic.com/images?q=tbn:ANd9GcTCmcVR7yfqao9Q_K295RgzY2hoHJKVrq2W7m61jJPlUTUk2O1j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05200"/>
            <a:ext cx="517207" cy="701297"/>
          </a:xfrm>
          <a:prstGeom prst="rect">
            <a:avLst/>
          </a:prstGeom>
          <a:noFill/>
        </p:spPr>
      </p:pic>
      <p:pic>
        <p:nvPicPr>
          <p:cNvPr id="14338" name="Picture 2" descr="Web Virtualization Server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276600"/>
            <a:ext cx="838200" cy="892277"/>
          </a:xfrm>
          <a:prstGeom prst="rect">
            <a:avLst/>
          </a:prstGeom>
          <a:noFill/>
        </p:spPr>
      </p:pic>
      <p:cxnSp>
        <p:nvCxnSpPr>
          <p:cNvPr id="83" name="Straight Connector 82"/>
          <p:cNvCxnSpPr/>
          <p:nvPr/>
        </p:nvCxnSpPr>
        <p:spPr>
          <a:xfrm>
            <a:off x="3048000" y="41711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4" idx="3"/>
          </p:cNvCxnSpPr>
          <p:nvPr/>
        </p:nvCxnSpPr>
        <p:spPr>
          <a:xfrm>
            <a:off x="3429000" y="35361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667000" y="35615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114800" y="3733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819400" y="37338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133600" y="41910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876800" y="3657600"/>
            <a:ext cx="762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276600" y="4267200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886200" y="42672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105400"/>
            <a:ext cx="1066800" cy="1066800"/>
          </a:xfrm>
          <a:prstGeom prst="rect">
            <a:avLst/>
          </a:prstGeom>
          <a:noFill/>
        </p:spPr>
      </p:pic>
      <p:sp>
        <p:nvSpPr>
          <p:cNvPr id="93" name="Rounded Rectangle 92"/>
          <p:cNvSpPr/>
          <p:nvPr/>
        </p:nvSpPr>
        <p:spPr>
          <a:xfrm>
            <a:off x="5410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4" name="Rounded Rectangle 93"/>
          <p:cNvSpPr/>
          <p:nvPr/>
        </p:nvSpPr>
        <p:spPr>
          <a:xfrm>
            <a:off x="5486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486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6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5086350"/>
            <a:ext cx="1066800" cy="1066800"/>
          </a:xfrm>
          <a:prstGeom prst="rect">
            <a:avLst/>
          </a:prstGeom>
          <a:noFill/>
        </p:spPr>
      </p:pic>
      <p:sp>
        <p:nvSpPr>
          <p:cNvPr id="97" name="Rounded Rectangle 96"/>
          <p:cNvSpPr/>
          <p:nvPr/>
        </p:nvSpPr>
        <p:spPr>
          <a:xfrm>
            <a:off x="4267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Rounded Rectangle 97"/>
          <p:cNvSpPr/>
          <p:nvPr/>
        </p:nvSpPr>
        <p:spPr>
          <a:xfrm>
            <a:off x="4343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343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0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5105400"/>
            <a:ext cx="1066800" cy="1066800"/>
          </a:xfrm>
          <a:prstGeom prst="rect">
            <a:avLst/>
          </a:prstGeom>
          <a:noFill/>
        </p:spPr>
      </p:pic>
      <p:sp>
        <p:nvSpPr>
          <p:cNvPr id="101" name="Rounded Rectangle 100"/>
          <p:cNvSpPr/>
          <p:nvPr/>
        </p:nvSpPr>
        <p:spPr>
          <a:xfrm>
            <a:off x="30480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" name="Rounded Rectangle 101"/>
          <p:cNvSpPr/>
          <p:nvPr/>
        </p:nvSpPr>
        <p:spPr>
          <a:xfrm>
            <a:off x="31242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1242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4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086350"/>
            <a:ext cx="1066800" cy="1066800"/>
          </a:xfrm>
          <a:prstGeom prst="rect">
            <a:avLst/>
          </a:prstGeom>
          <a:noFill/>
        </p:spPr>
      </p:pic>
      <p:sp>
        <p:nvSpPr>
          <p:cNvPr id="105" name="Rounded Rectangle 104"/>
          <p:cNvSpPr/>
          <p:nvPr/>
        </p:nvSpPr>
        <p:spPr>
          <a:xfrm>
            <a:off x="18288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Rounded Rectangle 105"/>
          <p:cNvSpPr/>
          <p:nvPr/>
        </p:nvSpPr>
        <p:spPr>
          <a:xfrm>
            <a:off x="19050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9050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8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724400"/>
            <a:ext cx="1066800" cy="1066800"/>
          </a:xfrm>
          <a:prstGeom prst="rect">
            <a:avLst/>
          </a:prstGeom>
          <a:noFill/>
        </p:spPr>
      </p:pic>
      <p:pic>
        <p:nvPicPr>
          <p:cNvPr id="109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743450"/>
            <a:ext cx="1066800" cy="1066800"/>
          </a:xfrm>
          <a:prstGeom prst="rect">
            <a:avLst/>
          </a:prstGeom>
          <a:noFill/>
        </p:spPr>
      </p:pic>
      <p:pic>
        <p:nvPicPr>
          <p:cNvPr id="110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4724400"/>
            <a:ext cx="1066800" cy="1066800"/>
          </a:xfrm>
          <a:prstGeom prst="rect">
            <a:avLst/>
          </a:prstGeom>
          <a:noFill/>
        </p:spPr>
      </p:pic>
      <p:pic>
        <p:nvPicPr>
          <p:cNvPr id="111" name="Picture 2" descr="server large pn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743450"/>
            <a:ext cx="1066800" cy="1066800"/>
          </a:xfrm>
          <a:prstGeom prst="rect">
            <a:avLst/>
          </a:prstGeom>
          <a:noFill/>
        </p:spPr>
      </p:pic>
      <p:sp>
        <p:nvSpPr>
          <p:cNvPr id="112" name="Rounded Rectangle 111"/>
          <p:cNvSpPr/>
          <p:nvPr/>
        </p:nvSpPr>
        <p:spPr>
          <a:xfrm>
            <a:off x="18288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Rounded Rectangle 112"/>
          <p:cNvSpPr/>
          <p:nvPr/>
        </p:nvSpPr>
        <p:spPr>
          <a:xfrm>
            <a:off x="19050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9050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267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" name="Rounded Rectangle 115"/>
          <p:cNvSpPr/>
          <p:nvPr/>
        </p:nvSpPr>
        <p:spPr>
          <a:xfrm>
            <a:off x="4343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343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0480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9" name="Rounded Rectangle 118"/>
          <p:cNvSpPr/>
          <p:nvPr/>
        </p:nvSpPr>
        <p:spPr>
          <a:xfrm>
            <a:off x="31242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1242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410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2" name="Rounded Rectangle 121"/>
          <p:cNvSpPr/>
          <p:nvPr/>
        </p:nvSpPr>
        <p:spPr>
          <a:xfrm>
            <a:off x="5486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486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24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3443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39766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39004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Tm="30997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in LIME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2400" y="55626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604102" y="3048000"/>
            <a:ext cx="3352800" cy="137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80302" y="3124200"/>
            <a:ext cx="3200400" cy="838200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9102" y="3276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Primitives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2702" y="3276600"/>
            <a:ext cx="152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56502" y="4038600"/>
            <a:ext cx="3048000" cy="30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Virtualization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23" y="5181600"/>
            <a:ext cx="1771877" cy="970733"/>
          </a:xfrm>
          <a:prstGeom prst="rect">
            <a:avLst/>
          </a:prstGeom>
          <a:noFill/>
        </p:spPr>
      </p:pic>
      <p:pic>
        <p:nvPicPr>
          <p:cNvPr id="2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181600"/>
            <a:ext cx="1771877" cy="970733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3614750" y="5562600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33600" y="55626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38800" y="55626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6215" y="48006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05215" y="480060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Switch_A_1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057400" y="2077267"/>
            <a:ext cx="5000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s://encrypted-tbn2.gstatic.com/images?q=tbn:ANd9GcRROrRjiSOdMPeSi2yc1oTI8cvr-hs3GvwQ_5s_RndZYkPQ-b6MT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323" y="1696267"/>
            <a:ext cx="1771877" cy="970733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4038600" y="2077267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1251" y="1315267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Switch_A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4038600"/>
            <a:ext cx="3960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*Restrict use of some features</a:t>
            </a:r>
          </a:p>
          <a:p>
            <a:r>
              <a:rPr lang="en-US" sz="2400" dirty="0" smtClean="0"/>
              <a:t>* Use a commit protocol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2362200"/>
            <a:ext cx="3203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 Emulate HW functions</a:t>
            </a:r>
          </a:p>
          <a:p>
            <a:r>
              <a:rPr lang="en-US" sz="2400" dirty="0" smtClean="0"/>
              <a:t>* Combine information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 advTm="41262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LIME is a </a:t>
            </a:r>
            <a:r>
              <a:rPr lang="en-US" dirty="0" smtClean="0">
                <a:solidFill>
                  <a:srgbClr val="FF0000"/>
                </a:solidFill>
              </a:rPr>
              <a:t>general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efficient</a:t>
            </a:r>
            <a:r>
              <a:rPr lang="en-US" dirty="0" smtClean="0"/>
              <a:t> migration layer</a:t>
            </a:r>
          </a:p>
          <a:p>
            <a:r>
              <a:rPr lang="en-US" dirty="0" smtClean="0"/>
              <a:t>Hope is future SDN is made migration friendly </a:t>
            </a:r>
          </a:p>
          <a:p>
            <a:endParaRPr lang="en-US" dirty="0" smtClean="0"/>
          </a:p>
          <a:p>
            <a:r>
              <a:rPr lang="en-US" dirty="0" smtClean="0"/>
              <a:t>Develop models and prove correctness</a:t>
            </a:r>
          </a:p>
          <a:p>
            <a:pPr lvl="1"/>
            <a:r>
              <a:rPr lang="en-US" dirty="0" smtClean="0"/>
              <a:t>end-hosts and network</a:t>
            </a:r>
          </a:p>
          <a:p>
            <a:pPr lvl="1"/>
            <a:r>
              <a:rPr lang="en-US" dirty="0" smtClean="0"/>
              <a:t>“Observational equivalence”</a:t>
            </a:r>
          </a:p>
          <a:p>
            <a:r>
              <a:rPr lang="en-US" dirty="0" smtClean="0"/>
              <a:t>Develop general migration framework</a:t>
            </a:r>
          </a:p>
          <a:p>
            <a:pPr lvl="1"/>
            <a:r>
              <a:rPr lang="en-US" dirty="0" smtClean="0"/>
              <a:t>Control over grouping, order, and approach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 advTm="53805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Keller: </a:t>
            </a:r>
            <a:r>
              <a:rPr lang="en-US" dirty="0" smtClean="0">
                <a:hlinkClick r:id="rId3"/>
              </a:rPr>
              <a:t>eric.keller@colorado.edu</a:t>
            </a:r>
            <a:endParaRPr lang="en-US" dirty="0" smtClean="0"/>
          </a:p>
          <a:p>
            <a:r>
              <a:rPr lang="en-US" dirty="0" err="1" smtClean="0"/>
              <a:t>Soudeh</a:t>
            </a:r>
            <a:r>
              <a:rPr lang="en-US" dirty="0" smtClean="0"/>
              <a:t> </a:t>
            </a:r>
            <a:r>
              <a:rPr lang="en-US" dirty="0" err="1" smtClean="0"/>
              <a:t>Ghorbani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ghorban2@illinois.edu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 advTm="1216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Joint (virtual) host and (virtual) network migration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Migration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0" y="41711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5" idx="3"/>
          </p:cNvCxnSpPr>
          <p:nvPr/>
        </p:nvCxnSpPr>
        <p:spPr>
          <a:xfrm>
            <a:off x="3429000" y="3536157"/>
            <a:ext cx="838200" cy="10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3561533"/>
            <a:ext cx="76200" cy="40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14800" y="3733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819400" y="3733800"/>
            <a:ext cx="1600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33600" y="41910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3657600"/>
            <a:ext cx="762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6600" y="4267200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42672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105400"/>
            <a:ext cx="1066800" cy="1066800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/>
        </p:nvSpPr>
        <p:spPr>
          <a:xfrm>
            <a:off x="5410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ounded Rectangle 20"/>
          <p:cNvSpPr/>
          <p:nvPr/>
        </p:nvSpPr>
        <p:spPr>
          <a:xfrm>
            <a:off x="5486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6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3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086350"/>
            <a:ext cx="1066800" cy="1066800"/>
          </a:xfrm>
          <a:prstGeom prst="rect">
            <a:avLst/>
          </a:prstGeom>
          <a:noFill/>
        </p:spPr>
      </p:pic>
      <p:sp>
        <p:nvSpPr>
          <p:cNvPr id="24" name="Rounded Rectangle 23"/>
          <p:cNvSpPr/>
          <p:nvPr/>
        </p:nvSpPr>
        <p:spPr>
          <a:xfrm>
            <a:off x="42672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ounded Rectangle 24"/>
          <p:cNvSpPr/>
          <p:nvPr/>
        </p:nvSpPr>
        <p:spPr>
          <a:xfrm>
            <a:off x="43434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434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105400"/>
            <a:ext cx="1066800" cy="1066800"/>
          </a:xfrm>
          <a:prstGeom prst="rect">
            <a:avLst/>
          </a:prstGeom>
          <a:noFill/>
        </p:spPr>
      </p:pic>
      <p:sp>
        <p:nvSpPr>
          <p:cNvPr id="28" name="Rounded Rectangle 27"/>
          <p:cNvSpPr/>
          <p:nvPr/>
        </p:nvSpPr>
        <p:spPr>
          <a:xfrm>
            <a:off x="30480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ounded Rectangle 28"/>
          <p:cNvSpPr/>
          <p:nvPr/>
        </p:nvSpPr>
        <p:spPr>
          <a:xfrm>
            <a:off x="31242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242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1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086350"/>
            <a:ext cx="1066800" cy="1066800"/>
          </a:xfrm>
          <a:prstGeom prst="rect">
            <a:avLst/>
          </a:prstGeom>
          <a:noFill/>
        </p:spPr>
      </p:pic>
      <p:sp>
        <p:nvSpPr>
          <p:cNvPr id="32" name="Rounded Rectangle 31"/>
          <p:cNvSpPr/>
          <p:nvPr/>
        </p:nvSpPr>
        <p:spPr>
          <a:xfrm>
            <a:off x="1828800" y="52578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ounded Rectangle 32"/>
          <p:cNvSpPr/>
          <p:nvPr/>
        </p:nvSpPr>
        <p:spPr>
          <a:xfrm>
            <a:off x="1905000" y="53340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05000" y="54102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5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724400"/>
            <a:ext cx="1066800" cy="1066800"/>
          </a:xfrm>
          <a:prstGeom prst="rect">
            <a:avLst/>
          </a:prstGeom>
          <a:noFill/>
        </p:spPr>
      </p:pic>
      <p:pic>
        <p:nvPicPr>
          <p:cNvPr id="36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743450"/>
            <a:ext cx="1066800" cy="1066800"/>
          </a:xfrm>
          <a:prstGeom prst="rect">
            <a:avLst/>
          </a:prstGeom>
          <a:noFill/>
        </p:spPr>
      </p:pic>
      <p:pic>
        <p:nvPicPr>
          <p:cNvPr id="37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724400"/>
            <a:ext cx="1066800" cy="1066800"/>
          </a:xfrm>
          <a:prstGeom prst="rect">
            <a:avLst/>
          </a:prstGeom>
          <a:noFill/>
        </p:spPr>
      </p:pic>
      <p:pic>
        <p:nvPicPr>
          <p:cNvPr id="38" name="Picture 2" descr="server large png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743450"/>
            <a:ext cx="1066800" cy="1066800"/>
          </a:xfrm>
          <a:prstGeom prst="rect">
            <a:avLst/>
          </a:prstGeom>
          <a:noFill/>
        </p:spPr>
      </p:pic>
      <p:sp>
        <p:nvSpPr>
          <p:cNvPr id="39" name="Rounded Rectangle 38"/>
          <p:cNvSpPr/>
          <p:nvPr/>
        </p:nvSpPr>
        <p:spPr>
          <a:xfrm>
            <a:off x="18288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ounded Rectangle 39"/>
          <p:cNvSpPr/>
          <p:nvPr/>
        </p:nvSpPr>
        <p:spPr>
          <a:xfrm>
            <a:off x="19050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050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67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ounded Rectangle 42"/>
          <p:cNvSpPr/>
          <p:nvPr/>
        </p:nvSpPr>
        <p:spPr>
          <a:xfrm>
            <a:off x="4343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343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480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ounded Rectangle 45"/>
          <p:cNvSpPr/>
          <p:nvPr/>
        </p:nvSpPr>
        <p:spPr>
          <a:xfrm>
            <a:off x="31242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242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410200" y="4953000"/>
            <a:ext cx="457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ounded Rectangle 48"/>
          <p:cNvSpPr/>
          <p:nvPr/>
        </p:nvSpPr>
        <p:spPr>
          <a:xfrm>
            <a:off x="5486400" y="5029200"/>
            <a:ext cx="304800" cy="76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86400" y="5105400"/>
            <a:ext cx="304800" cy="7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4432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9766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900487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200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276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810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733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ounded Rectangle 55"/>
          <p:cNvSpPr/>
          <p:nvPr/>
        </p:nvSpPr>
        <p:spPr>
          <a:xfrm>
            <a:off x="1219200" y="3124200"/>
            <a:ext cx="5410200" cy="2971800"/>
          </a:xfrm>
          <a:prstGeom prst="round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29400" y="3276600"/>
            <a:ext cx="2451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re-learning,</a:t>
            </a:r>
          </a:p>
          <a:p>
            <a:r>
              <a:rPr lang="en-US" sz="2400" dirty="0" smtClean="0"/>
              <a:t>No re-configuring,</a:t>
            </a:r>
          </a:p>
          <a:p>
            <a:r>
              <a:rPr lang="en-US" sz="2400" dirty="0" smtClean="0"/>
              <a:t>No re-calculating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4712" y="5181600"/>
            <a:ext cx="254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Capitalize on redundancy</a:t>
            </a:r>
            <a:endParaRPr lang="en-US" sz="2400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Tm="5506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Tm="1299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driven – for cost, performance, etc.</a:t>
            </a:r>
          </a:p>
          <a:p>
            <a:r>
              <a:rPr lang="en-US" dirty="0" smtClean="0"/>
              <a:t>Provider driven – offload when too full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Moving between cloud providers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048000"/>
            <a:ext cx="2895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6400" y="2971800"/>
            <a:ext cx="2895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https://encrypted-tbn0.gstatic.com/images?q=tbn:ANd9GcSsoWE1bb54jGyi7jecH4RlFY3frVbuk3tEyc52Ucvzv6d6ucThCdF4X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410200"/>
            <a:ext cx="1905000" cy="740834"/>
          </a:xfrm>
          <a:prstGeom prst="rect">
            <a:avLst/>
          </a:prstGeom>
          <a:noFill/>
        </p:spPr>
      </p:pic>
      <p:sp>
        <p:nvSpPr>
          <p:cNvPr id="8" name="Cloud 7"/>
          <p:cNvSpPr/>
          <p:nvPr/>
        </p:nvSpPr>
        <p:spPr>
          <a:xfrm>
            <a:off x="1066800" y="34290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905000" y="3505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1066800" y="41148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2133600" y="44196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2819400" y="32004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2819400" y="3886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/>
          <p:cNvSpPr/>
          <p:nvPr/>
        </p:nvSpPr>
        <p:spPr>
          <a:xfrm>
            <a:off x="6629400" y="3505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858000" y="44196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7543800" y="32004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7543800" y="3886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2971800" y="46482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/>
          <p:cNvSpPr/>
          <p:nvPr/>
        </p:nvSpPr>
        <p:spPr>
          <a:xfrm>
            <a:off x="1371600" y="4724400"/>
            <a:ext cx="7620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2" name="Picture 8" descr="https://encrypted-tbn3.gstatic.com/images?q=tbn:ANd9GcSfp226MCyyoB3OJcGsxaIo3ndbk_6hORL4ZfGwYf17kGnYYeTHV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514538"/>
            <a:ext cx="2209799" cy="810062"/>
          </a:xfrm>
          <a:prstGeom prst="rect">
            <a:avLst/>
          </a:prstGeom>
          <a:noFill/>
        </p:spPr>
      </p:pic>
      <p:sp>
        <p:nvSpPr>
          <p:cNvPr id="30" name="Freeform 29"/>
          <p:cNvSpPr/>
          <p:nvPr/>
        </p:nvSpPr>
        <p:spPr>
          <a:xfrm>
            <a:off x="3626069" y="4346028"/>
            <a:ext cx="2175641" cy="446689"/>
          </a:xfrm>
          <a:custGeom>
            <a:avLst/>
            <a:gdLst>
              <a:gd name="connsiteX0" fmla="*/ 0 w 2175641"/>
              <a:gd name="connsiteY0" fmla="*/ 446689 h 446689"/>
              <a:gd name="connsiteX1" fmla="*/ 993228 w 2175641"/>
              <a:gd name="connsiteY1" fmla="*/ 5255 h 446689"/>
              <a:gd name="connsiteX2" fmla="*/ 2175641 w 2175641"/>
              <a:gd name="connsiteY2" fmla="*/ 415158 h 44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641" h="446689">
                <a:moveTo>
                  <a:pt x="0" y="446689"/>
                </a:moveTo>
                <a:cubicBezTo>
                  <a:pt x="315310" y="228599"/>
                  <a:pt x="630621" y="10510"/>
                  <a:pt x="993228" y="5255"/>
                </a:cubicBezTo>
                <a:cubicBezTo>
                  <a:pt x="1355835" y="0"/>
                  <a:pt x="1765738" y="207579"/>
                  <a:pt x="2175641" y="415158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advTm="8717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energy consumption</a:t>
            </a:r>
            <a:br>
              <a:rPr lang="en-US" dirty="0" smtClean="0"/>
            </a:br>
            <a:r>
              <a:rPr lang="en-US" dirty="0" smtClean="0"/>
              <a:t>(turn off servers, reduce cooling)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Moving to smaller set of servers</a:t>
            </a:r>
            <a:endParaRPr lang="en-US" dirty="0"/>
          </a:p>
        </p:txBody>
      </p:sp>
      <p:pic>
        <p:nvPicPr>
          <p:cNvPr id="38914" name="Picture 2" descr="http://enr.construction.com/images2/2012/09/enr09102012cs_dat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138170"/>
            <a:ext cx="3733800" cy="286258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181600" y="4038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4038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0200" y="42672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41910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3434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4419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50081" y="4419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5800" y="4526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02481" y="4602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78681" y="4754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8200" y="4678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4450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72000" y="43434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17719" y="4450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24400" y="4526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0600" y="4678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70119" y="4602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75762" y="45720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21481" y="4678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28162" y="4754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04362" y="4907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73881" y="4831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73881" y="4602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97681" y="44958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43400" y="4602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50081" y="4678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26281" y="4831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95800" y="4754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24400" y="35052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70119" y="3611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76800" y="3688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3000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225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22519" y="3535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846319" y="34290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92038" y="3535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98719" y="3611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749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44438" y="3688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343400" y="3657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3891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572000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41519" y="3916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41519" y="3688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65319" y="35814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11038" y="3688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177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93919" y="3916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63438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38600" y="37338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84319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91000" y="3916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267200" y="4069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36719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236719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60519" y="36576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06238" y="3764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312919" y="3840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389119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358638" y="3916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18562" y="39624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64281" y="4069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70962" y="4145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47162" y="42976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16681" y="4221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16681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840481" y="3886200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86200" y="39928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92881" y="40690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069081" y="42214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038600" y="4145281"/>
            <a:ext cx="457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4666593" y="3846786"/>
            <a:ext cx="1166648" cy="867104"/>
          </a:xfrm>
          <a:custGeom>
            <a:avLst/>
            <a:gdLst>
              <a:gd name="connsiteX0" fmla="*/ 78828 w 1166648"/>
              <a:gd name="connsiteY0" fmla="*/ 362607 h 867104"/>
              <a:gd name="connsiteX1" fmla="*/ 740979 w 1166648"/>
              <a:gd name="connsiteY1" fmla="*/ 0 h 867104"/>
              <a:gd name="connsiteX2" fmla="*/ 1166648 w 1166648"/>
              <a:gd name="connsiteY2" fmla="*/ 472966 h 867104"/>
              <a:gd name="connsiteX3" fmla="*/ 394138 w 1166648"/>
              <a:gd name="connsiteY3" fmla="*/ 867104 h 867104"/>
              <a:gd name="connsiteX4" fmla="*/ 0 w 1166648"/>
              <a:gd name="connsiteY4" fmla="*/ 362607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648" h="867104">
                <a:moveTo>
                  <a:pt x="78828" y="362607"/>
                </a:moveTo>
                <a:lnTo>
                  <a:pt x="740979" y="0"/>
                </a:lnTo>
                <a:lnTo>
                  <a:pt x="1166648" y="472966"/>
                </a:lnTo>
                <a:lnTo>
                  <a:pt x="394138" y="867104"/>
                </a:lnTo>
                <a:lnTo>
                  <a:pt x="0" y="362607"/>
                </a:ln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Tm="4148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/>
          <p:cNvSpPr/>
          <p:nvPr/>
        </p:nvSpPr>
        <p:spPr>
          <a:xfrm>
            <a:off x="2133600" y="3352800"/>
            <a:ext cx="3352800" cy="2438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4495800" y="3352800"/>
            <a:ext cx="990600" cy="167640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ensemble to infrastructure dedicated to testing (special equipment)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Troubleshooting</a:t>
            </a:r>
            <a:endParaRPr lang="en-US" dirty="0"/>
          </a:p>
        </p:txBody>
      </p:sp>
      <p:pic>
        <p:nvPicPr>
          <p:cNvPr id="44034" name="Picture 2" descr="Network Performance Maintena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0"/>
            <a:ext cx="1257301" cy="1257301"/>
          </a:xfrm>
          <a:prstGeom prst="rect">
            <a:avLst/>
          </a:prstGeom>
          <a:noFill/>
        </p:spPr>
      </p:pic>
      <p:pic>
        <p:nvPicPr>
          <p:cNvPr id="5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009333"/>
            <a:ext cx="533400" cy="533400"/>
          </a:xfrm>
          <a:prstGeom prst="rect">
            <a:avLst/>
          </a:prstGeom>
          <a:noFill/>
        </p:spPr>
      </p:pic>
      <p:pic>
        <p:nvPicPr>
          <p:cNvPr id="7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5029200"/>
            <a:ext cx="533400" cy="533400"/>
          </a:xfrm>
          <a:prstGeom prst="rect">
            <a:avLst/>
          </a:prstGeom>
          <a:noFill/>
        </p:spPr>
      </p:pic>
      <p:pic>
        <p:nvPicPr>
          <p:cNvPr id="9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856933"/>
            <a:ext cx="533400" cy="533400"/>
          </a:xfrm>
          <a:prstGeom prst="rect">
            <a:avLst/>
          </a:prstGeom>
          <a:noFill/>
        </p:spPr>
      </p:pic>
      <p:pic>
        <p:nvPicPr>
          <p:cNvPr id="10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876800"/>
            <a:ext cx="533400" cy="533400"/>
          </a:xfrm>
          <a:prstGeom prst="rect">
            <a:avLst/>
          </a:prstGeom>
          <a:noFill/>
        </p:spPr>
      </p:pic>
      <p:pic>
        <p:nvPicPr>
          <p:cNvPr id="11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724400"/>
            <a:ext cx="533400" cy="533400"/>
          </a:xfrm>
          <a:prstGeom prst="rect">
            <a:avLst/>
          </a:prstGeom>
          <a:noFill/>
        </p:spPr>
      </p:pic>
      <p:pic>
        <p:nvPicPr>
          <p:cNvPr id="12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724400"/>
            <a:ext cx="533400" cy="533400"/>
          </a:xfrm>
          <a:prstGeom prst="rect">
            <a:avLst/>
          </a:prstGeom>
          <a:noFill/>
        </p:spPr>
      </p:pic>
      <p:pic>
        <p:nvPicPr>
          <p:cNvPr id="1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5009333"/>
            <a:ext cx="533400" cy="533400"/>
          </a:xfrm>
          <a:prstGeom prst="rect">
            <a:avLst/>
          </a:prstGeom>
          <a:noFill/>
        </p:spPr>
      </p:pic>
      <p:pic>
        <p:nvPicPr>
          <p:cNvPr id="14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856933"/>
            <a:ext cx="533400" cy="533400"/>
          </a:xfrm>
          <a:prstGeom prst="rect">
            <a:avLst/>
          </a:prstGeom>
          <a:noFill/>
        </p:spPr>
      </p:pic>
      <p:pic>
        <p:nvPicPr>
          <p:cNvPr id="15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724400"/>
            <a:ext cx="533400" cy="533400"/>
          </a:xfrm>
          <a:prstGeom prst="rect">
            <a:avLst/>
          </a:prstGeom>
          <a:noFill/>
        </p:spPr>
      </p:pic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4724400" y="3822171"/>
            <a:ext cx="228600" cy="216429"/>
            <a:chOff x="2543" y="2256"/>
            <a:chExt cx="432" cy="409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44" y="2256"/>
              <a:ext cx="431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2771" y="2417"/>
              <a:ext cx="19" cy="9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0" y="90"/>
                </a:cxn>
                <a:cxn ang="0">
                  <a:pos x="19" y="90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19" y="10"/>
                </a:cxn>
                <a:cxn ang="0">
                  <a:pos x="19" y="0"/>
                </a:cxn>
                <a:cxn ang="0">
                  <a:pos x="10" y="0"/>
                </a:cxn>
              </a:cxnLst>
              <a:rect l="0" t="0" r="r" b="b"/>
              <a:pathLst>
                <a:path w="19" h="90">
                  <a:moveTo>
                    <a:pt x="10" y="0"/>
                  </a:moveTo>
                  <a:lnTo>
                    <a:pt x="0" y="10"/>
                  </a:lnTo>
                  <a:lnTo>
                    <a:pt x="0" y="90"/>
                  </a:lnTo>
                  <a:lnTo>
                    <a:pt x="19" y="90"/>
                  </a:lnTo>
                  <a:lnTo>
                    <a:pt x="19" y="10"/>
                  </a:lnTo>
                  <a:lnTo>
                    <a:pt x="10" y="0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2690" y="2417"/>
              <a:ext cx="91" cy="1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0" y="19"/>
                </a:cxn>
                <a:cxn ang="0">
                  <a:pos x="91" y="19"/>
                </a:cxn>
                <a:cxn ang="0">
                  <a:pos x="91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91" h="19">
                  <a:moveTo>
                    <a:pt x="0" y="10"/>
                  </a:moveTo>
                  <a:lnTo>
                    <a:pt x="10" y="19"/>
                  </a:lnTo>
                  <a:lnTo>
                    <a:pt x="91" y="19"/>
                  </a:lnTo>
                  <a:lnTo>
                    <a:pt x="91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2690" y="2426"/>
              <a:ext cx="19" cy="91"/>
            </a:xfrm>
            <a:custGeom>
              <a:avLst/>
              <a:gdLst/>
              <a:ahLst/>
              <a:cxnLst>
                <a:cxn ang="0">
                  <a:pos x="10" y="91"/>
                </a:cxn>
                <a:cxn ang="0">
                  <a:pos x="19" y="81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10" y="91"/>
                </a:cxn>
                <a:cxn ang="0">
                  <a:pos x="0" y="81"/>
                </a:cxn>
                <a:cxn ang="0">
                  <a:pos x="0" y="91"/>
                </a:cxn>
                <a:cxn ang="0">
                  <a:pos x="10" y="91"/>
                </a:cxn>
              </a:cxnLst>
              <a:rect l="0" t="0" r="r" b="b"/>
              <a:pathLst>
                <a:path w="19" h="91">
                  <a:moveTo>
                    <a:pt x="10" y="91"/>
                  </a:moveTo>
                  <a:lnTo>
                    <a:pt x="19" y="8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10" y="91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10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2700" y="2498"/>
              <a:ext cx="90" cy="19"/>
            </a:xfrm>
            <a:custGeom>
              <a:avLst/>
              <a:gdLst/>
              <a:ahLst/>
              <a:cxnLst>
                <a:cxn ang="0">
                  <a:pos x="90" y="10"/>
                </a:cxn>
                <a:cxn ang="0">
                  <a:pos x="81" y="0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1" y="19"/>
                </a:cxn>
                <a:cxn ang="0">
                  <a:pos x="90" y="10"/>
                </a:cxn>
                <a:cxn ang="0">
                  <a:pos x="81" y="19"/>
                </a:cxn>
                <a:cxn ang="0">
                  <a:pos x="90" y="19"/>
                </a:cxn>
                <a:cxn ang="0">
                  <a:pos x="90" y="10"/>
                </a:cxn>
              </a:cxnLst>
              <a:rect l="0" t="0" r="r" b="b"/>
              <a:pathLst>
                <a:path w="90" h="19">
                  <a:moveTo>
                    <a:pt x="90" y="10"/>
                  </a:moveTo>
                  <a:lnTo>
                    <a:pt x="8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1" y="19"/>
                  </a:lnTo>
                  <a:lnTo>
                    <a:pt x="90" y="10"/>
                  </a:lnTo>
                  <a:lnTo>
                    <a:pt x="81" y="19"/>
                  </a:lnTo>
                  <a:lnTo>
                    <a:pt x="90" y="19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2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495800"/>
            <a:ext cx="533400" cy="533400"/>
          </a:xfrm>
          <a:prstGeom prst="rect">
            <a:avLst/>
          </a:prstGeom>
          <a:noFill/>
        </p:spPr>
      </p:pic>
      <p:pic>
        <p:nvPicPr>
          <p:cNvPr id="83" name="Picture 2" descr="server large png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43400"/>
            <a:ext cx="533400" cy="533400"/>
          </a:xfrm>
          <a:prstGeom prst="rect">
            <a:avLst/>
          </a:prstGeom>
          <a:noFill/>
        </p:spPr>
      </p:pic>
      <p:grpSp>
        <p:nvGrpSpPr>
          <p:cNvPr id="140" name="Group 4"/>
          <p:cNvGrpSpPr>
            <a:grpSpLocks noChangeAspect="1"/>
          </p:cNvGrpSpPr>
          <p:nvPr/>
        </p:nvGrpSpPr>
        <p:grpSpPr bwMode="auto">
          <a:xfrm>
            <a:off x="5105400" y="3810000"/>
            <a:ext cx="228600" cy="216429"/>
            <a:chOff x="2543" y="2256"/>
            <a:chExt cx="432" cy="409"/>
          </a:xfrm>
        </p:grpSpPr>
        <p:sp>
          <p:nvSpPr>
            <p:cNvPr id="14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44" y="2256"/>
              <a:ext cx="431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5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9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3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4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7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2771" y="2417"/>
              <a:ext cx="19" cy="9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0" y="90"/>
                </a:cxn>
                <a:cxn ang="0">
                  <a:pos x="19" y="90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19" y="10"/>
                </a:cxn>
                <a:cxn ang="0">
                  <a:pos x="19" y="0"/>
                </a:cxn>
                <a:cxn ang="0">
                  <a:pos x="10" y="0"/>
                </a:cxn>
              </a:cxnLst>
              <a:rect l="0" t="0" r="r" b="b"/>
              <a:pathLst>
                <a:path w="19" h="90">
                  <a:moveTo>
                    <a:pt x="10" y="0"/>
                  </a:moveTo>
                  <a:lnTo>
                    <a:pt x="0" y="10"/>
                  </a:lnTo>
                  <a:lnTo>
                    <a:pt x="0" y="90"/>
                  </a:lnTo>
                  <a:lnTo>
                    <a:pt x="19" y="90"/>
                  </a:lnTo>
                  <a:lnTo>
                    <a:pt x="19" y="10"/>
                  </a:lnTo>
                  <a:lnTo>
                    <a:pt x="10" y="0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2690" y="2417"/>
              <a:ext cx="91" cy="1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0" y="19"/>
                </a:cxn>
                <a:cxn ang="0">
                  <a:pos x="91" y="19"/>
                </a:cxn>
                <a:cxn ang="0">
                  <a:pos x="91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91" h="19">
                  <a:moveTo>
                    <a:pt x="0" y="10"/>
                  </a:moveTo>
                  <a:lnTo>
                    <a:pt x="10" y="19"/>
                  </a:lnTo>
                  <a:lnTo>
                    <a:pt x="91" y="19"/>
                  </a:lnTo>
                  <a:lnTo>
                    <a:pt x="91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2690" y="2426"/>
              <a:ext cx="19" cy="91"/>
            </a:xfrm>
            <a:custGeom>
              <a:avLst/>
              <a:gdLst/>
              <a:ahLst/>
              <a:cxnLst>
                <a:cxn ang="0">
                  <a:pos x="10" y="91"/>
                </a:cxn>
                <a:cxn ang="0">
                  <a:pos x="19" y="81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10" y="91"/>
                </a:cxn>
                <a:cxn ang="0">
                  <a:pos x="0" y="81"/>
                </a:cxn>
                <a:cxn ang="0">
                  <a:pos x="0" y="91"/>
                </a:cxn>
                <a:cxn ang="0">
                  <a:pos x="10" y="91"/>
                </a:cxn>
              </a:cxnLst>
              <a:rect l="0" t="0" r="r" b="b"/>
              <a:pathLst>
                <a:path w="19" h="91">
                  <a:moveTo>
                    <a:pt x="10" y="91"/>
                  </a:moveTo>
                  <a:lnTo>
                    <a:pt x="19" y="8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10" y="91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10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3"/>
            <p:cNvSpPr>
              <a:spLocks/>
            </p:cNvSpPr>
            <p:nvPr/>
          </p:nvSpPr>
          <p:spPr bwMode="auto">
            <a:xfrm>
              <a:off x="2700" y="2498"/>
              <a:ext cx="90" cy="19"/>
            </a:xfrm>
            <a:custGeom>
              <a:avLst/>
              <a:gdLst/>
              <a:ahLst/>
              <a:cxnLst>
                <a:cxn ang="0">
                  <a:pos x="90" y="10"/>
                </a:cxn>
                <a:cxn ang="0">
                  <a:pos x="81" y="0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1" y="19"/>
                </a:cxn>
                <a:cxn ang="0">
                  <a:pos x="90" y="10"/>
                </a:cxn>
                <a:cxn ang="0">
                  <a:pos x="81" y="19"/>
                </a:cxn>
                <a:cxn ang="0">
                  <a:pos x="90" y="19"/>
                </a:cxn>
                <a:cxn ang="0">
                  <a:pos x="90" y="10"/>
                </a:cxn>
              </a:cxnLst>
              <a:rect l="0" t="0" r="r" b="b"/>
              <a:pathLst>
                <a:path w="90" h="19">
                  <a:moveTo>
                    <a:pt x="90" y="10"/>
                  </a:moveTo>
                  <a:lnTo>
                    <a:pt x="8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1" y="19"/>
                  </a:lnTo>
                  <a:lnTo>
                    <a:pt x="90" y="10"/>
                  </a:lnTo>
                  <a:lnTo>
                    <a:pt x="81" y="19"/>
                  </a:lnTo>
                  <a:lnTo>
                    <a:pt x="90" y="19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5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6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7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8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9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0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1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2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3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5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6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7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8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9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1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3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4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5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6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7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8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Group 4"/>
          <p:cNvGrpSpPr>
            <a:grpSpLocks noChangeAspect="1"/>
          </p:cNvGrpSpPr>
          <p:nvPr/>
        </p:nvGrpSpPr>
        <p:grpSpPr bwMode="auto">
          <a:xfrm>
            <a:off x="4876800" y="3505200"/>
            <a:ext cx="228600" cy="216429"/>
            <a:chOff x="2543" y="2256"/>
            <a:chExt cx="432" cy="409"/>
          </a:xfrm>
        </p:grpSpPr>
        <p:sp>
          <p:nvSpPr>
            <p:cNvPr id="19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44" y="2256"/>
              <a:ext cx="431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9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5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6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7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8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9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0"/>
            <p:cNvSpPr>
              <a:spLocks/>
            </p:cNvSpPr>
            <p:nvPr/>
          </p:nvSpPr>
          <p:spPr bwMode="auto">
            <a:xfrm>
              <a:off x="2771" y="2417"/>
              <a:ext cx="19" cy="9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0" y="90"/>
                </a:cxn>
                <a:cxn ang="0">
                  <a:pos x="19" y="90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19" y="10"/>
                </a:cxn>
                <a:cxn ang="0">
                  <a:pos x="19" y="0"/>
                </a:cxn>
                <a:cxn ang="0">
                  <a:pos x="10" y="0"/>
                </a:cxn>
              </a:cxnLst>
              <a:rect l="0" t="0" r="r" b="b"/>
              <a:pathLst>
                <a:path w="19" h="90">
                  <a:moveTo>
                    <a:pt x="10" y="0"/>
                  </a:moveTo>
                  <a:lnTo>
                    <a:pt x="0" y="10"/>
                  </a:lnTo>
                  <a:lnTo>
                    <a:pt x="0" y="90"/>
                  </a:lnTo>
                  <a:lnTo>
                    <a:pt x="19" y="90"/>
                  </a:lnTo>
                  <a:lnTo>
                    <a:pt x="19" y="10"/>
                  </a:lnTo>
                  <a:lnTo>
                    <a:pt x="10" y="0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1"/>
            <p:cNvSpPr>
              <a:spLocks/>
            </p:cNvSpPr>
            <p:nvPr/>
          </p:nvSpPr>
          <p:spPr bwMode="auto">
            <a:xfrm>
              <a:off x="2690" y="2417"/>
              <a:ext cx="91" cy="1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0" y="19"/>
                </a:cxn>
                <a:cxn ang="0">
                  <a:pos x="91" y="19"/>
                </a:cxn>
                <a:cxn ang="0">
                  <a:pos x="91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91" h="19">
                  <a:moveTo>
                    <a:pt x="0" y="10"/>
                  </a:moveTo>
                  <a:lnTo>
                    <a:pt x="10" y="19"/>
                  </a:lnTo>
                  <a:lnTo>
                    <a:pt x="91" y="19"/>
                  </a:lnTo>
                  <a:lnTo>
                    <a:pt x="91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2"/>
            <p:cNvSpPr>
              <a:spLocks/>
            </p:cNvSpPr>
            <p:nvPr/>
          </p:nvSpPr>
          <p:spPr bwMode="auto">
            <a:xfrm>
              <a:off x="2690" y="2426"/>
              <a:ext cx="19" cy="91"/>
            </a:xfrm>
            <a:custGeom>
              <a:avLst/>
              <a:gdLst/>
              <a:ahLst/>
              <a:cxnLst>
                <a:cxn ang="0">
                  <a:pos x="10" y="91"/>
                </a:cxn>
                <a:cxn ang="0">
                  <a:pos x="19" y="81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10" y="91"/>
                </a:cxn>
                <a:cxn ang="0">
                  <a:pos x="0" y="81"/>
                </a:cxn>
                <a:cxn ang="0">
                  <a:pos x="0" y="91"/>
                </a:cxn>
                <a:cxn ang="0">
                  <a:pos x="10" y="91"/>
                </a:cxn>
              </a:cxnLst>
              <a:rect l="0" t="0" r="r" b="b"/>
              <a:pathLst>
                <a:path w="19" h="91">
                  <a:moveTo>
                    <a:pt x="10" y="91"/>
                  </a:moveTo>
                  <a:lnTo>
                    <a:pt x="19" y="8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10" y="91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10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3"/>
            <p:cNvSpPr>
              <a:spLocks/>
            </p:cNvSpPr>
            <p:nvPr/>
          </p:nvSpPr>
          <p:spPr bwMode="auto">
            <a:xfrm>
              <a:off x="2700" y="2498"/>
              <a:ext cx="90" cy="19"/>
            </a:xfrm>
            <a:custGeom>
              <a:avLst/>
              <a:gdLst/>
              <a:ahLst/>
              <a:cxnLst>
                <a:cxn ang="0">
                  <a:pos x="90" y="10"/>
                </a:cxn>
                <a:cxn ang="0">
                  <a:pos x="81" y="0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1" y="19"/>
                </a:cxn>
                <a:cxn ang="0">
                  <a:pos x="90" y="10"/>
                </a:cxn>
                <a:cxn ang="0">
                  <a:pos x="81" y="19"/>
                </a:cxn>
                <a:cxn ang="0">
                  <a:pos x="90" y="19"/>
                </a:cxn>
                <a:cxn ang="0">
                  <a:pos x="90" y="10"/>
                </a:cxn>
              </a:cxnLst>
              <a:rect l="0" t="0" r="r" b="b"/>
              <a:pathLst>
                <a:path w="90" h="19">
                  <a:moveTo>
                    <a:pt x="90" y="10"/>
                  </a:moveTo>
                  <a:lnTo>
                    <a:pt x="8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1" y="19"/>
                  </a:lnTo>
                  <a:lnTo>
                    <a:pt x="90" y="10"/>
                  </a:lnTo>
                  <a:lnTo>
                    <a:pt x="81" y="19"/>
                  </a:lnTo>
                  <a:lnTo>
                    <a:pt x="90" y="19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34"/>
            <p:cNvSpPr>
              <a:spLocks noChangeArrowheads="1"/>
            </p:cNvSpPr>
            <p:nvPr/>
          </p:nvSpPr>
          <p:spPr bwMode="auto">
            <a:xfrm>
              <a:off x="2550" y="2334"/>
              <a:ext cx="334" cy="317"/>
            </a:xfrm>
            <a:prstGeom prst="rect">
              <a:avLst/>
            </a:prstGeom>
            <a:solidFill>
              <a:srgbClr val="1C96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5"/>
            <p:cNvSpPr>
              <a:spLocks/>
            </p:cNvSpPr>
            <p:nvPr/>
          </p:nvSpPr>
          <p:spPr bwMode="auto">
            <a:xfrm>
              <a:off x="2882" y="2331"/>
              <a:ext cx="5" cy="3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320"/>
                </a:cxn>
                <a:cxn ang="0">
                  <a:pos x="5" y="3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320">
                  <a:moveTo>
                    <a:pt x="3" y="0"/>
                  </a:moveTo>
                  <a:lnTo>
                    <a:pt x="0" y="3"/>
                  </a:lnTo>
                  <a:lnTo>
                    <a:pt x="0" y="320"/>
                  </a:lnTo>
                  <a:lnTo>
                    <a:pt x="5" y="320"/>
                  </a:lnTo>
                  <a:lnTo>
                    <a:pt x="5" y="3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6"/>
            <p:cNvSpPr>
              <a:spLocks/>
            </p:cNvSpPr>
            <p:nvPr/>
          </p:nvSpPr>
          <p:spPr bwMode="auto">
            <a:xfrm>
              <a:off x="2547" y="2331"/>
              <a:ext cx="337" cy="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6"/>
                </a:cxn>
                <a:cxn ang="0">
                  <a:pos x="337" y="6"/>
                </a:cxn>
                <a:cxn ang="0">
                  <a:pos x="33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337" h="6">
                  <a:moveTo>
                    <a:pt x="0" y="3"/>
                  </a:moveTo>
                  <a:lnTo>
                    <a:pt x="3" y="6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7"/>
            <p:cNvSpPr>
              <a:spLocks/>
            </p:cNvSpPr>
            <p:nvPr/>
          </p:nvSpPr>
          <p:spPr bwMode="auto">
            <a:xfrm>
              <a:off x="2547" y="2334"/>
              <a:ext cx="5" cy="319"/>
            </a:xfrm>
            <a:custGeom>
              <a:avLst/>
              <a:gdLst/>
              <a:ahLst/>
              <a:cxnLst>
                <a:cxn ang="0">
                  <a:pos x="3" y="319"/>
                </a:cxn>
                <a:cxn ang="0">
                  <a:pos x="5" y="316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3" y="319"/>
                </a:cxn>
                <a:cxn ang="0">
                  <a:pos x="0" y="316"/>
                </a:cxn>
                <a:cxn ang="0">
                  <a:pos x="0" y="319"/>
                </a:cxn>
                <a:cxn ang="0">
                  <a:pos x="3" y="319"/>
                </a:cxn>
              </a:cxnLst>
              <a:rect l="0" t="0" r="r" b="b"/>
              <a:pathLst>
                <a:path w="5" h="319">
                  <a:moveTo>
                    <a:pt x="3" y="319"/>
                  </a:moveTo>
                  <a:lnTo>
                    <a:pt x="5" y="3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3" y="319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"/>
            <p:cNvSpPr>
              <a:spLocks/>
            </p:cNvSpPr>
            <p:nvPr/>
          </p:nvSpPr>
          <p:spPr bwMode="auto">
            <a:xfrm>
              <a:off x="2550" y="2648"/>
              <a:ext cx="337" cy="5"/>
            </a:xfrm>
            <a:custGeom>
              <a:avLst/>
              <a:gdLst/>
              <a:ahLst/>
              <a:cxnLst>
                <a:cxn ang="0">
                  <a:pos x="337" y="2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34" y="5"/>
                </a:cxn>
                <a:cxn ang="0">
                  <a:pos x="337" y="2"/>
                </a:cxn>
                <a:cxn ang="0">
                  <a:pos x="334" y="5"/>
                </a:cxn>
                <a:cxn ang="0">
                  <a:pos x="337" y="5"/>
                </a:cxn>
                <a:cxn ang="0">
                  <a:pos x="337" y="2"/>
                </a:cxn>
              </a:cxnLst>
              <a:rect l="0" t="0" r="r" b="b"/>
              <a:pathLst>
                <a:path w="337" h="5">
                  <a:moveTo>
                    <a:pt x="337" y="2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334" y="5"/>
                  </a:lnTo>
                  <a:lnTo>
                    <a:pt x="337" y="2"/>
                  </a:lnTo>
                  <a:lnTo>
                    <a:pt x="334" y="5"/>
                  </a:lnTo>
                  <a:lnTo>
                    <a:pt x="337" y="5"/>
                  </a:lnTo>
                  <a:lnTo>
                    <a:pt x="337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9"/>
            <p:cNvSpPr>
              <a:spLocks/>
            </p:cNvSpPr>
            <p:nvPr/>
          </p:nvSpPr>
          <p:spPr bwMode="auto">
            <a:xfrm>
              <a:off x="2550" y="2262"/>
              <a:ext cx="409" cy="72"/>
            </a:xfrm>
            <a:custGeom>
              <a:avLst/>
              <a:gdLst/>
              <a:ahLst/>
              <a:cxnLst>
                <a:cxn ang="0">
                  <a:pos x="334" y="72"/>
                </a:cxn>
                <a:cxn ang="0">
                  <a:pos x="409" y="0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334" y="72"/>
                </a:cxn>
              </a:cxnLst>
              <a:rect l="0" t="0" r="r" b="b"/>
              <a:pathLst>
                <a:path w="409" h="72">
                  <a:moveTo>
                    <a:pt x="334" y="72"/>
                  </a:moveTo>
                  <a:lnTo>
                    <a:pt x="409" y="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334" y="72"/>
                  </a:lnTo>
                  <a:close/>
                </a:path>
              </a:pathLst>
            </a:custGeom>
            <a:solidFill>
              <a:srgbClr val="3CA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0"/>
            <p:cNvSpPr>
              <a:spLocks/>
            </p:cNvSpPr>
            <p:nvPr/>
          </p:nvSpPr>
          <p:spPr bwMode="auto">
            <a:xfrm>
              <a:off x="2883" y="2260"/>
              <a:ext cx="83" cy="7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5" y="1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8" y="5"/>
                </a:cxn>
                <a:cxn ang="0">
                  <a:pos x="83" y="0"/>
                </a:cxn>
                <a:cxn ang="0">
                  <a:pos x="76" y="0"/>
                </a:cxn>
              </a:cxnLst>
              <a:rect l="0" t="0" r="r" b="b"/>
              <a:pathLst>
                <a:path w="83" h="76">
                  <a:moveTo>
                    <a:pt x="76" y="0"/>
                  </a:moveTo>
                  <a:lnTo>
                    <a:pt x="75" y="1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8" y="5"/>
                  </a:lnTo>
                  <a:lnTo>
                    <a:pt x="8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1"/>
            <p:cNvSpPr>
              <a:spLocks/>
            </p:cNvSpPr>
            <p:nvPr/>
          </p:nvSpPr>
          <p:spPr bwMode="auto">
            <a:xfrm>
              <a:off x="2623" y="2260"/>
              <a:ext cx="336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5"/>
                </a:cxn>
                <a:cxn ang="0">
                  <a:pos x="336" y="5"/>
                </a:cxn>
                <a:cxn ang="0">
                  <a:pos x="33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36" h="5">
                  <a:moveTo>
                    <a:pt x="0" y="1"/>
                  </a:moveTo>
                  <a:lnTo>
                    <a:pt x="2" y="5"/>
                  </a:lnTo>
                  <a:lnTo>
                    <a:pt x="336" y="5"/>
                  </a:lnTo>
                  <a:lnTo>
                    <a:pt x="33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2"/>
            <p:cNvSpPr>
              <a:spLocks/>
            </p:cNvSpPr>
            <p:nvPr/>
          </p:nvSpPr>
          <p:spPr bwMode="auto">
            <a:xfrm>
              <a:off x="2543" y="2260"/>
              <a:ext cx="84" cy="77"/>
            </a:xfrm>
            <a:custGeom>
              <a:avLst/>
              <a:gdLst/>
              <a:ahLst/>
              <a:cxnLst>
                <a:cxn ang="0">
                  <a:pos x="7" y="77"/>
                </a:cxn>
                <a:cxn ang="0">
                  <a:pos x="9" y="76"/>
                </a:cxn>
                <a:cxn ang="0">
                  <a:pos x="84" y="4"/>
                </a:cxn>
                <a:cxn ang="0">
                  <a:pos x="80" y="0"/>
                </a:cxn>
                <a:cxn ang="0">
                  <a:pos x="5" y="72"/>
                </a:cxn>
                <a:cxn ang="0">
                  <a:pos x="7" y="77"/>
                </a:cxn>
                <a:cxn ang="0">
                  <a:pos x="5" y="72"/>
                </a:cxn>
                <a:cxn ang="0">
                  <a:pos x="0" y="77"/>
                </a:cxn>
                <a:cxn ang="0">
                  <a:pos x="7" y="77"/>
                </a:cxn>
              </a:cxnLst>
              <a:rect l="0" t="0" r="r" b="b"/>
              <a:pathLst>
                <a:path w="84" h="77">
                  <a:moveTo>
                    <a:pt x="7" y="77"/>
                  </a:moveTo>
                  <a:lnTo>
                    <a:pt x="9" y="76"/>
                  </a:lnTo>
                  <a:lnTo>
                    <a:pt x="84" y="4"/>
                  </a:lnTo>
                  <a:lnTo>
                    <a:pt x="80" y="0"/>
                  </a:lnTo>
                  <a:lnTo>
                    <a:pt x="5" y="72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0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3"/>
            <p:cNvSpPr>
              <a:spLocks/>
            </p:cNvSpPr>
            <p:nvPr/>
          </p:nvSpPr>
          <p:spPr bwMode="auto">
            <a:xfrm>
              <a:off x="2550" y="2331"/>
              <a:ext cx="336" cy="6"/>
            </a:xfrm>
            <a:custGeom>
              <a:avLst/>
              <a:gdLst/>
              <a:ahLst/>
              <a:cxnLst>
                <a:cxn ang="0">
                  <a:pos x="336" y="5"/>
                </a:cxn>
                <a:cxn ang="0">
                  <a:pos x="33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34" y="6"/>
                </a:cxn>
                <a:cxn ang="0">
                  <a:pos x="336" y="5"/>
                </a:cxn>
                <a:cxn ang="0">
                  <a:pos x="334" y="6"/>
                </a:cxn>
                <a:cxn ang="0">
                  <a:pos x="335" y="6"/>
                </a:cxn>
                <a:cxn ang="0">
                  <a:pos x="336" y="5"/>
                </a:cxn>
              </a:cxnLst>
              <a:rect l="0" t="0" r="r" b="b"/>
              <a:pathLst>
                <a:path w="336" h="6">
                  <a:moveTo>
                    <a:pt x="336" y="5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34" y="6"/>
                  </a:lnTo>
                  <a:lnTo>
                    <a:pt x="336" y="5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6" y="5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4"/>
            <p:cNvSpPr>
              <a:spLocks/>
            </p:cNvSpPr>
            <p:nvPr/>
          </p:nvSpPr>
          <p:spPr bwMode="auto">
            <a:xfrm>
              <a:off x="2884" y="2262"/>
              <a:ext cx="75" cy="389"/>
            </a:xfrm>
            <a:custGeom>
              <a:avLst/>
              <a:gdLst/>
              <a:ahLst/>
              <a:cxnLst>
                <a:cxn ang="0">
                  <a:pos x="75" y="317"/>
                </a:cxn>
                <a:cxn ang="0">
                  <a:pos x="75" y="0"/>
                </a:cxn>
                <a:cxn ang="0">
                  <a:pos x="0" y="72"/>
                </a:cxn>
                <a:cxn ang="0">
                  <a:pos x="0" y="389"/>
                </a:cxn>
                <a:cxn ang="0">
                  <a:pos x="75" y="317"/>
                </a:cxn>
              </a:cxnLst>
              <a:rect l="0" t="0" r="r" b="b"/>
              <a:pathLst>
                <a:path w="75" h="389">
                  <a:moveTo>
                    <a:pt x="75" y="317"/>
                  </a:moveTo>
                  <a:lnTo>
                    <a:pt x="75" y="0"/>
                  </a:lnTo>
                  <a:lnTo>
                    <a:pt x="0" y="72"/>
                  </a:lnTo>
                  <a:lnTo>
                    <a:pt x="0" y="389"/>
                  </a:lnTo>
                  <a:lnTo>
                    <a:pt x="75" y="317"/>
                  </a:lnTo>
                  <a:close/>
                </a:path>
              </a:pathLst>
            </a:custGeom>
            <a:solidFill>
              <a:srgbClr val="075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5"/>
            <p:cNvSpPr>
              <a:spLocks/>
            </p:cNvSpPr>
            <p:nvPr/>
          </p:nvSpPr>
          <p:spPr bwMode="auto">
            <a:xfrm>
              <a:off x="2957" y="2256"/>
              <a:ext cx="5" cy="32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6"/>
                </a:cxn>
                <a:cxn ang="0">
                  <a:pos x="0" y="323"/>
                </a:cxn>
                <a:cxn ang="0">
                  <a:pos x="5" y="323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1" y="4"/>
                </a:cxn>
              </a:cxnLst>
              <a:rect l="0" t="0" r="r" b="b"/>
              <a:pathLst>
                <a:path w="5" h="323">
                  <a:moveTo>
                    <a:pt x="1" y="4"/>
                  </a:moveTo>
                  <a:lnTo>
                    <a:pt x="0" y="6"/>
                  </a:lnTo>
                  <a:lnTo>
                    <a:pt x="0" y="323"/>
                  </a:lnTo>
                  <a:lnTo>
                    <a:pt x="5" y="323"/>
                  </a:lnTo>
                  <a:lnTo>
                    <a:pt x="5" y="6"/>
                  </a:lnTo>
                  <a:lnTo>
                    <a:pt x="1" y="4"/>
                  </a:lnTo>
                  <a:lnTo>
                    <a:pt x="5" y="6"/>
                  </a:lnTo>
                  <a:lnTo>
                    <a:pt x="5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6"/>
            <p:cNvSpPr>
              <a:spLocks/>
            </p:cNvSpPr>
            <p:nvPr/>
          </p:nvSpPr>
          <p:spPr bwMode="auto">
            <a:xfrm>
              <a:off x="2882" y="2260"/>
              <a:ext cx="79" cy="7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76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1" y="72"/>
                </a:cxn>
                <a:cxn ang="0">
                  <a:pos x="0" y="74"/>
                </a:cxn>
                <a:cxn ang="0">
                  <a:pos x="1" y="72"/>
                </a:cxn>
                <a:cxn ang="0">
                  <a:pos x="0" y="73"/>
                </a:cxn>
                <a:cxn ang="0">
                  <a:pos x="0" y="74"/>
                </a:cxn>
              </a:cxnLst>
              <a:rect l="0" t="0" r="r" b="b"/>
              <a:pathLst>
                <a:path w="79" h="76">
                  <a:moveTo>
                    <a:pt x="0" y="74"/>
                  </a:moveTo>
                  <a:lnTo>
                    <a:pt x="5" y="76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1" y="72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7"/>
            <p:cNvSpPr>
              <a:spLocks/>
            </p:cNvSpPr>
            <p:nvPr/>
          </p:nvSpPr>
          <p:spPr bwMode="auto">
            <a:xfrm>
              <a:off x="2882" y="2334"/>
              <a:ext cx="5" cy="323"/>
            </a:xfrm>
            <a:custGeom>
              <a:avLst/>
              <a:gdLst/>
              <a:ahLst/>
              <a:cxnLst>
                <a:cxn ang="0">
                  <a:pos x="4" y="319"/>
                </a:cxn>
                <a:cxn ang="0">
                  <a:pos x="5" y="317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17"/>
                </a:cxn>
                <a:cxn ang="0">
                  <a:pos x="4" y="319"/>
                </a:cxn>
                <a:cxn ang="0">
                  <a:pos x="0" y="317"/>
                </a:cxn>
                <a:cxn ang="0">
                  <a:pos x="0" y="323"/>
                </a:cxn>
                <a:cxn ang="0">
                  <a:pos x="4" y="319"/>
                </a:cxn>
              </a:cxnLst>
              <a:rect l="0" t="0" r="r" b="b"/>
              <a:pathLst>
                <a:path w="5" h="323">
                  <a:moveTo>
                    <a:pt x="4" y="319"/>
                  </a:moveTo>
                  <a:lnTo>
                    <a:pt x="5" y="3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4" y="319"/>
                  </a:lnTo>
                  <a:lnTo>
                    <a:pt x="0" y="317"/>
                  </a:lnTo>
                  <a:lnTo>
                    <a:pt x="0" y="323"/>
                  </a:lnTo>
                  <a:lnTo>
                    <a:pt x="4" y="319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8"/>
            <p:cNvSpPr>
              <a:spLocks/>
            </p:cNvSpPr>
            <p:nvPr/>
          </p:nvSpPr>
          <p:spPr bwMode="auto">
            <a:xfrm>
              <a:off x="2883" y="2577"/>
              <a:ext cx="79" cy="76"/>
            </a:xfrm>
            <a:custGeom>
              <a:avLst/>
              <a:gdLst/>
              <a:ahLst/>
              <a:cxnLst>
                <a:cxn ang="0">
                  <a:pos x="79" y="2"/>
                </a:cxn>
                <a:cxn ang="0">
                  <a:pos x="74" y="0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78" y="4"/>
                </a:cxn>
                <a:cxn ang="0">
                  <a:pos x="79" y="2"/>
                </a:cxn>
                <a:cxn ang="0">
                  <a:pos x="78" y="4"/>
                </a:cxn>
                <a:cxn ang="0">
                  <a:pos x="79" y="3"/>
                </a:cxn>
                <a:cxn ang="0">
                  <a:pos x="79" y="2"/>
                </a:cxn>
              </a:cxnLst>
              <a:rect l="0" t="0" r="r" b="b"/>
              <a:pathLst>
                <a:path w="79" h="76">
                  <a:moveTo>
                    <a:pt x="79" y="2"/>
                  </a:moveTo>
                  <a:lnTo>
                    <a:pt x="74" y="0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78" y="4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ADD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9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"/>
            <p:cNvSpPr>
              <a:spLocks/>
            </p:cNvSpPr>
            <p:nvPr/>
          </p:nvSpPr>
          <p:spPr bwMode="auto">
            <a:xfrm>
              <a:off x="2570" y="2606"/>
              <a:ext cx="29" cy="29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18" y="29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3"/>
                </a:cxn>
                <a:cxn ang="0">
                  <a:pos x="28" y="21"/>
                </a:cxn>
                <a:cxn ang="0">
                  <a:pos x="28" y="19"/>
                </a:cxn>
                <a:cxn ang="0">
                  <a:pos x="29" y="17"/>
                </a:cxn>
                <a:cxn ang="0">
                  <a:pos x="29" y="14"/>
                </a:cxn>
                <a:cxn ang="0">
                  <a:pos x="29" y="12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2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6" y="27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29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15" y="29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5" y="2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2"/>
            <p:cNvSpPr>
              <a:spLocks/>
            </p:cNvSpPr>
            <p:nvPr/>
          </p:nvSpPr>
          <p:spPr bwMode="auto">
            <a:xfrm>
              <a:off x="2572" y="2524"/>
              <a:ext cx="108" cy="10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8" y="109"/>
                </a:cxn>
                <a:cxn ang="0">
                  <a:pos x="108" y="27"/>
                </a:cxn>
                <a:cxn ang="0">
                  <a:pos x="80" y="0"/>
                </a:cxn>
                <a:cxn ang="0">
                  <a:pos x="0" y="81"/>
                </a:cxn>
              </a:cxnLst>
              <a:rect l="0" t="0" r="r" b="b"/>
              <a:pathLst>
                <a:path w="108" h="109">
                  <a:moveTo>
                    <a:pt x="0" y="81"/>
                  </a:moveTo>
                  <a:lnTo>
                    <a:pt x="28" y="109"/>
                  </a:lnTo>
                  <a:lnTo>
                    <a:pt x="108" y="27"/>
                  </a:lnTo>
                  <a:lnTo>
                    <a:pt x="80" y="0"/>
                  </a:lnTo>
                  <a:lnTo>
                    <a:pt x="0" y="8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3"/>
            <p:cNvSpPr>
              <a:spLocks noEditPoints="1"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5"/>
                </a:cxn>
                <a:cxn ang="0">
                  <a:pos x="25" y="177"/>
                </a:cxn>
                <a:cxn ang="0">
                  <a:pos x="43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8"/>
                </a:cxn>
                <a:cxn ang="0">
                  <a:pos x="145" y="6"/>
                </a:cxn>
                <a:cxn ang="0">
                  <a:pos x="119" y="0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3" y="21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7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2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2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2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3" y="53"/>
                  </a:lnTo>
                  <a:lnTo>
                    <a:pt x="185" y="56"/>
                  </a:lnTo>
                  <a:lnTo>
                    <a:pt x="187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7" y="157"/>
                  </a:lnTo>
                  <a:lnTo>
                    <a:pt x="185" y="161"/>
                  </a:lnTo>
                  <a:lnTo>
                    <a:pt x="183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7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4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4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2" y="183"/>
                  </a:lnTo>
                  <a:lnTo>
                    <a:pt x="49" y="180"/>
                  </a:lnTo>
                  <a:lnTo>
                    <a:pt x="46" y="177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2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4"/>
            <p:cNvSpPr>
              <a:spLocks/>
            </p:cNvSpPr>
            <p:nvPr/>
          </p:nvSpPr>
          <p:spPr bwMode="auto">
            <a:xfrm>
              <a:off x="2641" y="2355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6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4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1"/>
                </a:cxn>
                <a:cxn ang="0">
                  <a:pos x="160" y="13"/>
                </a:cxn>
                <a:cxn ang="0">
                  <a:pos x="145" y="6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0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5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6" y="189"/>
                  </a:lnTo>
                  <a:lnTo>
                    <a:pt x="39" y="192"/>
                  </a:lnTo>
                  <a:lnTo>
                    <a:pt x="43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3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4" y="216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5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1"/>
                  </a:lnTo>
                  <a:lnTo>
                    <a:pt x="168" y="18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6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4" y="1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6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3" y="21"/>
                  </a:lnTo>
                  <a:lnTo>
                    <a:pt x="39" y="25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5"/>
            <p:cNvSpPr>
              <a:spLocks/>
            </p:cNvSpPr>
            <p:nvPr/>
          </p:nvSpPr>
          <p:spPr bwMode="auto">
            <a:xfrm>
              <a:off x="2656" y="2370"/>
              <a:ext cx="186" cy="186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4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8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6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2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4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4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8"/>
                  </a:lnTo>
                  <a:lnTo>
                    <a:pt x="145" y="170"/>
                  </a:lnTo>
                  <a:lnTo>
                    <a:pt x="141" y="172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6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2"/>
                  </a:lnTo>
                  <a:lnTo>
                    <a:pt x="41" y="170"/>
                  </a:lnTo>
                  <a:lnTo>
                    <a:pt x="37" y="168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6"/>
            <p:cNvSpPr>
              <a:spLocks noEditPoints="1"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2" y="130"/>
                </a:cxn>
                <a:cxn ang="0">
                  <a:pos x="11" y="156"/>
                </a:cxn>
                <a:cxn ang="0">
                  <a:pos x="25" y="177"/>
                </a:cxn>
                <a:cxn ang="0">
                  <a:pos x="44" y="195"/>
                </a:cxn>
                <a:cxn ang="0">
                  <a:pos x="66" y="208"/>
                </a:cxn>
                <a:cxn ang="0">
                  <a:pos x="92" y="216"/>
                </a:cxn>
                <a:cxn ang="0">
                  <a:pos x="119" y="216"/>
                </a:cxn>
                <a:cxn ang="0">
                  <a:pos x="145" y="210"/>
                </a:cxn>
                <a:cxn ang="0">
                  <a:pos x="168" y="198"/>
                </a:cxn>
                <a:cxn ang="0">
                  <a:pos x="188" y="181"/>
                </a:cxn>
                <a:cxn ang="0">
                  <a:pos x="203" y="160"/>
                </a:cxn>
                <a:cxn ang="0">
                  <a:pos x="213" y="136"/>
                </a:cxn>
                <a:cxn ang="0">
                  <a:pos x="216" y="108"/>
                </a:cxn>
                <a:cxn ang="0">
                  <a:pos x="213" y="81"/>
                </a:cxn>
                <a:cxn ang="0">
                  <a:pos x="203" y="57"/>
                </a:cxn>
                <a:cxn ang="0">
                  <a:pos x="188" y="36"/>
                </a:cxn>
                <a:cxn ang="0">
                  <a:pos x="168" y="19"/>
                </a:cxn>
                <a:cxn ang="0">
                  <a:pos x="145" y="7"/>
                </a:cxn>
                <a:cxn ang="0">
                  <a:pos x="119" y="1"/>
                </a:cxn>
                <a:cxn ang="0">
                  <a:pos x="92" y="1"/>
                </a:cxn>
                <a:cxn ang="0">
                  <a:pos x="66" y="9"/>
                </a:cxn>
                <a:cxn ang="0">
                  <a:pos x="44" y="22"/>
                </a:cxn>
                <a:cxn ang="0">
                  <a:pos x="25" y="39"/>
                </a:cxn>
                <a:cxn ang="0">
                  <a:pos x="11" y="61"/>
                </a:cxn>
                <a:cxn ang="0">
                  <a:pos x="2" y="87"/>
                </a:cxn>
                <a:cxn ang="0">
                  <a:pos x="15" y="108"/>
                </a:cxn>
                <a:cxn ang="0">
                  <a:pos x="18" y="85"/>
                </a:cxn>
                <a:cxn ang="0">
                  <a:pos x="26" y="64"/>
                </a:cxn>
                <a:cxn ang="0">
                  <a:pos x="39" y="46"/>
                </a:cxn>
                <a:cxn ang="0">
                  <a:pos x="56" y="31"/>
                </a:cxn>
                <a:cxn ang="0">
                  <a:pos x="76" y="21"/>
                </a:cxn>
                <a:cxn ang="0">
                  <a:pos x="99" y="16"/>
                </a:cxn>
                <a:cxn ang="0">
                  <a:pos x="122" y="16"/>
                </a:cxn>
                <a:cxn ang="0">
                  <a:pos x="144" y="22"/>
                </a:cxn>
                <a:cxn ang="0">
                  <a:pos x="164" y="34"/>
                </a:cxn>
                <a:cxn ang="0">
                  <a:pos x="180" y="49"/>
                </a:cxn>
                <a:cxn ang="0">
                  <a:pos x="192" y="68"/>
                </a:cxn>
                <a:cxn ang="0">
                  <a:pos x="199" y="90"/>
                </a:cxn>
                <a:cxn ang="0">
                  <a:pos x="201" y="113"/>
                </a:cxn>
                <a:cxn ang="0">
                  <a:pos x="197" y="136"/>
                </a:cxn>
                <a:cxn ang="0">
                  <a:pos x="188" y="157"/>
                </a:cxn>
                <a:cxn ang="0">
                  <a:pos x="174" y="174"/>
                </a:cxn>
                <a:cxn ang="0">
                  <a:pos x="156" y="188"/>
                </a:cxn>
                <a:cxn ang="0">
                  <a:pos x="136" y="198"/>
                </a:cxn>
                <a:cxn ang="0">
                  <a:pos x="113" y="202"/>
                </a:cxn>
                <a:cxn ang="0">
                  <a:pos x="89" y="200"/>
                </a:cxn>
                <a:cxn ang="0">
                  <a:pos x="68" y="193"/>
                </a:cxn>
                <a:cxn ang="0">
                  <a:pos x="49" y="180"/>
                </a:cxn>
                <a:cxn ang="0">
                  <a:pos x="34" y="164"/>
                </a:cxn>
                <a:cxn ang="0">
                  <a:pos x="23" y="145"/>
                </a:cxn>
                <a:cxn ang="0">
                  <a:pos x="16" y="123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  <a:moveTo>
                    <a:pt x="15" y="108"/>
                  </a:moveTo>
                  <a:lnTo>
                    <a:pt x="15" y="104"/>
                  </a:lnTo>
                  <a:lnTo>
                    <a:pt x="16" y="99"/>
                  </a:lnTo>
                  <a:lnTo>
                    <a:pt x="16" y="94"/>
                  </a:lnTo>
                  <a:lnTo>
                    <a:pt x="17" y="90"/>
                  </a:lnTo>
                  <a:lnTo>
                    <a:pt x="18" y="85"/>
                  </a:lnTo>
                  <a:lnTo>
                    <a:pt x="19" y="81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4" y="68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2" y="42"/>
                  </a:lnTo>
                  <a:lnTo>
                    <a:pt x="46" y="39"/>
                  </a:lnTo>
                  <a:lnTo>
                    <a:pt x="49" y="36"/>
                  </a:lnTo>
                  <a:lnTo>
                    <a:pt x="53" y="34"/>
                  </a:lnTo>
                  <a:lnTo>
                    <a:pt x="56" y="31"/>
                  </a:lnTo>
                  <a:lnTo>
                    <a:pt x="60" y="29"/>
                  </a:lnTo>
                  <a:lnTo>
                    <a:pt x="64" y="26"/>
                  </a:lnTo>
                  <a:lnTo>
                    <a:pt x="68" y="24"/>
                  </a:lnTo>
                  <a:lnTo>
                    <a:pt x="72" y="22"/>
                  </a:lnTo>
                  <a:lnTo>
                    <a:pt x="76" y="21"/>
                  </a:lnTo>
                  <a:lnTo>
                    <a:pt x="80" y="19"/>
                  </a:lnTo>
                  <a:lnTo>
                    <a:pt x="85" y="18"/>
                  </a:lnTo>
                  <a:lnTo>
                    <a:pt x="89" y="17"/>
                  </a:lnTo>
                  <a:lnTo>
                    <a:pt x="94" y="16"/>
                  </a:lnTo>
                  <a:lnTo>
                    <a:pt x="99" y="16"/>
                  </a:lnTo>
                  <a:lnTo>
                    <a:pt x="103" y="15"/>
                  </a:lnTo>
                  <a:lnTo>
                    <a:pt x="108" y="15"/>
                  </a:lnTo>
                  <a:lnTo>
                    <a:pt x="113" y="15"/>
                  </a:lnTo>
                  <a:lnTo>
                    <a:pt x="118" y="16"/>
                  </a:lnTo>
                  <a:lnTo>
                    <a:pt x="122" y="16"/>
                  </a:lnTo>
                  <a:lnTo>
                    <a:pt x="127" y="17"/>
                  </a:lnTo>
                  <a:lnTo>
                    <a:pt x="131" y="18"/>
                  </a:lnTo>
                  <a:lnTo>
                    <a:pt x="136" y="19"/>
                  </a:lnTo>
                  <a:lnTo>
                    <a:pt x="140" y="21"/>
                  </a:lnTo>
                  <a:lnTo>
                    <a:pt x="144" y="22"/>
                  </a:lnTo>
                  <a:lnTo>
                    <a:pt x="148" y="24"/>
                  </a:lnTo>
                  <a:lnTo>
                    <a:pt x="152" y="26"/>
                  </a:lnTo>
                  <a:lnTo>
                    <a:pt x="156" y="29"/>
                  </a:lnTo>
                  <a:lnTo>
                    <a:pt x="160" y="31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71" y="39"/>
                  </a:lnTo>
                  <a:lnTo>
                    <a:pt x="174" y="42"/>
                  </a:lnTo>
                  <a:lnTo>
                    <a:pt x="177" y="46"/>
                  </a:lnTo>
                  <a:lnTo>
                    <a:pt x="180" y="49"/>
                  </a:lnTo>
                  <a:lnTo>
                    <a:pt x="182" y="53"/>
                  </a:lnTo>
                  <a:lnTo>
                    <a:pt x="185" y="56"/>
                  </a:lnTo>
                  <a:lnTo>
                    <a:pt x="188" y="60"/>
                  </a:lnTo>
                  <a:lnTo>
                    <a:pt x="190" y="64"/>
                  </a:lnTo>
                  <a:lnTo>
                    <a:pt x="192" y="68"/>
                  </a:lnTo>
                  <a:lnTo>
                    <a:pt x="194" y="72"/>
                  </a:lnTo>
                  <a:lnTo>
                    <a:pt x="195" y="76"/>
                  </a:lnTo>
                  <a:lnTo>
                    <a:pt x="197" y="81"/>
                  </a:lnTo>
                  <a:lnTo>
                    <a:pt x="198" y="85"/>
                  </a:lnTo>
                  <a:lnTo>
                    <a:pt x="199" y="90"/>
                  </a:lnTo>
                  <a:lnTo>
                    <a:pt x="200" y="94"/>
                  </a:lnTo>
                  <a:lnTo>
                    <a:pt x="201" y="99"/>
                  </a:lnTo>
                  <a:lnTo>
                    <a:pt x="201" y="104"/>
                  </a:lnTo>
                  <a:lnTo>
                    <a:pt x="201" y="108"/>
                  </a:lnTo>
                  <a:lnTo>
                    <a:pt x="201" y="113"/>
                  </a:lnTo>
                  <a:lnTo>
                    <a:pt x="201" y="118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8" y="132"/>
                  </a:lnTo>
                  <a:lnTo>
                    <a:pt x="197" y="136"/>
                  </a:lnTo>
                  <a:lnTo>
                    <a:pt x="195" y="141"/>
                  </a:lnTo>
                  <a:lnTo>
                    <a:pt x="194" y="145"/>
                  </a:lnTo>
                  <a:lnTo>
                    <a:pt x="192" y="149"/>
                  </a:lnTo>
                  <a:lnTo>
                    <a:pt x="190" y="153"/>
                  </a:lnTo>
                  <a:lnTo>
                    <a:pt x="188" y="157"/>
                  </a:lnTo>
                  <a:lnTo>
                    <a:pt x="185" y="161"/>
                  </a:lnTo>
                  <a:lnTo>
                    <a:pt x="182" y="164"/>
                  </a:lnTo>
                  <a:lnTo>
                    <a:pt x="180" y="168"/>
                  </a:lnTo>
                  <a:lnTo>
                    <a:pt x="177" y="171"/>
                  </a:lnTo>
                  <a:lnTo>
                    <a:pt x="174" y="174"/>
                  </a:lnTo>
                  <a:lnTo>
                    <a:pt x="171" y="178"/>
                  </a:lnTo>
                  <a:lnTo>
                    <a:pt x="167" y="180"/>
                  </a:lnTo>
                  <a:lnTo>
                    <a:pt x="164" y="183"/>
                  </a:lnTo>
                  <a:lnTo>
                    <a:pt x="160" y="186"/>
                  </a:lnTo>
                  <a:lnTo>
                    <a:pt x="156" y="188"/>
                  </a:lnTo>
                  <a:lnTo>
                    <a:pt x="152" y="191"/>
                  </a:lnTo>
                  <a:lnTo>
                    <a:pt x="148" y="193"/>
                  </a:lnTo>
                  <a:lnTo>
                    <a:pt x="144" y="195"/>
                  </a:lnTo>
                  <a:lnTo>
                    <a:pt x="140" y="196"/>
                  </a:lnTo>
                  <a:lnTo>
                    <a:pt x="136" y="198"/>
                  </a:lnTo>
                  <a:lnTo>
                    <a:pt x="131" y="199"/>
                  </a:lnTo>
                  <a:lnTo>
                    <a:pt x="127" y="200"/>
                  </a:lnTo>
                  <a:lnTo>
                    <a:pt x="122" y="201"/>
                  </a:lnTo>
                  <a:lnTo>
                    <a:pt x="118" y="201"/>
                  </a:lnTo>
                  <a:lnTo>
                    <a:pt x="113" y="202"/>
                  </a:lnTo>
                  <a:lnTo>
                    <a:pt x="108" y="202"/>
                  </a:lnTo>
                  <a:lnTo>
                    <a:pt x="103" y="202"/>
                  </a:lnTo>
                  <a:lnTo>
                    <a:pt x="99" y="201"/>
                  </a:lnTo>
                  <a:lnTo>
                    <a:pt x="94" y="201"/>
                  </a:lnTo>
                  <a:lnTo>
                    <a:pt x="89" y="200"/>
                  </a:lnTo>
                  <a:lnTo>
                    <a:pt x="85" y="199"/>
                  </a:lnTo>
                  <a:lnTo>
                    <a:pt x="80" y="198"/>
                  </a:lnTo>
                  <a:lnTo>
                    <a:pt x="76" y="196"/>
                  </a:lnTo>
                  <a:lnTo>
                    <a:pt x="72" y="195"/>
                  </a:lnTo>
                  <a:lnTo>
                    <a:pt x="68" y="193"/>
                  </a:lnTo>
                  <a:lnTo>
                    <a:pt x="64" y="191"/>
                  </a:lnTo>
                  <a:lnTo>
                    <a:pt x="60" y="188"/>
                  </a:lnTo>
                  <a:lnTo>
                    <a:pt x="56" y="186"/>
                  </a:lnTo>
                  <a:lnTo>
                    <a:pt x="53" y="183"/>
                  </a:lnTo>
                  <a:lnTo>
                    <a:pt x="49" y="180"/>
                  </a:lnTo>
                  <a:lnTo>
                    <a:pt x="46" y="178"/>
                  </a:lnTo>
                  <a:lnTo>
                    <a:pt x="42" y="174"/>
                  </a:lnTo>
                  <a:lnTo>
                    <a:pt x="39" y="171"/>
                  </a:lnTo>
                  <a:lnTo>
                    <a:pt x="36" y="168"/>
                  </a:lnTo>
                  <a:lnTo>
                    <a:pt x="34" y="164"/>
                  </a:lnTo>
                  <a:lnTo>
                    <a:pt x="31" y="161"/>
                  </a:lnTo>
                  <a:lnTo>
                    <a:pt x="29" y="157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6"/>
                  </a:lnTo>
                  <a:lnTo>
                    <a:pt x="18" y="132"/>
                  </a:lnTo>
                  <a:lnTo>
                    <a:pt x="17" y="127"/>
                  </a:lnTo>
                  <a:lnTo>
                    <a:pt x="16" y="123"/>
                  </a:lnTo>
                  <a:lnTo>
                    <a:pt x="16" y="118"/>
                  </a:lnTo>
                  <a:lnTo>
                    <a:pt x="15" y="11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7"/>
            <p:cNvSpPr>
              <a:spLocks/>
            </p:cNvSpPr>
            <p:nvPr/>
          </p:nvSpPr>
          <p:spPr bwMode="auto">
            <a:xfrm>
              <a:off x="2628" y="2361"/>
              <a:ext cx="216" cy="217"/>
            </a:xfrm>
            <a:custGeom>
              <a:avLst/>
              <a:gdLst/>
              <a:ahLst/>
              <a:cxnLst>
                <a:cxn ang="0">
                  <a:pos x="1" y="120"/>
                </a:cxn>
                <a:cxn ang="0">
                  <a:pos x="4" y="136"/>
                </a:cxn>
                <a:cxn ang="0">
                  <a:pos x="9" y="151"/>
                </a:cxn>
                <a:cxn ang="0">
                  <a:pos x="16" y="165"/>
                </a:cxn>
                <a:cxn ang="0">
                  <a:pos x="25" y="177"/>
                </a:cxn>
                <a:cxn ang="0">
                  <a:pos x="35" y="189"/>
                </a:cxn>
                <a:cxn ang="0">
                  <a:pos x="48" y="198"/>
                </a:cxn>
                <a:cxn ang="0">
                  <a:pos x="61" y="206"/>
                </a:cxn>
                <a:cxn ang="0">
                  <a:pos x="76" y="212"/>
                </a:cxn>
                <a:cxn ang="0">
                  <a:pos x="92" y="216"/>
                </a:cxn>
                <a:cxn ang="0">
                  <a:pos x="108" y="217"/>
                </a:cxn>
                <a:cxn ang="0">
                  <a:pos x="125" y="216"/>
                </a:cxn>
                <a:cxn ang="0">
                  <a:pos x="140" y="212"/>
                </a:cxn>
                <a:cxn ang="0">
                  <a:pos x="155" y="206"/>
                </a:cxn>
                <a:cxn ang="0">
                  <a:pos x="168" y="198"/>
                </a:cxn>
                <a:cxn ang="0">
                  <a:pos x="181" y="189"/>
                </a:cxn>
                <a:cxn ang="0">
                  <a:pos x="191" y="177"/>
                </a:cxn>
                <a:cxn ang="0">
                  <a:pos x="200" y="165"/>
                </a:cxn>
                <a:cxn ang="0">
                  <a:pos x="208" y="151"/>
                </a:cxn>
                <a:cxn ang="0">
                  <a:pos x="213" y="136"/>
                </a:cxn>
                <a:cxn ang="0">
                  <a:pos x="216" y="120"/>
                </a:cxn>
                <a:cxn ang="0">
                  <a:pos x="216" y="103"/>
                </a:cxn>
                <a:cxn ang="0">
                  <a:pos x="214" y="87"/>
                </a:cxn>
                <a:cxn ang="0">
                  <a:pos x="210" y="71"/>
                </a:cxn>
                <a:cxn ang="0">
                  <a:pos x="203" y="57"/>
                </a:cxn>
                <a:cxn ang="0">
                  <a:pos x="195" y="44"/>
                </a:cxn>
                <a:cxn ang="0">
                  <a:pos x="184" y="32"/>
                </a:cxn>
                <a:cxn ang="0">
                  <a:pos x="173" y="22"/>
                </a:cxn>
                <a:cxn ang="0">
                  <a:pos x="160" y="13"/>
                </a:cxn>
                <a:cxn ang="0">
                  <a:pos x="145" y="7"/>
                </a:cxn>
                <a:cxn ang="0">
                  <a:pos x="130" y="2"/>
                </a:cxn>
                <a:cxn ang="0">
                  <a:pos x="114" y="0"/>
                </a:cxn>
                <a:cxn ang="0">
                  <a:pos x="97" y="1"/>
                </a:cxn>
                <a:cxn ang="0">
                  <a:pos x="81" y="3"/>
                </a:cxn>
                <a:cxn ang="0">
                  <a:pos x="66" y="9"/>
                </a:cxn>
                <a:cxn ang="0">
                  <a:pos x="52" y="16"/>
                </a:cxn>
                <a:cxn ang="0">
                  <a:pos x="39" y="25"/>
                </a:cxn>
                <a:cxn ang="0">
                  <a:pos x="28" y="36"/>
                </a:cxn>
                <a:cxn ang="0">
                  <a:pos x="19" y="48"/>
                </a:cxn>
                <a:cxn ang="0">
                  <a:pos x="11" y="61"/>
                </a:cxn>
                <a:cxn ang="0">
                  <a:pos x="5" y="76"/>
                </a:cxn>
                <a:cxn ang="0">
                  <a:pos x="1" y="92"/>
                </a:cxn>
                <a:cxn ang="0">
                  <a:pos x="0" y="108"/>
                </a:cxn>
              </a:cxnLst>
              <a:rect l="0" t="0" r="r" b="b"/>
              <a:pathLst>
                <a:path w="216" h="217">
                  <a:moveTo>
                    <a:pt x="0" y="108"/>
                  </a:moveTo>
                  <a:lnTo>
                    <a:pt x="0" y="114"/>
                  </a:lnTo>
                  <a:lnTo>
                    <a:pt x="1" y="120"/>
                  </a:lnTo>
                  <a:lnTo>
                    <a:pt x="1" y="125"/>
                  </a:lnTo>
                  <a:lnTo>
                    <a:pt x="2" y="130"/>
                  </a:lnTo>
                  <a:lnTo>
                    <a:pt x="4" y="136"/>
                  </a:lnTo>
                  <a:lnTo>
                    <a:pt x="5" y="141"/>
                  </a:lnTo>
                  <a:lnTo>
                    <a:pt x="7" y="146"/>
                  </a:lnTo>
                  <a:lnTo>
                    <a:pt x="9" y="151"/>
                  </a:lnTo>
                  <a:lnTo>
                    <a:pt x="11" y="156"/>
                  </a:lnTo>
                  <a:lnTo>
                    <a:pt x="13" y="160"/>
                  </a:lnTo>
                  <a:lnTo>
                    <a:pt x="16" y="165"/>
                  </a:lnTo>
                  <a:lnTo>
                    <a:pt x="19" y="169"/>
                  </a:lnTo>
                  <a:lnTo>
                    <a:pt x="22" y="173"/>
                  </a:lnTo>
                  <a:lnTo>
                    <a:pt x="25" y="177"/>
                  </a:lnTo>
                  <a:lnTo>
                    <a:pt x="28" y="181"/>
                  </a:lnTo>
                  <a:lnTo>
                    <a:pt x="32" y="185"/>
                  </a:lnTo>
                  <a:lnTo>
                    <a:pt x="35" y="189"/>
                  </a:lnTo>
                  <a:lnTo>
                    <a:pt x="39" y="192"/>
                  </a:lnTo>
                  <a:lnTo>
                    <a:pt x="44" y="195"/>
                  </a:lnTo>
                  <a:lnTo>
                    <a:pt x="48" y="198"/>
                  </a:lnTo>
                  <a:lnTo>
                    <a:pt x="52" y="201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6" y="208"/>
                  </a:lnTo>
                  <a:lnTo>
                    <a:pt x="71" y="210"/>
                  </a:lnTo>
                  <a:lnTo>
                    <a:pt x="76" y="212"/>
                  </a:lnTo>
                  <a:lnTo>
                    <a:pt x="81" y="214"/>
                  </a:lnTo>
                  <a:lnTo>
                    <a:pt x="86" y="215"/>
                  </a:lnTo>
                  <a:lnTo>
                    <a:pt x="92" y="216"/>
                  </a:lnTo>
                  <a:lnTo>
                    <a:pt x="97" y="216"/>
                  </a:lnTo>
                  <a:lnTo>
                    <a:pt x="103" y="217"/>
                  </a:lnTo>
                  <a:lnTo>
                    <a:pt x="108" y="217"/>
                  </a:lnTo>
                  <a:lnTo>
                    <a:pt x="114" y="217"/>
                  </a:lnTo>
                  <a:lnTo>
                    <a:pt x="119" y="216"/>
                  </a:lnTo>
                  <a:lnTo>
                    <a:pt x="125" y="216"/>
                  </a:lnTo>
                  <a:lnTo>
                    <a:pt x="130" y="215"/>
                  </a:lnTo>
                  <a:lnTo>
                    <a:pt x="135" y="214"/>
                  </a:lnTo>
                  <a:lnTo>
                    <a:pt x="140" y="212"/>
                  </a:lnTo>
                  <a:lnTo>
                    <a:pt x="145" y="210"/>
                  </a:lnTo>
                  <a:lnTo>
                    <a:pt x="150" y="208"/>
                  </a:lnTo>
                  <a:lnTo>
                    <a:pt x="155" y="206"/>
                  </a:lnTo>
                  <a:lnTo>
                    <a:pt x="160" y="204"/>
                  </a:lnTo>
                  <a:lnTo>
                    <a:pt x="164" y="201"/>
                  </a:lnTo>
                  <a:lnTo>
                    <a:pt x="168" y="198"/>
                  </a:lnTo>
                  <a:lnTo>
                    <a:pt x="173" y="195"/>
                  </a:lnTo>
                  <a:lnTo>
                    <a:pt x="177" y="192"/>
                  </a:lnTo>
                  <a:lnTo>
                    <a:pt x="181" y="189"/>
                  </a:lnTo>
                  <a:lnTo>
                    <a:pt x="184" y="185"/>
                  </a:lnTo>
                  <a:lnTo>
                    <a:pt x="188" y="181"/>
                  </a:lnTo>
                  <a:lnTo>
                    <a:pt x="191" y="177"/>
                  </a:lnTo>
                  <a:lnTo>
                    <a:pt x="195" y="173"/>
                  </a:lnTo>
                  <a:lnTo>
                    <a:pt x="198" y="169"/>
                  </a:lnTo>
                  <a:lnTo>
                    <a:pt x="200" y="165"/>
                  </a:lnTo>
                  <a:lnTo>
                    <a:pt x="203" y="160"/>
                  </a:lnTo>
                  <a:lnTo>
                    <a:pt x="205" y="156"/>
                  </a:lnTo>
                  <a:lnTo>
                    <a:pt x="208" y="151"/>
                  </a:lnTo>
                  <a:lnTo>
                    <a:pt x="210" y="146"/>
                  </a:lnTo>
                  <a:lnTo>
                    <a:pt x="211" y="141"/>
                  </a:lnTo>
                  <a:lnTo>
                    <a:pt x="213" y="136"/>
                  </a:lnTo>
                  <a:lnTo>
                    <a:pt x="214" y="130"/>
                  </a:lnTo>
                  <a:lnTo>
                    <a:pt x="215" y="125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6" y="97"/>
                  </a:lnTo>
                  <a:lnTo>
                    <a:pt x="215" y="92"/>
                  </a:lnTo>
                  <a:lnTo>
                    <a:pt x="214" y="87"/>
                  </a:lnTo>
                  <a:lnTo>
                    <a:pt x="213" y="81"/>
                  </a:lnTo>
                  <a:lnTo>
                    <a:pt x="211" y="76"/>
                  </a:lnTo>
                  <a:lnTo>
                    <a:pt x="210" y="71"/>
                  </a:lnTo>
                  <a:lnTo>
                    <a:pt x="208" y="66"/>
                  </a:lnTo>
                  <a:lnTo>
                    <a:pt x="205" y="61"/>
                  </a:lnTo>
                  <a:lnTo>
                    <a:pt x="203" y="57"/>
                  </a:lnTo>
                  <a:lnTo>
                    <a:pt x="200" y="52"/>
                  </a:lnTo>
                  <a:lnTo>
                    <a:pt x="198" y="48"/>
                  </a:lnTo>
                  <a:lnTo>
                    <a:pt x="195" y="44"/>
                  </a:lnTo>
                  <a:lnTo>
                    <a:pt x="191" y="39"/>
                  </a:lnTo>
                  <a:lnTo>
                    <a:pt x="188" y="36"/>
                  </a:lnTo>
                  <a:lnTo>
                    <a:pt x="184" y="32"/>
                  </a:lnTo>
                  <a:lnTo>
                    <a:pt x="181" y="28"/>
                  </a:lnTo>
                  <a:lnTo>
                    <a:pt x="177" y="25"/>
                  </a:lnTo>
                  <a:lnTo>
                    <a:pt x="173" y="22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0" y="13"/>
                  </a:lnTo>
                  <a:lnTo>
                    <a:pt x="155" y="11"/>
                  </a:lnTo>
                  <a:lnTo>
                    <a:pt x="150" y="9"/>
                  </a:lnTo>
                  <a:lnTo>
                    <a:pt x="145" y="7"/>
                  </a:lnTo>
                  <a:lnTo>
                    <a:pt x="140" y="5"/>
                  </a:lnTo>
                  <a:lnTo>
                    <a:pt x="135" y="3"/>
                  </a:lnTo>
                  <a:lnTo>
                    <a:pt x="130" y="2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1"/>
                  </a:lnTo>
                  <a:lnTo>
                    <a:pt x="86" y="2"/>
                  </a:lnTo>
                  <a:lnTo>
                    <a:pt x="81" y="3"/>
                  </a:lnTo>
                  <a:lnTo>
                    <a:pt x="76" y="5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7" y="13"/>
                  </a:lnTo>
                  <a:lnTo>
                    <a:pt x="52" y="16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5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19" y="48"/>
                  </a:lnTo>
                  <a:lnTo>
                    <a:pt x="16" y="52"/>
                  </a:lnTo>
                  <a:lnTo>
                    <a:pt x="13" y="57"/>
                  </a:lnTo>
                  <a:lnTo>
                    <a:pt x="11" y="61"/>
                  </a:lnTo>
                  <a:lnTo>
                    <a:pt x="9" y="66"/>
                  </a:lnTo>
                  <a:lnTo>
                    <a:pt x="7" y="71"/>
                  </a:lnTo>
                  <a:lnTo>
                    <a:pt x="5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08"/>
                  </a:lnTo>
                  <a:close/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8"/>
            <p:cNvSpPr>
              <a:spLocks/>
            </p:cNvSpPr>
            <p:nvPr/>
          </p:nvSpPr>
          <p:spPr bwMode="auto">
            <a:xfrm>
              <a:off x="2643" y="2377"/>
              <a:ext cx="186" cy="186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3" y="70"/>
                </a:cxn>
                <a:cxn ang="0">
                  <a:pos x="7" y="57"/>
                </a:cxn>
                <a:cxn ang="0">
                  <a:pos x="14" y="45"/>
                </a:cxn>
                <a:cxn ang="0">
                  <a:pos x="21" y="34"/>
                </a:cxn>
                <a:cxn ang="0">
                  <a:pos x="31" y="24"/>
                </a:cxn>
                <a:cxn ang="0">
                  <a:pos x="41" y="16"/>
                </a:cxn>
                <a:cxn ang="0">
                  <a:pos x="53" y="9"/>
                </a:cxn>
                <a:cxn ang="0">
                  <a:pos x="65" y="4"/>
                </a:cxn>
                <a:cxn ang="0">
                  <a:pos x="79" y="1"/>
                </a:cxn>
                <a:cxn ang="0">
                  <a:pos x="93" y="0"/>
                </a:cxn>
                <a:cxn ang="0">
                  <a:pos x="107" y="1"/>
                </a:cxn>
                <a:cxn ang="0">
                  <a:pos x="121" y="4"/>
                </a:cxn>
                <a:cxn ang="0">
                  <a:pos x="133" y="9"/>
                </a:cxn>
                <a:cxn ang="0">
                  <a:pos x="145" y="16"/>
                </a:cxn>
                <a:cxn ang="0">
                  <a:pos x="156" y="24"/>
                </a:cxn>
                <a:cxn ang="0">
                  <a:pos x="165" y="34"/>
                </a:cxn>
                <a:cxn ang="0">
                  <a:pos x="173" y="45"/>
                </a:cxn>
                <a:cxn ang="0">
                  <a:pos x="179" y="57"/>
                </a:cxn>
                <a:cxn ang="0">
                  <a:pos x="183" y="70"/>
                </a:cxn>
                <a:cxn ang="0">
                  <a:pos x="186" y="83"/>
                </a:cxn>
                <a:cxn ang="0">
                  <a:pos x="186" y="98"/>
                </a:cxn>
                <a:cxn ang="0">
                  <a:pos x="184" y="112"/>
                </a:cxn>
                <a:cxn ang="0">
                  <a:pos x="180" y="125"/>
                </a:cxn>
                <a:cxn ang="0">
                  <a:pos x="175" y="137"/>
                </a:cxn>
                <a:cxn ang="0">
                  <a:pos x="168" y="149"/>
                </a:cxn>
                <a:cxn ang="0">
                  <a:pos x="159" y="159"/>
                </a:cxn>
                <a:cxn ang="0">
                  <a:pos x="149" y="167"/>
                </a:cxn>
                <a:cxn ang="0">
                  <a:pos x="137" y="175"/>
                </a:cxn>
                <a:cxn ang="0">
                  <a:pos x="125" y="180"/>
                </a:cxn>
                <a:cxn ang="0">
                  <a:pos x="112" y="184"/>
                </a:cxn>
                <a:cxn ang="0">
                  <a:pos x="98" y="186"/>
                </a:cxn>
                <a:cxn ang="0">
                  <a:pos x="84" y="185"/>
                </a:cxn>
                <a:cxn ang="0">
                  <a:pos x="70" y="183"/>
                </a:cxn>
                <a:cxn ang="0">
                  <a:pos x="57" y="179"/>
                </a:cxn>
                <a:cxn ang="0">
                  <a:pos x="45" y="173"/>
                </a:cxn>
                <a:cxn ang="0">
                  <a:pos x="34" y="165"/>
                </a:cxn>
                <a:cxn ang="0">
                  <a:pos x="24" y="155"/>
                </a:cxn>
                <a:cxn ang="0">
                  <a:pos x="16" y="145"/>
                </a:cxn>
                <a:cxn ang="0">
                  <a:pos x="9" y="133"/>
                </a:cxn>
                <a:cxn ang="0">
                  <a:pos x="4" y="121"/>
                </a:cxn>
                <a:cxn ang="0">
                  <a:pos x="1" y="107"/>
                </a:cxn>
                <a:cxn ang="0">
                  <a:pos x="0" y="93"/>
                </a:cxn>
              </a:cxnLst>
              <a:rect l="0" t="0" r="r" b="b"/>
              <a:pathLst>
                <a:path w="186" h="186">
                  <a:moveTo>
                    <a:pt x="0" y="93"/>
                  </a:moveTo>
                  <a:lnTo>
                    <a:pt x="0" y="88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2" y="74"/>
                  </a:lnTo>
                  <a:lnTo>
                    <a:pt x="3" y="70"/>
                  </a:lnTo>
                  <a:lnTo>
                    <a:pt x="4" y="65"/>
                  </a:lnTo>
                  <a:lnTo>
                    <a:pt x="6" y="61"/>
                  </a:lnTo>
                  <a:lnTo>
                    <a:pt x="7" y="57"/>
                  </a:lnTo>
                  <a:lnTo>
                    <a:pt x="9" y="53"/>
                  </a:lnTo>
                  <a:lnTo>
                    <a:pt x="11" y="49"/>
                  </a:lnTo>
                  <a:lnTo>
                    <a:pt x="14" y="45"/>
                  </a:lnTo>
                  <a:lnTo>
                    <a:pt x="16" y="41"/>
                  </a:lnTo>
                  <a:lnTo>
                    <a:pt x="19" y="37"/>
                  </a:lnTo>
                  <a:lnTo>
                    <a:pt x="21" y="34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9" y="11"/>
                  </a:lnTo>
                  <a:lnTo>
                    <a:pt x="53" y="9"/>
                  </a:lnTo>
                  <a:lnTo>
                    <a:pt x="57" y="7"/>
                  </a:lnTo>
                  <a:lnTo>
                    <a:pt x="61" y="6"/>
                  </a:lnTo>
                  <a:lnTo>
                    <a:pt x="65" y="4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12" y="2"/>
                  </a:lnTo>
                  <a:lnTo>
                    <a:pt x="116" y="3"/>
                  </a:lnTo>
                  <a:lnTo>
                    <a:pt x="121" y="4"/>
                  </a:lnTo>
                  <a:lnTo>
                    <a:pt x="125" y="6"/>
                  </a:lnTo>
                  <a:lnTo>
                    <a:pt x="129" y="7"/>
                  </a:lnTo>
                  <a:lnTo>
                    <a:pt x="133" y="9"/>
                  </a:lnTo>
                  <a:lnTo>
                    <a:pt x="137" y="11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18"/>
                  </a:lnTo>
                  <a:lnTo>
                    <a:pt x="152" y="21"/>
                  </a:lnTo>
                  <a:lnTo>
                    <a:pt x="156" y="24"/>
                  </a:lnTo>
                  <a:lnTo>
                    <a:pt x="159" y="27"/>
                  </a:lnTo>
                  <a:lnTo>
                    <a:pt x="162" y="30"/>
                  </a:lnTo>
                  <a:lnTo>
                    <a:pt x="165" y="34"/>
                  </a:lnTo>
                  <a:lnTo>
                    <a:pt x="168" y="37"/>
                  </a:lnTo>
                  <a:lnTo>
                    <a:pt x="170" y="41"/>
                  </a:lnTo>
                  <a:lnTo>
                    <a:pt x="173" y="45"/>
                  </a:lnTo>
                  <a:lnTo>
                    <a:pt x="175" y="49"/>
                  </a:lnTo>
                  <a:lnTo>
                    <a:pt x="177" y="53"/>
                  </a:lnTo>
                  <a:lnTo>
                    <a:pt x="179" y="57"/>
                  </a:lnTo>
                  <a:lnTo>
                    <a:pt x="180" y="61"/>
                  </a:lnTo>
                  <a:lnTo>
                    <a:pt x="182" y="65"/>
                  </a:lnTo>
                  <a:lnTo>
                    <a:pt x="183" y="70"/>
                  </a:lnTo>
                  <a:lnTo>
                    <a:pt x="184" y="74"/>
                  </a:lnTo>
                  <a:lnTo>
                    <a:pt x="185" y="79"/>
                  </a:lnTo>
                  <a:lnTo>
                    <a:pt x="186" y="83"/>
                  </a:lnTo>
                  <a:lnTo>
                    <a:pt x="186" y="88"/>
                  </a:lnTo>
                  <a:lnTo>
                    <a:pt x="186" y="93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5" y="107"/>
                  </a:lnTo>
                  <a:lnTo>
                    <a:pt x="184" y="112"/>
                  </a:lnTo>
                  <a:lnTo>
                    <a:pt x="183" y="116"/>
                  </a:lnTo>
                  <a:lnTo>
                    <a:pt x="182" y="121"/>
                  </a:lnTo>
                  <a:lnTo>
                    <a:pt x="180" y="125"/>
                  </a:lnTo>
                  <a:lnTo>
                    <a:pt x="179" y="129"/>
                  </a:lnTo>
                  <a:lnTo>
                    <a:pt x="177" y="133"/>
                  </a:lnTo>
                  <a:lnTo>
                    <a:pt x="175" y="137"/>
                  </a:lnTo>
                  <a:lnTo>
                    <a:pt x="173" y="141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2"/>
                  </a:lnTo>
                  <a:lnTo>
                    <a:pt x="162" y="155"/>
                  </a:lnTo>
                  <a:lnTo>
                    <a:pt x="159" y="159"/>
                  </a:lnTo>
                  <a:lnTo>
                    <a:pt x="156" y="162"/>
                  </a:lnTo>
                  <a:lnTo>
                    <a:pt x="152" y="165"/>
                  </a:lnTo>
                  <a:lnTo>
                    <a:pt x="149" y="167"/>
                  </a:lnTo>
                  <a:lnTo>
                    <a:pt x="145" y="170"/>
                  </a:lnTo>
                  <a:lnTo>
                    <a:pt x="141" y="173"/>
                  </a:lnTo>
                  <a:lnTo>
                    <a:pt x="137" y="175"/>
                  </a:lnTo>
                  <a:lnTo>
                    <a:pt x="133" y="177"/>
                  </a:lnTo>
                  <a:lnTo>
                    <a:pt x="129" y="179"/>
                  </a:lnTo>
                  <a:lnTo>
                    <a:pt x="125" y="180"/>
                  </a:lnTo>
                  <a:lnTo>
                    <a:pt x="121" y="182"/>
                  </a:lnTo>
                  <a:lnTo>
                    <a:pt x="116" y="183"/>
                  </a:lnTo>
                  <a:lnTo>
                    <a:pt x="112" y="184"/>
                  </a:lnTo>
                  <a:lnTo>
                    <a:pt x="107" y="185"/>
                  </a:lnTo>
                  <a:lnTo>
                    <a:pt x="103" y="185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88" y="186"/>
                  </a:lnTo>
                  <a:lnTo>
                    <a:pt x="84" y="185"/>
                  </a:lnTo>
                  <a:lnTo>
                    <a:pt x="79" y="185"/>
                  </a:lnTo>
                  <a:lnTo>
                    <a:pt x="74" y="184"/>
                  </a:lnTo>
                  <a:lnTo>
                    <a:pt x="70" y="183"/>
                  </a:lnTo>
                  <a:lnTo>
                    <a:pt x="65" y="182"/>
                  </a:lnTo>
                  <a:lnTo>
                    <a:pt x="61" y="180"/>
                  </a:lnTo>
                  <a:lnTo>
                    <a:pt x="57" y="179"/>
                  </a:lnTo>
                  <a:lnTo>
                    <a:pt x="53" y="177"/>
                  </a:lnTo>
                  <a:lnTo>
                    <a:pt x="49" y="175"/>
                  </a:lnTo>
                  <a:lnTo>
                    <a:pt x="45" y="173"/>
                  </a:lnTo>
                  <a:lnTo>
                    <a:pt x="41" y="170"/>
                  </a:lnTo>
                  <a:lnTo>
                    <a:pt x="38" y="167"/>
                  </a:lnTo>
                  <a:lnTo>
                    <a:pt x="34" y="165"/>
                  </a:lnTo>
                  <a:lnTo>
                    <a:pt x="31" y="162"/>
                  </a:lnTo>
                  <a:lnTo>
                    <a:pt x="27" y="159"/>
                  </a:lnTo>
                  <a:lnTo>
                    <a:pt x="24" y="155"/>
                  </a:lnTo>
                  <a:lnTo>
                    <a:pt x="21" y="152"/>
                  </a:lnTo>
                  <a:lnTo>
                    <a:pt x="19" y="149"/>
                  </a:lnTo>
                  <a:lnTo>
                    <a:pt x="16" y="145"/>
                  </a:lnTo>
                  <a:lnTo>
                    <a:pt x="14" y="141"/>
                  </a:lnTo>
                  <a:lnTo>
                    <a:pt x="11" y="137"/>
                  </a:lnTo>
                  <a:lnTo>
                    <a:pt x="9" y="133"/>
                  </a:lnTo>
                  <a:lnTo>
                    <a:pt x="7" y="129"/>
                  </a:lnTo>
                  <a:lnTo>
                    <a:pt x="6" y="125"/>
                  </a:lnTo>
                  <a:lnTo>
                    <a:pt x="4" y="121"/>
                  </a:lnTo>
                  <a:lnTo>
                    <a:pt x="3" y="116"/>
                  </a:lnTo>
                  <a:lnTo>
                    <a:pt x="2" y="112"/>
                  </a:lnTo>
                  <a:lnTo>
                    <a:pt x="1" y="107"/>
                  </a:lnTo>
                  <a:lnTo>
                    <a:pt x="1" y="102"/>
                  </a:lnTo>
                  <a:lnTo>
                    <a:pt x="0" y="98"/>
                  </a:lnTo>
                  <a:lnTo>
                    <a:pt x="0" y="93"/>
                  </a:lnTo>
                </a:path>
              </a:pathLst>
            </a:custGeom>
            <a:noFill/>
            <a:ln w="1588" cap="rnd">
              <a:solidFill>
                <a:srgbClr val="1516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53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267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4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4267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5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962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962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7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581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3581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962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2" name="Straight Connector 261"/>
          <p:cNvCxnSpPr/>
          <p:nvPr/>
        </p:nvCxnSpPr>
        <p:spPr>
          <a:xfrm flipV="1">
            <a:off x="5486400" y="3048000"/>
            <a:ext cx="1447800" cy="3048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5486400" y="4343400"/>
            <a:ext cx="1524000" cy="6858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Slide Number Placeholder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Tm="43462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9.3|17.3|20.7|1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19896</TotalTime>
  <Words>721</Words>
  <Application>Microsoft Office PowerPoint</Application>
  <PresentationFormat>On-screen Show (4:3)</PresentationFormat>
  <Paragraphs>302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Live Migration of an Entire Network (and its Hosts)</vt:lpstr>
      <vt:lpstr>Virtual Machine Migration</vt:lpstr>
      <vt:lpstr>But Applications Look Like This</vt:lpstr>
      <vt:lpstr>And Rely on the Network</vt:lpstr>
      <vt:lpstr>Ensemble Migration</vt:lpstr>
      <vt:lpstr>Some Use Cases</vt:lpstr>
      <vt:lpstr>1. Moving between cloud providers</vt:lpstr>
      <vt:lpstr>2. Moving to smaller set of servers</vt:lpstr>
      <vt:lpstr>3. Troubleshooting</vt:lpstr>
      <vt:lpstr>Goal: General Management Tool</vt:lpstr>
      <vt:lpstr>LIve Migration of Ensembles</vt:lpstr>
      <vt:lpstr>Why Transparent?</vt:lpstr>
      <vt:lpstr>Separate Out Functionality</vt:lpstr>
      <vt:lpstr>Separate Out Functionality</vt:lpstr>
      <vt:lpstr>Multi-tenancy</vt:lpstr>
      <vt:lpstr>How to Live Migrate an Ensemble</vt:lpstr>
      <vt:lpstr>Applying to Ensemble</vt:lpstr>
      <vt:lpstr>Applying to Ensemble</vt:lpstr>
      <vt:lpstr>Applying to Ensemble</vt:lpstr>
      <vt:lpstr>Applying to Ensemble</vt:lpstr>
      <vt:lpstr>Applying to Whole Network</vt:lpstr>
      <vt:lpstr>Applying to Whole Network</vt:lpstr>
      <vt:lpstr>Applying to Whole Network</vt:lpstr>
      <vt:lpstr>Applying to Whole Network</vt:lpstr>
      <vt:lpstr>Applying to Each Switch</vt:lpstr>
      <vt:lpstr>Applying to Each Switch</vt:lpstr>
      <vt:lpstr>Applying to Each Switch</vt:lpstr>
      <vt:lpstr>Applying to Each Switch</vt:lpstr>
      <vt:lpstr>A Better Approach</vt:lpstr>
      <vt:lpstr>Clone the Network</vt:lpstr>
      <vt:lpstr>Clone the Network</vt:lpstr>
      <vt:lpstr>Clone the Network</vt:lpstr>
      <vt:lpstr>Clone the Network</vt:lpstr>
      <vt:lpstr>Clone the Network</vt:lpstr>
      <vt:lpstr>Consistent View of a Switch</vt:lpstr>
      <vt:lpstr>Sources of Inconsistency</vt:lpstr>
      <vt:lpstr>1. Local Changes on Switch</vt:lpstr>
      <vt:lpstr>2. Update from Controller</vt:lpstr>
      <vt:lpstr>3. Events to Controller</vt:lpstr>
      <vt:lpstr>Consistency in LIME</vt:lpstr>
      <vt:lpstr>Conclusions and Future work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 HotNets 2012</dc:title>
  <dc:creator>Eric</dc:creator>
  <cp:lastModifiedBy>Eric</cp:lastModifiedBy>
  <cp:revision>652</cp:revision>
  <dcterms:created xsi:type="dcterms:W3CDTF">2012-10-09T19:46:27Z</dcterms:created>
  <dcterms:modified xsi:type="dcterms:W3CDTF">2012-10-30T14:06:40Z</dcterms:modified>
</cp:coreProperties>
</file>