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076522AC-C895-40F0-A105-D97381C70DE4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01ABF9-4905-4617-ABB7-1263D191E5BC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6FBA191-3EBF-4E2E-896F-9E051200E421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DFE1D69-2438-4A03-B893-A1337CBA896E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0D4EFBE-1E45-4F8F-B401-920971D55618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58;p14"/>
          <p:cNvSpPr/>
          <p:nvPr/>
        </p:nvSpPr>
        <p:spPr>
          <a:xfrm>
            <a:off x="0" y="1100880"/>
            <a:ext cx="11711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4892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59;p14" descr=""/>
          <p:cNvPicPr/>
          <p:nvPr/>
        </p:nvPicPr>
        <p:blipFill>
          <a:blip r:embed="rId2"/>
          <a:stretch/>
        </p:blipFill>
        <p:spPr>
          <a:xfrm>
            <a:off x="488880" y="83880"/>
            <a:ext cx="1151640" cy="1267200"/>
          </a:xfrm>
          <a:prstGeom prst="rect">
            <a:avLst/>
          </a:prstGeom>
          <a:ln w="0">
            <a:noFill/>
          </a:ln>
        </p:spPr>
      </p:pic>
      <p:sp>
        <p:nvSpPr>
          <p:cNvPr id="40" name="Google Shape;60;p14"/>
          <p:cNvSpPr/>
          <p:nvPr/>
        </p:nvSpPr>
        <p:spPr>
          <a:xfrm>
            <a:off x="488880" y="6200640"/>
            <a:ext cx="11711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489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62;p15"/>
          <p:cNvSpPr/>
          <p:nvPr/>
        </p:nvSpPr>
        <p:spPr>
          <a:xfrm>
            <a:off x="11289960" y="6210000"/>
            <a:ext cx="900720" cy="379440"/>
          </a:xfrm>
          <a:prstGeom prst="rect">
            <a:avLst/>
          </a:prstGeom>
          <a:solidFill>
            <a:srgbClr val="00489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Google Shape;63;p15" descr=""/>
          <p:cNvPicPr/>
          <p:nvPr/>
        </p:nvPicPr>
        <p:blipFill>
          <a:blip r:embed="rId2"/>
          <a:stretch/>
        </p:blipFill>
        <p:spPr>
          <a:xfrm>
            <a:off x="18720" y="0"/>
            <a:ext cx="13126680" cy="135144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64;p15" descr=""/>
          <p:cNvPicPr/>
          <p:nvPr/>
        </p:nvPicPr>
        <p:blipFill>
          <a:blip r:embed="rId3"/>
          <a:stretch/>
        </p:blipFill>
        <p:spPr>
          <a:xfrm>
            <a:off x="158760" y="27720"/>
            <a:ext cx="1157760" cy="1277280"/>
          </a:xfrm>
          <a:prstGeom prst="rect">
            <a:avLst/>
          </a:prstGeom>
          <a:ln w="0">
            <a:noFill/>
          </a:ln>
        </p:spPr>
      </p:pic>
      <p:sp>
        <p:nvSpPr>
          <p:cNvPr id="82" name="Google Shape;65;p15"/>
          <p:cNvSpPr/>
          <p:nvPr/>
        </p:nvSpPr>
        <p:spPr>
          <a:xfrm>
            <a:off x="12120480" y="-22680"/>
            <a:ext cx="69840" cy="1366560"/>
          </a:xfrm>
          <a:prstGeom prst="rect">
            <a:avLst/>
          </a:prstGeom>
          <a:solidFill>
            <a:srgbClr val="e2000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66;p15"/>
          <p:cNvSpPr/>
          <p:nvPr/>
        </p:nvSpPr>
        <p:spPr>
          <a:xfrm>
            <a:off x="12133080" y="6210000"/>
            <a:ext cx="69840" cy="380160"/>
          </a:xfrm>
          <a:prstGeom prst="rect">
            <a:avLst/>
          </a:prstGeom>
          <a:solidFill>
            <a:srgbClr val="e2000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-180000" y="1353960"/>
            <a:ext cx="11359440" cy="2735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b="1" i="1" lang="ru-RU" sz="2200" spc="-1" strike="noStrike">
                <a:solidFill>
                  <a:srgbClr val="355269"/>
                </a:solidFill>
                <a:latin typeface="Arial"/>
                <a:ea typeface="Microsoft YaHei"/>
              </a:rPr>
              <a:t>Сравнительный анализ Национальной системы противодействия легализации(отмыванию) преступных доходов и финансированию терроризма республики Таджикистан и аналогичной системы в РФ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40000" y="4500000"/>
            <a:ext cx="10121040" cy="105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algn="r">
              <a:lnSpc>
                <a:spcPct val="100000"/>
              </a:lnSpc>
            </a:pPr>
            <a:r>
              <a:rPr b="0" lang="ru-RU" sz="1500" spc="-1" strike="noStrike">
                <a:latin typeface="Arial"/>
              </a:rPr>
              <a:t>Уралев Никита (С21-712),  Алехин Владислав (С21-703),  Солохов Денис (С21-703), 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500" spc="-1" strike="noStrike">
                <a:latin typeface="Arial"/>
              </a:rPr>
              <a:t> </a:t>
            </a:r>
            <a:r>
              <a:rPr b="0" lang="ru-RU" sz="1500" spc="-1" strike="noStrike">
                <a:latin typeface="Arial"/>
              </a:rPr>
              <a:t>Монастырский Максим (С21-703), Дрюкова Анастасия (С21-703)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0440" cy="523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F67DE86-7500-4B55-82AE-5162D53D98E3}" type="slidenum">
              <a:rPr b="0" lang="ru-RU" sz="13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300" spc="-1" strike="noStrike">
              <a:latin typeface="Times New Roman"/>
            </a:endParaRPr>
          </a:p>
        </p:txBody>
      </p:sp>
      <p:pic>
        <p:nvPicPr>
          <p:cNvPr id="131" name="Google Shape;75;p16" descr=""/>
          <p:cNvPicPr/>
          <p:nvPr/>
        </p:nvPicPr>
        <p:blipFill>
          <a:blip r:embed="rId2"/>
          <a:stretch/>
        </p:blipFill>
        <p:spPr>
          <a:xfrm>
            <a:off x="415440" y="656280"/>
            <a:ext cx="5905080" cy="159876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4320000" y="5940000"/>
            <a:ext cx="1798920" cy="5389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50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3960000" y="6120000"/>
            <a:ext cx="179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999999"/>
                </a:solidFill>
                <a:latin typeface="Arial"/>
                <a:ea typeface="DejaVu Sans"/>
              </a:rPr>
              <a:t>Москва 2021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780000" y="6120000"/>
            <a:ext cx="2879280" cy="53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4500000" y="6246000"/>
            <a:ext cx="1799280" cy="4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808080"/>
                </a:solidFill>
                <a:latin typeface="Arial"/>
                <a:ea typeface="DejaVu Sans"/>
              </a:rPr>
              <a:t>Москва 2023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40000" y="3600000"/>
            <a:ext cx="10879560" cy="1161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73763"/>
                </a:solidFill>
                <a:latin typeface="Calibri"/>
                <a:ea typeface="Calibri"/>
              </a:rPr>
              <a:t>Спасибо за внимание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0440" cy="523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F88A589-6C7F-4E1B-8B85-C58EBF65B293}" type="slidenum">
              <a:rPr b="0" lang="ru-RU" sz="13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300" spc="-1" strike="noStrike">
              <a:latin typeface="Times New Roman"/>
            </a:endParaRPr>
          </a:p>
        </p:txBody>
      </p:sp>
      <p:pic>
        <p:nvPicPr>
          <p:cNvPr id="167" name="Google Shape;97;p19" descr=""/>
          <p:cNvPicPr/>
          <p:nvPr/>
        </p:nvPicPr>
        <p:blipFill>
          <a:blip r:embed="rId2"/>
          <a:stretch/>
        </p:blipFill>
        <p:spPr>
          <a:xfrm>
            <a:off x="2847960" y="1802160"/>
            <a:ext cx="5279760" cy="1429200"/>
          </a:xfrm>
          <a:prstGeom prst="rect">
            <a:avLst/>
          </a:prstGeom>
          <a:ln w="0">
            <a:noFill/>
          </a:ln>
        </p:spPr>
      </p:pic>
      <p:sp>
        <p:nvSpPr>
          <p:cNvPr id="168" name=""/>
          <p:cNvSpPr/>
          <p:nvPr/>
        </p:nvSpPr>
        <p:spPr>
          <a:xfrm>
            <a:off x="4320360" y="5940000"/>
            <a:ext cx="179892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4320360" y="6300000"/>
            <a:ext cx="197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999999"/>
                </a:solidFill>
                <a:latin typeface="Arial"/>
                <a:ea typeface="DejaVu Sans"/>
              </a:rPr>
              <a:t>Москва 2023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1980000" y="302040"/>
            <a:ext cx="863928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465a4"/>
                </a:solidFill>
                <a:latin typeface="Corbel"/>
                <a:ea typeface="DejaVu Sans"/>
              </a:rPr>
              <a:t>План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60000" y="1616040"/>
            <a:ext cx="10439280" cy="288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 Narrow"/>
                <a:ea typeface="DejaVu Sans"/>
              </a:rPr>
              <a:t>Основная нормативная база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 Narrow"/>
                <a:ea typeface="DejaVu Sans"/>
              </a:rPr>
              <a:t>Ответственность в сфере ПОД/ФТ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 Narrow"/>
                <a:ea typeface="DejaVu Sans"/>
              </a:rPr>
              <a:t>Внедрение ПФРОМУ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 Narrow"/>
                <a:ea typeface="DejaVu Sans"/>
              </a:rPr>
              <a:t>Меры ПОД/ФТ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 Narrow"/>
                <a:ea typeface="DejaVu Sans"/>
              </a:rPr>
              <a:t>Идентификация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 Narrow"/>
                <a:ea typeface="DejaVu Sans"/>
              </a:rPr>
              <a:t>Лица, связанные с клиентом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88;p18"/>
          <p:cNvSpPr/>
          <p:nvPr/>
        </p:nvSpPr>
        <p:spPr>
          <a:xfrm>
            <a:off x="1647720" y="428040"/>
            <a:ext cx="5011920" cy="4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Arial"/>
              </a:rPr>
              <a:t>Нормативная база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9" name="Google Shape;89;p18"/>
          <p:cNvSpPr/>
          <p:nvPr/>
        </p:nvSpPr>
        <p:spPr>
          <a:xfrm>
            <a:off x="8969400" y="621648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5728EDD-0809-4F0D-A9C4-B42C2324D3D9}" type="slidenum">
              <a:rPr b="0" lang="ru-RU" sz="16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16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60000" y="1440000"/>
            <a:ext cx="11339640" cy="27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Aft>
                <a:spcPts val="799"/>
              </a:spcAft>
            </a:pPr>
            <a:r>
              <a:rPr b="0" lang="ru-RU" sz="2400" spc="-1" strike="noStrike">
                <a:solidFill>
                  <a:srgbClr val="3465a4"/>
                </a:solidFill>
                <a:latin typeface="Arial Narrow"/>
                <a:ea typeface="DejaVu Sans"/>
              </a:rPr>
              <a:t>Основополагающим документом в сфере ПОД/ФТ/ФРОМУ является: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799"/>
              </a:spcAft>
            </a:pPr>
            <a:br/>
            <a:r>
              <a:rPr b="0" lang="ru-RU" sz="2400" spc="-1" strike="noStrike">
                <a:solidFill>
                  <a:srgbClr val="3465a4"/>
                </a:solidFill>
                <a:latin typeface="Arial Narrow"/>
                <a:ea typeface="DejaVu Sans"/>
              </a:rPr>
              <a:t>«ЗАКОН РЕСПУБЛИКИ ТАДЖИКИСТАН О ПРОТИВОДЕЙСТВИИ ЛЕГАЛИЗАЦИИ (ОТМЫВАНИЮ) ДОХОДОВ, ПОЛУЧЕННЫХ ПРЕСТУПНЫМ ПУТЕМ, ФИНАНСИРОВАНИЮ ТЕРРОРИЗМА И ФИНАНСИРОВАНИЮ РАСПРОСТРАНЕНИЯ ОРУЖИЯ МАССОВОГО ПОРАЖЕНИЯ»  №1950 от 15.03.2023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11472480" y="6134040"/>
            <a:ext cx="71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1620000" y="180000"/>
            <a:ext cx="7559640" cy="67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ffffff"/>
                </a:solidFill>
                <a:latin typeface="Arial Narrow"/>
                <a:ea typeface="DejaVu Sans"/>
              </a:rPr>
              <a:t>Ответственность в сфере ПОД/ФТ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720000" y="1800000"/>
            <a:ext cx="10979640" cy="197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  <a:effectLst>
            <a:softEdge rad="3816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1080000" y="1800360"/>
            <a:ext cx="10439640" cy="17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Aft>
                <a:spcPts val="7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Arial Narrow"/>
                <a:ea typeface="Microsoft YaHei"/>
              </a:rPr>
              <a:t>«Ответственность за нарушение настоящего Закона Физические и юридические лица за нарушение настоящего Закона привлекаются к ответственности в порядке, установленном законодательством Республики Таджикистан»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6120000" y="4065480"/>
            <a:ext cx="6659640" cy="8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Times New Roman"/>
                <a:ea typeface="Times New Roman"/>
              </a:rPr>
              <a:t>©</a:t>
            </a:r>
            <a:r>
              <a:rPr b="0" lang="ru-RU" sz="1800" spc="-1" strike="noStrike">
                <a:latin typeface="Arial Narrow"/>
                <a:ea typeface="Times New Roman"/>
              </a:rPr>
              <a:t>Закон Республики Таджикистан №1950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 Narrow"/>
                <a:ea typeface="Times New Roman"/>
              </a:rPr>
              <a:t>Статья №41 «Ответственность за нарушение настоящего Закона»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11520000" y="6300000"/>
            <a:ext cx="5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1620000" y="360000"/>
            <a:ext cx="4319280" cy="6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ffffff"/>
                </a:solidFill>
                <a:latin typeface="Arial Narrow"/>
                <a:ea typeface="DejaVu Sans"/>
              </a:rPr>
              <a:t>Внедрение ПФРОМУ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720000" y="1440000"/>
            <a:ext cx="10799640" cy="51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Aft>
                <a:spcPts val="799"/>
              </a:spcAft>
            </a:pPr>
            <a:r>
              <a:rPr b="0" lang="ru-RU" sz="1600" spc="-1" strike="noStrike">
                <a:solidFill>
                  <a:srgbClr val="3465a4"/>
                </a:solidFill>
                <a:latin typeface="Arial Narrow"/>
                <a:ea typeface="Microsoft YaHei"/>
              </a:rPr>
              <a:t>В Преамбуле Закона о ПОДФТ Республики Таджикистан указано следующее:</a:t>
            </a:r>
            <a:br/>
            <a:r>
              <a:rPr b="0" lang="ru-RU" sz="2400" spc="-1" strike="noStrike">
                <a:solidFill>
                  <a:srgbClr val="3465a4"/>
                </a:solidFill>
                <a:latin typeface="Arial Narrow"/>
                <a:ea typeface="Microsoft YaHei"/>
              </a:rPr>
              <a:t>«Настоящий Закон определяет правовые и организационные основы предотвращения и противодействия легализации (отмыванию) доходов, полученных преступным путем, финансированию терроризма и финансированию </a:t>
            </a:r>
            <a:r>
              <a:rPr b="1" lang="ru-RU" sz="2400" spc="-1" strike="noStrike">
                <a:solidFill>
                  <a:srgbClr val="3465a4"/>
                </a:solidFill>
                <a:latin typeface="Arial Narrow"/>
                <a:ea typeface="Microsoft YaHei"/>
              </a:rPr>
              <a:t>распространения оружия массового поражения</a:t>
            </a:r>
            <a:r>
              <a:rPr b="0" lang="ru-RU" sz="2400" spc="-1" strike="noStrike">
                <a:solidFill>
                  <a:srgbClr val="3465a4"/>
                </a:solidFill>
                <a:latin typeface="Arial Narrow"/>
                <a:ea typeface="Microsoft YaHei"/>
              </a:rPr>
              <a:t> и направлен на защиту прав, свобод и законных интересов личности, общества и государства, обеспечение национальной безопасности и защиту экономических интересов Республики Таджикистан.»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11340000" y="6300000"/>
            <a:ext cx="71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1800000" y="360000"/>
            <a:ext cx="3599640" cy="6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ffffff"/>
                </a:solidFill>
                <a:latin typeface="Arial Narrow"/>
                <a:ea typeface="Microsoft YaHei"/>
              </a:rPr>
              <a:t>Меры ПОД/ФТ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540000" y="1620000"/>
            <a:ext cx="102596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Aft>
                <a:spcPts val="799"/>
              </a:spcAft>
            </a:pPr>
            <a:r>
              <a:rPr b="0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-</a:t>
            </a:r>
            <a:r>
              <a:rPr b="1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 Статья 20</a:t>
            </a:r>
            <a:r>
              <a:rPr b="0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. Приостановление операций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b="0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- </a:t>
            </a:r>
            <a:r>
              <a:rPr b="1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Статья 21.</a:t>
            </a:r>
            <a:r>
              <a:rPr b="0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 Обязательства по замораживанию имущества (средств) лиц, включенных в санкционные списки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b="0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- </a:t>
            </a:r>
            <a:r>
              <a:rPr b="1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Статья 22.</a:t>
            </a:r>
            <a:r>
              <a:rPr b="0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 Запрет на информирование клиентов и иных лиц о принимаемых мерах по противодействию легализации (отмыванию) доходов, полученных преступным путем, финансированию терроризма и финансированию распространения оружия массового поражения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11340000" y="6300000"/>
            <a:ext cx="5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360000" y="1440000"/>
            <a:ext cx="11339640" cy="377964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>
                <a:alpha val="0"/>
              </a:srgbClr>
            </a:solidFill>
          </a:ln>
          <a:effectLst>
            <a:softEdge rad="3816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360000" y="1620000"/>
            <a:ext cx="10079640" cy="44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Aft>
                <a:spcPts val="799"/>
              </a:spcAft>
            </a:pPr>
            <a:r>
              <a:rPr b="0" lang="ru-RU" sz="2000" spc="-1" strike="noStrike">
                <a:solidFill>
                  <a:srgbClr val="3465a4"/>
                </a:solidFill>
                <a:latin typeface="Arial Narrow"/>
                <a:ea typeface="DejaVu Sans"/>
              </a:rPr>
              <a:t>1. Подотчетные субъекты в отношении своих клиентов обязаны применять следующие меры надлежащей проверки клиента: </a:t>
            </a:r>
            <a:br/>
            <a:r>
              <a:rPr b="0" lang="ru-RU" sz="2000" spc="-1" strike="noStrike">
                <a:solidFill>
                  <a:srgbClr val="3465a4"/>
                </a:solidFill>
                <a:latin typeface="Arial Narrow"/>
                <a:ea typeface="DejaVu Sans"/>
              </a:rPr>
              <a:t>1) до или во время установления деловых отношений или осуществления разовых операций:</a:t>
            </a:r>
            <a:br/>
            <a:r>
              <a:rPr b="0" lang="ru-RU" sz="2000" spc="-1" strike="noStrike">
                <a:solidFill>
                  <a:srgbClr val="3465a4"/>
                </a:solidFill>
                <a:latin typeface="Arial Narrow"/>
                <a:ea typeface="DejaVu Sans"/>
              </a:rPr>
              <a:t> а) идентифицировать и проверить личность клиента; </a:t>
            </a:r>
            <a:br/>
            <a:r>
              <a:rPr b="0" lang="ru-RU" sz="2000" spc="-1" strike="noStrike">
                <a:solidFill>
                  <a:srgbClr val="3465a4"/>
                </a:solidFill>
                <a:latin typeface="Arial Narrow"/>
                <a:ea typeface="DejaVu Sans"/>
              </a:rPr>
              <a:t>б) идентифицировать бенефициарного собственника и принимать разумные меры по проверке личности бенефициарного собственника, используя достоверные информации или данные, полученные из надежного источника;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1620000" y="360000"/>
            <a:ext cx="5399280" cy="55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 Narrow"/>
                <a:ea typeface="DejaVu Sans"/>
              </a:rPr>
              <a:t>Идентификация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532120" y="5400000"/>
            <a:ext cx="6659640" cy="8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 Narrow"/>
                <a:ea typeface="Times New Roman"/>
              </a:rPr>
              <a:t>©Закон Республики Таджикистан №1950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 Narrow"/>
                <a:ea typeface="Times New Roman"/>
              </a:rPr>
              <a:t>Статья №9 «Меры по надлежащей проверке клиентов»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11340000" y="6300000"/>
            <a:ext cx="71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1800000" y="360000"/>
            <a:ext cx="5579280" cy="55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 Narrow"/>
                <a:ea typeface="DejaVu Sans"/>
              </a:rPr>
              <a:t>Agricultural commodities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310320" y="1269720"/>
            <a:ext cx="11519640" cy="17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Aft>
                <a:spcPts val="799"/>
              </a:spcAft>
            </a:pPr>
            <a:r>
              <a:rPr b="1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Статья 10.</a:t>
            </a:r>
            <a:r>
              <a:rPr b="0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 Завершение надлежащей проверки клиента после установления деловых отношений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b="1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Статья 11</a:t>
            </a:r>
            <a:r>
              <a:rPr b="0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. Упрощенные меры надлежащей проверки клиента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b="1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Статья 12. </a:t>
            </a:r>
            <a:r>
              <a:rPr b="0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Усиленные меры надлежащей проверки клиента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b="1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Статья 13</a:t>
            </a:r>
            <a:r>
              <a:rPr b="0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. Обязанность подотчетных субъектов по выявлению публичных должностных лиц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b="1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Статья 14.</a:t>
            </a:r>
            <a:r>
              <a:rPr b="0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 Страны и территории с повышенным риском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b="1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Статья 15</a:t>
            </a:r>
            <a:r>
              <a:rPr b="0" lang="ru-RU" sz="2200" spc="-1" strike="noStrike">
                <a:solidFill>
                  <a:srgbClr val="3465a4"/>
                </a:solidFill>
                <a:latin typeface="Arial Narrow"/>
                <a:ea typeface="DejaVu Sans"/>
              </a:rPr>
              <a:t>. Использование третьих сторон для проведения мер надлежащей проверки клиента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540000" y="1620000"/>
            <a:ext cx="11339640" cy="251964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>
                <a:alpha val="0"/>
              </a:srgbClr>
            </a:solidFill>
          </a:ln>
          <a:effectLst>
            <a:softEdge rad="3816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1800000" y="360000"/>
            <a:ext cx="7379280" cy="6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ffffff"/>
                </a:solidFill>
                <a:latin typeface="Arial Narrow"/>
                <a:ea typeface="DejaVu Sans"/>
              </a:rPr>
              <a:t>Представитель клиента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540000" y="1546560"/>
            <a:ext cx="11339640" cy="54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Aft>
                <a:spcPts val="799"/>
              </a:spcAft>
            </a:pPr>
            <a:r>
              <a:rPr b="0" lang="ru-RU" sz="2000" spc="-1" strike="noStrike">
                <a:solidFill>
                  <a:srgbClr val="383d3c"/>
                </a:solidFill>
                <a:latin typeface="Arial Narrow"/>
                <a:ea typeface="Microsoft YaHei"/>
              </a:rPr>
              <a:t>«17)</a:t>
            </a:r>
            <a:r>
              <a:rPr b="0" lang="ru-RU" sz="2200" spc="-1" strike="noStrike">
                <a:solidFill>
                  <a:srgbClr val="383d3c"/>
                </a:solidFill>
                <a:latin typeface="Arial Narrow"/>
                <a:ea typeface="Microsoft YaHei"/>
              </a:rPr>
              <a:t> </a:t>
            </a:r>
            <a:r>
              <a:rPr b="1" lang="ru-RU" sz="2000" spc="-1" strike="noStrike">
                <a:solidFill>
                  <a:srgbClr val="383d3c"/>
                </a:solidFill>
                <a:latin typeface="Arial Narrow"/>
                <a:ea typeface="Microsoft YaHei"/>
              </a:rPr>
              <a:t>бенефициарный собственник</a:t>
            </a:r>
            <a:r>
              <a:rPr b="0" lang="ru-RU" sz="2000" spc="-1" strike="noStrike">
                <a:solidFill>
                  <a:srgbClr val="383d3c"/>
                </a:solidFill>
                <a:latin typeface="Arial Narrow"/>
                <a:ea typeface="Microsoft YaHei"/>
              </a:rPr>
              <a:t> – физическое(ие) лицо (лица), которое(ые) прямо или косвенно (через третьих лиц, в том числе через цепочку владения) владеет(ют) правом собственности, (имеет(ют) преобладающее участие в капитале клиента) или реально контролирует(ют) клиента, либо физическое лицо, от имени или в интересах которого совершается операция (сделка), а также физическое(ие) лицо (лица), контролирующее(ие) юридическое лицо или иностранное юридическое образование;»</a:t>
            </a:r>
            <a:br/>
            <a:endParaRPr b="0" lang="ru-RU" sz="20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1340000" y="6300000"/>
            <a:ext cx="71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560000" y="4320000"/>
            <a:ext cx="5034600" cy="61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 Narrow"/>
                <a:ea typeface="Times New Roman"/>
              </a:rPr>
              <a:t>©Закон Республики Таджикистан №1950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 Narrow"/>
                <a:ea typeface="Times New Roman"/>
              </a:rPr>
              <a:t>Статья №1 «Основные положения»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LibreOffice/7.2.0.4$Windows_X86_64 LibreOffice_project/9a9c6381e3f7a62afc1329bd359cc48accb6435b</Application>
  <AppVersion>15.0000</AppVersion>
  <Words>19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2023-11-27T20:25:58Z</dcterms:modified>
  <cp:revision>35</cp:revision>
  <dc:subject/>
  <dc:title>Выпускная квалификационная работа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4</vt:i4>
  </property>
</Properties>
</file>