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2"/>
  </p:notesMasterIdLst>
  <p:sldIdLst>
    <p:sldId id="256" r:id="rId2"/>
    <p:sldId id="260" r:id="rId3"/>
    <p:sldId id="261" r:id="rId4"/>
    <p:sldId id="263" r:id="rId5"/>
    <p:sldId id="264" r:id="rId6"/>
    <p:sldId id="266" r:id="rId7"/>
    <p:sldId id="265" r:id="rId8"/>
    <p:sldId id="267" r:id="rId9"/>
    <p:sldId id="258" r:id="rId10"/>
    <p:sldId id="25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pos="302">
          <p15:clr>
            <a:srgbClr val="A4A3A4"/>
          </p15:clr>
        </p15:guide>
        <p15:guide id="4" pos="7378">
          <p15:clr>
            <a:srgbClr val="A4A3A4"/>
          </p15:clr>
        </p15:guide>
        <p15:guide id="5" orient="horz" pos="3906">
          <p15:clr>
            <a:srgbClr val="A4A3A4"/>
          </p15:clr>
        </p15:guide>
        <p15:guide id="6" orient="horz" pos="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DA63B-0D35-4881-9412-627FDACDE5BD}" v="26" dt="2020-09-30T18:36:25.929"/>
    <p1510:client id="{874B25B3-0F40-4602-817A-5E3F04BFF096}" v="12" dt="2020-09-30T18:20:38.586"/>
    <p1510:client id="{EDE02B0B-403A-4015-8088-FC4E10E3FAD4}" v="29" dt="2020-09-30T20:35:13.093"/>
    <p1510:client id="{F4FC12BA-DF63-4A09-9912-2C41B12E42EB}" v="7" dt="2020-09-30T20:31: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94" y="60"/>
      </p:cViewPr>
      <p:guideLst>
        <p:guide pos="3840"/>
        <p:guide orient="horz" pos="2160"/>
        <p:guide pos="302"/>
        <p:guide pos="7378"/>
        <p:guide orient="horz" pos="3906"/>
        <p:guide orient="horz" pos="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glishifeb" userId="iHSuUxX43VNrICrXpeqAoMWj/elxjgek3xqNfjh+jXc=" providerId="None" clId="Web-{874B25B3-0F40-4602-817A-5E3F04BFF096}"/>
    <pc:docChg chg="modSld">
      <pc:chgData name="englishifeb" userId="iHSuUxX43VNrICrXpeqAoMWj/elxjgek3xqNfjh+jXc=" providerId="None" clId="Web-{874B25B3-0F40-4602-817A-5E3F04BFF096}" dt="2020-09-30T18:20:38.586" v="10" actId="1076"/>
      <pc:docMkLst>
        <pc:docMk/>
      </pc:docMkLst>
      <pc:sldChg chg="modSp">
        <pc:chgData name="englishifeb" userId="iHSuUxX43VNrICrXpeqAoMWj/elxjgek3xqNfjh+jXc=" providerId="None" clId="Web-{874B25B3-0F40-4602-817A-5E3F04BFF096}" dt="2020-09-30T18:20:38.586" v="10" actId="1076"/>
        <pc:sldMkLst>
          <pc:docMk/>
          <pc:sldMk cId="0" sldId="256"/>
        </pc:sldMkLst>
        <pc:spChg chg="mod">
          <ac:chgData name="englishifeb" userId="iHSuUxX43VNrICrXpeqAoMWj/elxjgek3xqNfjh+jXc=" providerId="None" clId="Web-{874B25B3-0F40-4602-817A-5E3F04BFF096}" dt="2020-09-30T18:20:38.586" v="10" actId="1076"/>
          <ac:spMkLst>
            <pc:docMk/>
            <pc:sldMk cId="0" sldId="256"/>
            <ac:spMk id="72" creationId="{00000000-0000-0000-0000-000000000000}"/>
          </ac:spMkLst>
        </pc:spChg>
      </pc:sldChg>
    </pc:docChg>
  </pc:docChgLst>
  <pc:docChgLst>
    <pc:chgData clId="Web-{6E6DA63B-0D35-4881-9412-627FDACDE5BD}"/>
    <pc:docChg chg="modSld">
      <pc:chgData name="" userId="" providerId="" clId="Web-{6E6DA63B-0D35-4881-9412-627FDACDE5BD}" dt="2020-09-30T18:36:05.632" v="0" actId="20577"/>
      <pc:docMkLst>
        <pc:docMk/>
      </pc:docMkLst>
      <pc:sldChg chg="modSp">
        <pc:chgData name="" userId="" providerId="" clId="Web-{6E6DA63B-0D35-4881-9412-627FDACDE5BD}" dt="2020-09-30T18:36:05.632" v="0" actId="20577"/>
        <pc:sldMkLst>
          <pc:docMk/>
          <pc:sldMk cId="0" sldId="256"/>
        </pc:sldMkLst>
        <pc:spChg chg="mod">
          <ac:chgData name="" userId="" providerId="" clId="Web-{6E6DA63B-0D35-4881-9412-627FDACDE5BD}" dt="2020-09-30T18:36:05.632" v="0" actId="20577"/>
          <ac:spMkLst>
            <pc:docMk/>
            <pc:sldMk cId="0" sldId="256"/>
            <ac:spMk id="72" creationId="{00000000-0000-0000-0000-000000000000}"/>
          </ac:spMkLst>
        </pc:spChg>
      </pc:sldChg>
    </pc:docChg>
  </pc:docChgLst>
  <pc:docChgLst>
    <pc:chgData name="englishifeb" userId="iHSuUxX43VNrICrXpeqAoMWj/elxjgek3xqNfjh+jXc=" providerId="None" clId="Web-{6E6DA63B-0D35-4881-9412-627FDACDE5BD}"/>
    <pc:docChg chg="modSld">
      <pc:chgData name="englishifeb" userId="iHSuUxX43VNrICrXpeqAoMWj/elxjgek3xqNfjh+jXc=" providerId="None" clId="Web-{6E6DA63B-0D35-4881-9412-627FDACDE5BD}" dt="2020-09-30T18:36:24.351" v="23" actId="20577"/>
      <pc:docMkLst>
        <pc:docMk/>
      </pc:docMkLst>
      <pc:sldChg chg="modSp">
        <pc:chgData name="englishifeb" userId="iHSuUxX43VNrICrXpeqAoMWj/elxjgek3xqNfjh+jXc=" providerId="None" clId="Web-{6E6DA63B-0D35-4881-9412-627FDACDE5BD}" dt="2020-09-30T18:36:24.351" v="23" actId="20577"/>
        <pc:sldMkLst>
          <pc:docMk/>
          <pc:sldMk cId="0" sldId="256"/>
        </pc:sldMkLst>
        <pc:spChg chg="mod">
          <ac:chgData name="englishifeb" userId="iHSuUxX43VNrICrXpeqAoMWj/elxjgek3xqNfjh+jXc=" providerId="None" clId="Web-{6E6DA63B-0D35-4881-9412-627FDACDE5BD}" dt="2020-09-30T18:36:24.351" v="23" actId="20577"/>
          <ac:spMkLst>
            <pc:docMk/>
            <pc:sldMk cId="0" sldId="256"/>
            <ac:spMk id="72" creationId="{00000000-0000-0000-0000-000000000000}"/>
          </ac:spMkLst>
        </pc:spChg>
      </pc:sldChg>
    </pc:docChg>
  </pc:docChgLst>
  <pc:docChgLst>
    <pc:chgData name="englishifeb" userId="iHSuUxX43VNrICrXpeqAoMWj/elxjgek3xqNfjh+jXc=" providerId="None" clId="Web-{F4FC12BA-DF63-4A09-9912-2C41B12E42EB}"/>
    <pc:docChg chg="modSld">
      <pc:chgData name="englishifeb" userId="iHSuUxX43VNrICrXpeqAoMWj/elxjgek3xqNfjh+jXc=" providerId="None" clId="Web-{F4FC12BA-DF63-4A09-9912-2C41B12E42EB}" dt="2020-09-30T20:31:20.728" v="6" actId="20577"/>
      <pc:docMkLst>
        <pc:docMk/>
      </pc:docMkLst>
      <pc:sldChg chg="modSp">
        <pc:chgData name="englishifeb" userId="iHSuUxX43VNrICrXpeqAoMWj/elxjgek3xqNfjh+jXc=" providerId="None" clId="Web-{F4FC12BA-DF63-4A09-9912-2C41B12E42EB}" dt="2020-09-30T20:31:20.728" v="6" actId="20577"/>
        <pc:sldMkLst>
          <pc:docMk/>
          <pc:sldMk cId="0" sldId="256"/>
        </pc:sldMkLst>
        <pc:spChg chg="mod">
          <ac:chgData name="englishifeb" userId="iHSuUxX43VNrICrXpeqAoMWj/elxjgek3xqNfjh+jXc=" providerId="None" clId="Web-{F4FC12BA-DF63-4A09-9912-2C41B12E42EB}" dt="2020-09-30T20:31:20.728" v="6" actId="20577"/>
          <ac:spMkLst>
            <pc:docMk/>
            <pc:sldMk cId="0" sldId="256"/>
            <ac:spMk id="73" creationId="{00000000-0000-0000-0000-000000000000}"/>
          </ac:spMkLst>
        </pc:spChg>
      </pc:sldChg>
      <pc:sldChg chg="addSp modSp">
        <pc:chgData name="englishifeb" userId="iHSuUxX43VNrICrXpeqAoMWj/elxjgek3xqNfjh+jXc=" providerId="None" clId="Web-{F4FC12BA-DF63-4A09-9912-2C41B12E42EB}" dt="2020-09-30T20:30:40.150" v="3" actId="20577"/>
        <pc:sldMkLst>
          <pc:docMk/>
          <pc:sldMk cId="0" sldId="257"/>
        </pc:sldMkLst>
        <pc:spChg chg="add mod">
          <ac:chgData name="englishifeb" userId="iHSuUxX43VNrICrXpeqAoMWj/elxjgek3xqNfjh+jXc=" providerId="None" clId="Web-{F4FC12BA-DF63-4A09-9912-2C41B12E42EB}" dt="2020-09-30T20:30:40.150" v="3" actId="20577"/>
          <ac:spMkLst>
            <pc:docMk/>
            <pc:sldMk cId="0" sldId="257"/>
            <ac:spMk id="2" creationId="{191C45B2-9F1C-47A7-A9C1-7EDE856F8E0B}"/>
          </ac:spMkLst>
        </pc:spChg>
      </pc:sldChg>
    </pc:docChg>
  </pc:docChgLst>
  <pc:docChgLst>
    <pc:chgData name="englishifeb" userId="iHSuUxX43VNrICrXpeqAoMWj/elxjgek3xqNfjh+jXc=" providerId="None" clId="Web-{EDE02B0B-403A-4015-8088-FC4E10E3FAD4}"/>
    <pc:docChg chg="modSld">
      <pc:chgData name="englishifeb" userId="iHSuUxX43VNrICrXpeqAoMWj/elxjgek3xqNfjh+jXc=" providerId="None" clId="Web-{EDE02B0B-403A-4015-8088-FC4E10E3FAD4}" dt="2020-09-30T20:35:13.093" v="28" actId="20577"/>
      <pc:docMkLst>
        <pc:docMk/>
      </pc:docMkLst>
      <pc:sldChg chg="delSp modSp">
        <pc:chgData name="englishifeb" userId="iHSuUxX43VNrICrXpeqAoMWj/elxjgek3xqNfjh+jXc=" providerId="None" clId="Web-{EDE02B0B-403A-4015-8088-FC4E10E3FAD4}" dt="2020-09-30T20:33:18.762" v="24"/>
        <pc:sldMkLst>
          <pc:docMk/>
          <pc:sldMk cId="0" sldId="256"/>
        </pc:sldMkLst>
        <pc:spChg chg="del mod">
          <ac:chgData name="englishifeb" userId="iHSuUxX43VNrICrXpeqAoMWj/elxjgek3xqNfjh+jXc=" providerId="None" clId="Web-{EDE02B0B-403A-4015-8088-FC4E10E3FAD4}" dt="2020-09-30T20:33:18.762" v="24"/>
          <ac:spMkLst>
            <pc:docMk/>
            <pc:sldMk cId="0" sldId="256"/>
            <ac:spMk id="72" creationId="{00000000-0000-0000-0000-000000000000}"/>
          </ac:spMkLst>
        </pc:spChg>
        <pc:spChg chg="del mod">
          <ac:chgData name="englishifeb" userId="iHSuUxX43VNrICrXpeqAoMWj/elxjgek3xqNfjh+jXc=" providerId="None" clId="Web-{EDE02B0B-403A-4015-8088-FC4E10E3FAD4}" dt="2020-09-30T20:31:47.713" v="3"/>
          <ac:spMkLst>
            <pc:docMk/>
            <pc:sldMk cId="0" sldId="256"/>
            <ac:spMk id="73" creationId="{00000000-0000-0000-0000-000000000000}"/>
          </ac:spMkLst>
        </pc:spChg>
      </pc:sldChg>
      <pc:sldChg chg="delSp modSp">
        <pc:chgData name="englishifeb" userId="iHSuUxX43VNrICrXpeqAoMWj/elxjgek3xqNfjh+jXc=" providerId="None" clId="Web-{EDE02B0B-403A-4015-8088-FC4E10E3FAD4}" dt="2020-09-30T20:35:07.421" v="26"/>
        <pc:sldMkLst>
          <pc:docMk/>
          <pc:sldMk cId="0" sldId="257"/>
        </pc:sldMkLst>
        <pc:spChg chg="del mod">
          <ac:chgData name="englishifeb" userId="iHSuUxX43VNrICrXpeqAoMWj/elxjgek3xqNfjh+jXc=" providerId="None" clId="Web-{EDE02B0B-403A-4015-8088-FC4E10E3FAD4}" dt="2020-09-30T20:35:07.421" v="26"/>
          <ac:spMkLst>
            <pc:docMk/>
            <pc:sldMk cId="0" sldId="257"/>
            <ac:spMk id="81" creationId="{00000000-0000-0000-0000-000000000000}"/>
          </ac:spMkLst>
        </pc:spChg>
      </pc:sldChg>
      <pc:sldChg chg="modSp">
        <pc:chgData name="englishifeb" userId="iHSuUxX43VNrICrXpeqAoMWj/elxjgek3xqNfjh+jXc=" providerId="None" clId="Web-{EDE02B0B-403A-4015-8088-FC4E10E3FAD4}" dt="2020-09-30T20:35:13.093" v="28" actId="20577"/>
        <pc:sldMkLst>
          <pc:docMk/>
          <pc:sldMk cId="0" sldId="258"/>
        </pc:sldMkLst>
        <pc:spChg chg="mod">
          <ac:chgData name="englishifeb" userId="iHSuUxX43VNrICrXpeqAoMWj/elxjgek3xqNfjh+jXc=" providerId="None" clId="Web-{EDE02B0B-403A-4015-8088-FC4E10E3FAD4}" dt="2020-09-30T20:35:13.093" v="28" actId="20577"/>
          <ac:spMkLst>
            <pc:docMk/>
            <pc:sldMk cId="0" sldId="258"/>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86230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0e2c226f7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0e2c226f7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g70e2c226f7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1</a:t>
            </a:fld>
            <a:endParaRPr/>
          </a:p>
        </p:txBody>
      </p:sp>
    </p:spTree>
    <p:extLst>
      <p:ext uri="{BB962C8B-B14F-4D97-AF65-F5344CB8AC3E}">
        <p14:creationId xmlns:p14="http://schemas.microsoft.com/office/powerpoint/2010/main" val="194574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ru-RU" sz="1200" b="0" i="0" u="none" strike="noStrike" cap="none" smtClean="0">
                <a:solidFill>
                  <a:schemeClr val="dk1"/>
                </a:solidFill>
                <a:latin typeface="Calibri"/>
                <a:ea typeface="Calibri"/>
                <a:cs typeface="Calibri"/>
                <a:sym typeface="Calibri"/>
              </a:rPr>
              <a:t>4</a:t>
            </a:fld>
            <a:endParaRPr lang="ru-R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297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192172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0e2c226f7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0e2c226f7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70e2c226f7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10</a:t>
            </a:fld>
            <a:endParaRPr/>
          </a:p>
        </p:txBody>
      </p:sp>
    </p:spTree>
    <p:extLst>
      <p:ext uri="{BB962C8B-B14F-4D97-AF65-F5344CB8AC3E}">
        <p14:creationId xmlns:p14="http://schemas.microsoft.com/office/powerpoint/2010/main" val="395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Пользовательский макет">
  <p:cSld name="Пользовательский макет">
    <p:spTree>
      <p:nvGrpSpPr>
        <p:cNvPr id="1" name="Shape 54"/>
        <p:cNvGrpSpPr/>
        <p:nvPr/>
      </p:nvGrpSpPr>
      <p:grpSpPr>
        <a:xfrm>
          <a:off x="0" y="0"/>
          <a:ext cx="0" cy="0"/>
          <a:chOff x="0" y="0"/>
          <a:chExt cx="0" cy="0"/>
        </a:xfrm>
      </p:grpSpPr>
      <p:pic>
        <p:nvPicPr>
          <p:cNvPr id="55" name="Google Shape;55;p13"/>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56" name="Google Shape;56;p13"/>
          <p:cNvPicPr preferRelativeResize="0"/>
          <p:nvPr/>
        </p:nvPicPr>
        <p:blipFill rotWithShape="1">
          <a:blip r:embed="rId3">
            <a:alphaModFix/>
          </a:blip>
          <a:srcRect/>
          <a:stretch/>
        </p:blipFill>
        <p:spPr>
          <a:xfrm>
            <a:off x="488951" y="558800"/>
            <a:ext cx="5607050" cy="151555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Пустой 1">
  <p:cSld name="Пустой">
    <p:spTree>
      <p:nvGrpSpPr>
        <p:cNvPr id="1" name="Shape 57"/>
        <p:cNvGrpSpPr/>
        <p:nvPr/>
      </p:nvGrpSpPr>
      <p:grpSpPr>
        <a:xfrm>
          <a:off x="0" y="0"/>
          <a:ext cx="0" cy="0"/>
          <a:chOff x="0" y="0"/>
          <a:chExt cx="0" cy="0"/>
        </a:xfrm>
      </p:grpSpPr>
      <p:cxnSp>
        <p:nvCxnSpPr>
          <p:cNvPr id="58" name="Google Shape;58;p14"/>
          <p:cNvCxnSpPr/>
          <p:nvPr/>
        </p:nvCxnSpPr>
        <p:spPr>
          <a:xfrm>
            <a:off x="0" y="1101013"/>
            <a:ext cx="11712600" cy="0"/>
          </a:xfrm>
          <a:prstGeom prst="straightConnector1">
            <a:avLst/>
          </a:prstGeom>
          <a:noFill/>
          <a:ln w="38100" cap="flat" cmpd="sng">
            <a:solidFill>
              <a:srgbClr val="004892"/>
            </a:solidFill>
            <a:prstDash val="solid"/>
            <a:miter lim="800000"/>
            <a:headEnd type="none" w="sm" len="sm"/>
            <a:tailEnd type="none" w="sm" len="sm"/>
          </a:ln>
        </p:spPr>
      </p:cxnSp>
      <p:pic>
        <p:nvPicPr>
          <p:cNvPr id="59" name="Google Shape;59;p14"/>
          <p:cNvPicPr preferRelativeResize="0"/>
          <p:nvPr/>
        </p:nvPicPr>
        <p:blipFill rotWithShape="1">
          <a:blip r:embed="rId2">
            <a:alphaModFix/>
          </a:blip>
          <a:srcRect/>
          <a:stretch/>
        </p:blipFill>
        <p:spPr>
          <a:xfrm>
            <a:off x="488951" y="83976"/>
            <a:ext cx="1153237" cy="1268561"/>
          </a:xfrm>
          <a:prstGeom prst="rect">
            <a:avLst/>
          </a:prstGeom>
          <a:noFill/>
          <a:ln>
            <a:noFill/>
          </a:ln>
        </p:spPr>
      </p:pic>
      <p:cxnSp>
        <p:nvCxnSpPr>
          <p:cNvPr id="60" name="Google Shape;60;p14"/>
          <p:cNvCxnSpPr/>
          <p:nvPr/>
        </p:nvCxnSpPr>
        <p:spPr>
          <a:xfrm>
            <a:off x="488951" y="6200775"/>
            <a:ext cx="11712600" cy="0"/>
          </a:xfrm>
          <a:prstGeom prst="straightConnector1">
            <a:avLst/>
          </a:prstGeom>
          <a:noFill/>
          <a:ln w="38100" cap="flat" cmpd="sng">
            <a:solidFill>
              <a:srgbClr val="004892"/>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ИФЭБ">
  <p:cSld name="ИФЭБ">
    <p:spTree>
      <p:nvGrpSpPr>
        <p:cNvPr id="1" name="Shape 61"/>
        <p:cNvGrpSpPr/>
        <p:nvPr/>
      </p:nvGrpSpPr>
      <p:grpSpPr>
        <a:xfrm>
          <a:off x="0" y="0"/>
          <a:ext cx="0" cy="0"/>
          <a:chOff x="0" y="0"/>
          <a:chExt cx="0" cy="0"/>
        </a:xfrm>
      </p:grpSpPr>
      <p:sp>
        <p:nvSpPr>
          <p:cNvPr id="62" name="Google Shape;62;p15"/>
          <p:cNvSpPr/>
          <p:nvPr/>
        </p:nvSpPr>
        <p:spPr>
          <a:xfrm>
            <a:off x="11290040" y="6210106"/>
            <a:ext cx="902100" cy="380700"/>
          </a:xfrm>
          <a:prstGeom prst="rect">
            <a:avLst/>
          </a:prstGeom>
          <a:solidFill>
            <a:srgbClr val="0048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3" name="Google Shape;63;p15"/>
          <p:cNvPicPr preferRelativeResize="0"/>
          <p:nvPr/>
        </p:nvPicPr>
        <p:blipFill rotWithShape="1">
          <a:blip r:embed="rId2">
            <a:alphaModFix/>
          </a:blip>
          <a:srcRect/>
          <a:stretch/>
        </p:blipFill>
        <p:spPr>
          <a:xfrm>
            <a:off x="18662" y="0"/>
            <a:ext cx="13128168" cy="1352830"/>
          </a:xfrm>
          <a:prstGeom prst="rect">
            <a:avLst/>
          </a:prstGeom>
          <a:noFill/>
          <a:ln>
            <a:noFill/>
          </a:ln>
        </p:spPr>
      </p:pic>
      <p:pic>
        <p:nvPicPr>
          <p:cNvPr id="64" name="Google Shape;64;p15"/>
          <p:cNvPicPr preferRelativeResize="0"/>
          <p:nvPr/>
        </p:nvPicPr>
        <p:blipFill rotWithShape="1">
          <a:blip r:embed="rId3">
            <a:alphaModFix/>
          </a:blip>
          <a:srcRect/>
          <a:stretch/>
        </p:blipFill>
        <p:spPr>
          <a:xfrm>
            <a:off x="158621" y="27778"/>
            <a:ext cx="1159089" cy="1278612"/>
          </a:xfrm>
          <a:prstGeom prst="rect">
            <a:avLst/>
          </a:prstGeom>
          <a:noFill/>
          <a:ln>
            <a:noFill/>
          </a:ln>
        </p:spPr>
      </p:pic>
      <p:sp>
        <p:nvSpPr>
          <p:cNvPr id="65" name="Google Shape;65;p15"/>
          <p:cNvSpPr/>
          <p:nvPr/>
        </p:nvSpPr>
        <p:spPr>
          <a:xfrm>
            <a:off x="12120465" y="-22539"/>
            <a:ext cx="71400" cy="1368000"/>
          </a:xfrm>
          <a:prstGeom prst="rect">
            <a:avLst/>
          </a:prstGeom>
          <a:solidFill>
            <a:srgbClr val="E200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5"/>
          <p:cNvSpPr/>
          <p:nvPr/>
        </p:nvSpPr>
        <p:spPr>
          <a:xfrm>
            <a:off x="12132905" y="6210106"/>
            <a:ext cx="71400" cy="381600"/>
          </a:xfrm>
          <a:prstGeom prst="rect">
            <a:avLst/>
          </a:prstGeom>
          <a:solidFill>
            <a:srgbClr val="E2000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29FA1C22-89A2-46BB-ABC2-EF26FE03CB75}"/>
              </a:ext>
            </a:extLst>
          </p:cNvPr>
          <p:cNvSpPr>
            <a:spLocks noGrp="1"/>
          </p:cNvSpPr>
          <p:nvPr>
            <p:ph type="ctrTitle"/>
          </p:nvPr>
        </p:nvSpPr>
        <p:spPr>
          <a:xfrm>
            <a:off x="2389755" y="2210781"/>
            <a:ext cx="5808179" cy="599649"/>
          </a:xfrm>
        </p:spPr>
        <p:txBody>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Национальный ядерный университет «МИФИ»</a:t>
            </a:r>
            <a:endParaRPr lang="ru-RU" sz="1800" dirty="0"/>
          </a:p>
        </p:txBody>
      </p:sp>
      <p:sp>
        <p:nvSpPr>
          <p:cNvPr id="74" name="Google Shape;74;p16"/>
          <p:cNvSpPr txBox="1">
            <a:spLocks noGrp="1"/>
          </p:cNvSpPr>
          <p:nvPr>
            <p:ph type="sldNum" idx="12"/>
          </p:nvPr>
        </p:nvSpPr>
        <p:spPr/>
        <p:txBody>
          <a:bodyPr/>
          <a:lstStyle/>
          <a:p>
            <a:pPr lvl="0"/>
            <a:fld id="{00000000-1234-1234-1234-123412341234}" type="slidenum">
              <a:rPr lang="ru-RU"/>
              <a:pPr lvl="0"/>
              <a:t>1</a:t>
            </a:fld>
            <a:endParaRPr lang="ru-RU"/>
          </a:p>
        </p:txBody>
      </p:sp>
      <p:pic>
        <p:nvPicPr>
          <p:cNvPr id="75" name="Google Shape;75;p16"/>
          <p:cNvPicPr preferRelativeResize="0"/>
          <p:nvPr/>
        </p:nvPicPr>
        <p:blipFill rotWithShape="1">
          <a:blip r:embed="rId4">
            <a:alphaModFix/>
          </a:blip>
          <a:srcRect/>
          <a:stretch/>
        </p:blipFill>
        <p:spPr>
          <a:xfrm>
            <a:off x="415600" y="255104"/>
            <a:ext cx="5906402" cy="1600050"/>
          </a:xfrm>
          <a:prstGeom prst="rect">
            <a:avLst/>
          </a:prstGeom>
          <a:noFill/>
          <a:ln>
            <a:noFill/>
          </a:ln>
        </p:spPr>
      </p:pic>
      <p:sp>
        <p:nvSpPr>
          <p:cNvPr id="2" name="TextBox 1">
            <a:extLst>
              <a:ext uri="{FF2B5EF4-FFF2-40B4-BE49-F238E27FC236}">
                <a16:creationId xmlns:a16="http://schemas.microsoft.com/office/drawing/2014/main" xmlns="" id="{0C85CFCC-2707-218F-2382-6DB0116F53F8}"/>
              </a:ext>
            </a:extLst>
          </p:cNvPr>
          <p:cNvSpPr txBox="1"/>
          <p:nvPr/>
        </p:nvSpPr>
        <p:spPr>
          <a:xfrm>
            <a:off x="0" y="3233146"/>
            <a:ext cx="10649526" cy="1477328"/>
          </a:xfrm>
          <a:prstGeom prst="rect">
            <a:avLst/>
          </a:prstGeom>
          <a:noFill/>
        </p:spPr>
        <p:txBody>
          <a:bodyPr wrap="square" rtlCol="0">
            <a:spAutoFit/>
          </a:bodyPr>
          <a:lstStyle/>
          <a:p>
            <a:pPr algn="ct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Кафедра: «Финансовый мониторинг»</a:t>
            </a:r>
          </a:p>
          <a:p>
            <a:pPr algn="ctr"/>
            <a:r>
              <a:rPr lang="ru-RU" sz="1800" dirty="0">
                <a:latin typeface="Times New Roman" panose="02020603050405020304" pitchFamily="18" charset="0"/>
                <a:ea typeface="Calibri" panose="020F0502020204030204" pitchFamily="34" charset="0"/>
                <a:cs typeface="Times New Roman" panose="02020603050405020304" pitchFamily="18" charset="0"/>
              </a:rPr>
              <a:t>н</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аучно-исследовательская работа</a:t>
            </a:r>
          </a:p>
          <a:p>
            <a:pPr algn="ct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«Принципы написания частного </a:t>
            </a:r>
            <a:r>
              <a:rPr lang="ru-RU" sz="1800" b="1" dirty="0">
                <a:latin typeface="Times New Roman" panose="02020603050405020304" pitchFamily="18" charset="0"/>
                <a:ea typeface="Calibri" panose="020F0502020204030204" pitchFamily="34" charset="0"/>
                <a:cs typeface="Times New Roman" panose="02020603050405020304" pitchFamily="18" charset="0"/>
              </a:rPr>
              <a:t>т</a:t>
            </a: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ехнического задания на разработку системы защиты информации»</a:t>
            </a:r>
          </a:p>
        </p:txBody>
      </p:sp>
      <p:sp>
        <p:nvSpPr>
          <p:cNvPr id="5" name="TextBox 4">
            <a:extLst>
              <a:ext uri="{FF2B5EF4-FFF2-40B4-BE49-F238E27FC236}">
                <a16:creationId xmlns:a16="http://schemas.microsoft.com/office/drawing/2014/main" xmlns="" id="{C8B8B699-A5DD-B4D0-9D0E-D7AB8693F34A}"/>
              </a:ext>
            </a:extLst>
          </p:cNvPr>
          <p:cNvSpPr txBox="1"/>
          <p:nvPr/>
        </p:nvSpPr>
        <p:spPr>
          <a:xfrm>
            <a:off x="6302018" y="4939277"/>
            <a:ext cx="3257622" cy="646331"/>
          </a:xfrm>
          <a:prstGeom prst="rect">
            <a:avLst/>
          </a:prstGeom>
          <a:noFill/>
        </p:spPr>
        <p:txBody>
          <a:bodyPr wrap="none" rtlCol="0">
            <a:spAutoFit/>
          </a:bodyPr>
          <a:lstStyle/>
          <a:p>
            <a:pPr algn="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Студент:  Монастырский М. О.</a:t>
            </a:r>
          </a:p>
          <a:p>
            <a:pPr algn="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Группа С21-703</a:t>
            </a:r>
            <a:endParaRPr lang="ru-RU" sz="1800" dirty="0"/>
          </a:p>
        </p:txBody>
      </p:sp>
      <p:sp>
        <p:nvSpPr>
          <p:cNvPr id="7" name="TextBox 6">
            <a:extLst>
              <a:ext uri="{FF2B5EF4-FFF2-40B4-BE49-F238E27FC236}">
                <a16:creationId xmlns:a16="http://schemas.microsoft.com/office/drawing/2014/main" xmlns="" id="{751FEB79-CFA6-938F-BB43-711203945B17}"/>
              </a:ext>
            </a:extLst>
          </p:cNvPr>
          <p:cNvSpPr txBox="1"/>
          <p:nvPr/>
        </p:nvSpPr>
        <p:spPr>
          <a:xfrm>
            <a:off x="206187" y="4902247"/>
            <a:ext cx="3469341" cy="923330"/>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Руководитель: Модестов А.А</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доцент</a:t>
            </a:r>
            <a:r>
              <a:rPr lang="ru-RU" sz="1800" dirty="0">
                <a:latin typeface="Times New Roman" panose="02020603050405020304" pitchFamily="18" charset="0"/>
                <a:ea typeface="Calibri" panose="020F0502020204030204" pitchFamily="34" charset="0"/>
                <a:cs typeface="Times New Roman" panose="02020603050405020304" pitchFamily="18" charset="0"/>
              </a:rPr>
              <a:t> к</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афедры финансового мониторинга</a:t>
            </a:r>
          </a:p>
        </p:txBody>
      </p:sp>
      <p:sp>
        <p:nvSpPr>
          <p:cNvPr id="8" name="Прямоугольник 7">
            <a:extLst>
              <a:ext uri="{FF2B5EF4-FFF2-40B4-BE49-F238E27FC236}">
                <a16:creationId xmlns:a16="http://schemas.microsoft.com/office/drawing/2014/main" xmlns="" id="{D63069D2-03B2-F976-ACA0-B8BC6CE8AF04}"/>
              </a:ext>
            </a:extLst>
          </p:cNvPr>
          <p:cNvSpPr/>
          <p:nvPr/>
        </p:nvSpPr>
        <p:spPr>
          <a:xfrm>
            <a:off x="4285673" y="6096000"/>
            <a:ext cx="2016345" cy="3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xmlns="" id="{F34073A3-0113-3C97-FAE7-E55349A87004}"/>
              </a:ext>
            </a:extLst>
          </p:cNvPr>
          <p:cNvSpPr/>
          <p:nvPr/>
        </p:nvSpPr>
        <p:spPr>
          <a:xfrm>
            <a:off x="3114064" y="6081862"/>
            <a:ext cx="3187954" cy="556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800" dirty="0">
                <a:solidFill>
                  <a:schemeClr val="tx1"/>
                </a:solidFill>
                <a:latin typeface="Times New Roman" panose="02020603050405020304" pitchFamily="18" charset="0"/>
                <a:cs typeface="Times New Roman" panose="02020603050405020304" pitchFamily="18" charset="0"/>
              </a:rPr>
              <a:t>Москва 2023</a:t>
            </a:r>
            <a:endParaRPr lang="ru-RU"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subTitle" idx="1"/>
          </p:nvPr>
        </p:nvSpPr>
        <p:spPr>
          <a:xfrm>
            <a:off x="814652" y="2425193"/>
            <a:ext cx="6489370" cy="1163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ru-RU" sz="3600" dirty="0">
                <a:solidFill>
                  <a:srgbClr val="073763"/>
                </a:solidFill>
                <a:latin typeface="Times New Roman" panose="02020603050405020304" pitchFamily="18" charset="0"/>
                <a:ea typeface="Calibri"/>
                <a:cs typeface="Times New Roman" panose="02020603050405020304" pitchFamily="18" charset="0"/>
                <a:sym typeface="Calibri"/>
              </a:rPr>
              <a:t>Спасибо за внимание!</a:t>
            </a:r>
            <a:endParaRPr sz="3600" dirty="0">
              <a:solidFill>
                <a:srgbClr val="073763"/>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ru-RU"/>
              <a:t>10</a:t>
            </a:fld>
            <a:endParaRPr/>
          </a:p>
        </p:txBody>
      </p:sp>
      <p:pic>
        <p:nvPicPr>
          <p:cNvPr id="97" name="Google Shape;97;p19"/>
          <p:cNvPicPr preferRelativeResize="0"/>
          <p:nvPr/>
        </p:nvPicPr>
        <p:blipFill rotWithShape="1">
          <a:blip r:embed="rId4">
            <a:alphaModFix/>
          </a:blip>
          <a:srcRect/>
          <a:stretch/>
        </p:blipFill>
        <p:spPr>
          <a:xfrm>
            <a:off x="814652" y="514776"/>
            <a:ext cx="5281348" cy="1430725"/>
          </a:xfrm>
          <a:prstGeom prst="rect">
            <a:avLst/>
          </a:prstGeom>
          <a:noFill/>
          <a:ln>
            <a:noFill/>
          </a:ln>
        </p:spPr>
      </p:pic>
      <p:sp>
        <p:nvSpPr>
          <p:cNvPr id="2" name="Прямоугольник 1">
            <a:extLst>
              <a:ext uri="{FF2B5EF4-FFF2-40B4-BE49-F238E27FC236}">
                <a16:creationId xmlns:a16="http://schemas.microsoft.com/office/drawing/2014/main" xmlns="" id="{A91B9D99-95E5-9572-8B40-169766C8E738}"/>
              </a:ext>
            </a:extLst>
          </p:cNvPr>
          <p:cNvSpPr/>
          <p:nvPr/>
        </p:nvSpPr>
        <p:spPr>
          <a:xfrm>
            <a:off x="3052481" y="5231085"/>
            <a:ext cx="3043519" cy="132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rgbClr val="002060"/>
                </a:solidFill>
                <a:latin typeface="Times New Roman" panose="02020603050405020304" pitchFamily="18" charset="0"/>
                <a:cs typeface="Times New Roman" panose="02020603050405020304" pitchFamily="18" charset="0"/>
              </a:rPr>
              <a:t>Москва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555261-9186-B7FE-8475-CD14CBDEE03D}"/>
              </a:ext>
            </a:extLst>
          </p:cNvPr>
          <p:cNvSpPr txBox="1"/>
          <p:nvPr/>
        </p:nvSpPr>
        <p:spPr>
          <a:xfrm>
            <a:off x="1947246" y="208588"/>
            <a:ext cx="9163855" cy="646331"/>
          </a:xfrm>
          <a:prstGeom prst="rect">
            <a:avLst/>
          </a:prstGeom>
          <a:noFill/>
        </p:spPr>
        <p:txBody>
          <a:bodyPr wrap="none" rtlCol="0">
            <a:spAutoFit/>
          </a:bodyPr>
          <a:lstStyle/>
          <a:p>
            <a:r>
              <a:rPr lang="ru-RU" sz="3600" dirty="0">
                <a:latin typeface="Times New Roman" panose="02020603050405020304" pitchFamily="18" charset="0"/>
                <a:cs typeface="Times New Roman" panose="02020603050405020304" pitchFamily="18" charset="0"/>
              </a:rPr>
              <a:t>Исходные данные модернизируемого объекта</a:t>
            </a:r>
          </a:p>
        </p:txBody>
      </p:sp>
      <p:pic>
        <p:nvPicPr>
          <p:cNvPr id="5" name="Рисунок 4">
            <a:extLst>
              <a:ext uri="{FF2B5EF4-FFF2-40B4-BE49-F238E27FC236}">
                <a16:creationId xmlns:a16="http://schemas.microsoft.com/office/drawing/2014/main" xmlns="" id="{840DD79F-06A8-CBD5-4F98-BC9430D803FD}"/>
              </a:ext>
            </a:extLst>
          </p:cNvPr>
          <p:cNvPicPr>
            <a:picLocks noChangeAspect="1"/>
          </p:cNvPicPr>
          <p:nvPr/>
        </p:nvPicPr>
        <p:blipFill>
          <a:blip r:embed="rId2"/>
          <a:stretch>
            <a:fillRect/>
          </a:stretch>
        </p:blipFill>
        <p:spPr>
          <a:xfrm>
            <a:off x="5782235" y="1536045"/>
            <a:ext cx="6234487" cy="4373913"/>
          </a:xfrm>
          <a:prstGeom prst="rect">
            <a:avLst/>
          </a:prstGeom>
        </p:spPr>
      </p:pic>
      <p:sp>
        <p:nvSpPr>
          <p:cNvPr id="7" name="TextBox 6">
            <a:extLst>
              <a:ext uri="{FF2B5EF4-FFF2-40B4-BE49-F238E27FC236}">
                <a16:creationId xmlns:a16="http://schemas.microsoft.com/office/drawing/2014/main" xmlns="" id="{5CE6203D-0B5F-5053-C3B0-7FDD1F7ABC5C}"/>
              </a:ext>
            </a:extLst>
          </p:cNvPr>
          <p:cNvSpPr txBox="1"/>
          <p:nvPr/>
        </p:nvSpPr>
        <p:spPr>
          <a:xfrm>
            <a:off x="10870" y="1582484"/>
            <a:ext cx="6113928" cy="923330"/>
          </a:xfrm>
          <a:prstGeom prst="rect">
            <a:avLst/>
          </a:prstGeom>
          <a:noFill/>
        </p:spPr>
        <p:txBody>
          <a:bodyPr wrap="square">
            <a:spAutoFit/>
          </a:bodyPr>
          <a:lstStyle/>
          <a:p>
            <a:pPr marL="285750" indent="-285750">
              <a:buFont typeface="Arial" panose="020B0604020202020204" pitchFamily="34" charset="0"/>
              <a:buChar char="•"/>
            </a:pPr>
            <a:r>
              <a:rPr lang="ru-RU" sz="1800" dirty="0">
                <a:effectLst/>
                <a:latin typeface="Times New Roman" panose="02020603050405020304" pitchFamily="18" charset="0"/>
                <a:ea typeface="Calibri" panose="020F0502020204030204" pitchFamily="34" charset="0"/>
              </a:rPr>
              <a:t>На первом этапе производится анализ потенциальных негативных последствий от реализации возможных угроз.</a:t>
            </a:r>
            <a:endParaRPr lang="ru-RU" sz="1800" dirty="0"/>
          </a:p>
        </p:txBody>
      </p:sp>
      <p:sp>
        <p:nvSpPr>
          <p:cNvPr id="9" name="TextBox 8">
            <a:extLst>
              <a:ext uri="{FF2B5EF4-FFF2-40B4-BE49-F238E27FC236}">
                <a16:creationId xmlns:a16="http://schemas.microsoft.com/office/drawing/2014/main" xmlns="" id="{5327FD82-1C7A-BC32-12CF-372B72DA4F52}"/>
              </a:ext>
            </a:extLst>
          </p:cNvPr>
          <p:cNvSpPr txBox="1"/>
          <p:nvPr/>
        </p:nvSpPr>
        <p:spPr>
          <a:xfrm>
            <a:off x="10870" y="2799671"/>
            <a:ext cx="6113928" cy="923330"/>
          </a:xfrm>
          <a:prstGeom prst="rect">
            <a:avLst/>
          </a:prstGeom>
          <a:noFill/>
        </p:spPr>
        <p:txBody>
          <a:bodyPr wrap="square">
            <a:spAutoFit/>
          </a:bodyPr>
          <a:lstStyle/>
          <a:p>
            <a:pPr marL="285750" indent="-285750">
              <a:buFont typeface="Arial" panose="020B0604020202020204" pitchFamily="34" charset="0"/>
              <a:buChar char="•"/>
            </a:pPr>
            <a:r>
              <a:rPr lang="ru-RU" sz="1800" dirty="0">
                <a:latin typeface="Times New Roman" panose="02020603050405020304" pitchFamily="18" charset="0"/>
                <a:cs typeface="Times New Roman" panose="02020603050405020304" pitchFamily="18" charset="0"/>
              </a:rPr>
              <a:t>На втором этапе проводится инвентаризация систем и сетей для определения уязвимостей и векторов атаки специфичных для инфраструктуры предприятия.</a:t>
            </a:r>
          </a:p>
        </p:txBody>
      </p:sp>
      <p:sp>
        <p:nvSpPr>
          <p:cNvPr id="11" name="TextBox 10">
            <a:extLst>
              <a:ext uri="{FF2B5EF4-FFF2-40B4-BE49-F238E27FC236}">
                <a16:creationId xmlns:a16="http://schemas.microsoft.com/office/drawing/2014/main" xmlns="" id="{DA0DC99E-DB7F-2A63-BB17-135F6D6372D2}"/>
              </a:ext>
            </a:extLst>
          </p:cNvPr>
          <p:cNvSpPr txBox="1"/>
          <p:nvPr/>
        </p:nvSpPr>
        <p:spPr>
          <a:xfrm>
            <a:off x="10870" y="4293857"/>
            <a:ext cx="6113928" cy="1200329"/>
          </a:xfrm>
          <a:prstGeom prst="rect">
            <a:avLst/>
          </a:prstGeom>
          <a:noFill/>
        </p:spPr>
        <p:txBody>
          <a:bodyPr wrap="square">
            <a:spAutoFit/>
          </a:bodyPr>
          <a:lstStyle/>
          <a:p>
            <a:pPr marL="285750" indent="-285750">
              <a:spcAft>
                <a:spcPts val="800"/>
              </a:spcAft>
              <a:buFont typeface="Arial" panose="020B0604020202020204" pitchFamily="34" charset="0"/>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третьем этапе производится обобщение полученной информации и построение на ее основе модели угроз, модели злоумышленника, потенциальных сценариев реализации угрозы.</a:t>
            </a:r>
          </a:p>
        </p:txBody>
      </p:sp>
    </p:spTree>
    <p:extLst>
      <p:ext uri="{BB962C8B-B14F-4D97-AF65-F5344CB8AC3E}">
        <p14:creationId xmlns:p14="http://schemas.microsoft.com/office/powerpoint/2010/main" val="135465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8F73148-8266-99AF-6426-2EB7B43BE56A}"/>
              </a:ext>
            </a:extLst>
          </p:cNvPr>
          <p:cNvSpPr txBox="1"/>
          <p:nvPr/>
        </p:nvSpPr>
        <p:spPr>
          <a:xfrm>
            <a:off x="1735955" y="330621"/>
            <a:ext cx="991688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Класс защищенности </a:t>
            </a:r>
            <a:r>
              <a:rPr lang="ru-RU" sz="3200" kern="1200" dirty="0">
                <a:solidFill>
                  <a:prstClr val="black"/>
                </a:solidFill>
                <a:latin typeface="Times New Roman" panose="02020603050405020304" pitchFamily="18" charset="0"/>
                <a:ea typeface="+mn-ea"/>
                <a:cs typeface="Times New Roman" panose="02020603050405020304" pitchFamily="18" charset="0"/>
              </a:rPr>
              <a:t>а</a:t>
            </a:r>
            <a:r>
              <a:rPr kumimoji="0" lang="ru-RU"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втоматизированных</a:t>
            </a:r>
            <a:r>
              <a:rPr lang="ru-RU" sz="3200" kern="1200" dirty="0">
                <a:solidFill>
                  <a:prstClr val="black"/>
                </a:solidFill>
                <a:latin typeface="Times New Roman" panose="02020603050405020304" pitchFamily="18" charset="0"/>
                <a:ea typeface="+mn-ea"/>
                <a:cs typeface="Times New Roman" panose="02020603050405020304" pitchFamily="18" charset="0"/>
              </a:rPr>
              <a:t> </a:t>
            </a: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систем (АС)</a:t>
            </a:r>
          </a:p>
        </p:txBody>
      </p:sp>
      <p:pic>
        <p:nvPicPr>
          <p:cNvPr id="10" name="Рисунок 9">
            <a:extLst>
              <a:ext uri="{FF2B5EF4-FFF2-40B4-BE49-F238E27FC236}">
                <a16:creationId xmlns:a16="http://schemas.microsoft.com/office/drawing/2014/main" xmlns="" id="{F0174B41-FC1A-C08D-2086-9184BAE0B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33" y="1147481"/>
            <a:ext cx="6972252" cy="5710519"/>
          </a:xfrm>
          <a:prstGeom prst="rect">
            <a:avLst/>
          </a:prstGeom>
        </p:spPr>
      </p:pic>
      <p:sp>
        <p:nvSpPr>
          <p:cNvPr id="5" name="TextBox 4">
            <a:extLst>
              <a:ext uri="{FF2B5EF4-FFF2-40B4-BE49-F238E27FC236}">
                <a16:creationId xmlns:a16="http://schemas.microsoft.com/office/drawing/2014/main" xmlns="" id="{8315ED4E-E6C1-5CA8-F242-77FC53767914}"/>
              </a:ext>
            </a:extLst>
          </p:cNvPr>
          <p:cNvSpPr txBox="1"/>
          <p:nvPr/>
        </p:nvSpPr>
        <p:spPr>
          <a:xfrm>
            <a:off x="7242014" y="1467888"/>
            <a:ext cx="4741509" cy="1323439"/>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«Руководящий документ Автоматизированные системы. Защита от несанкционированного доступа к информации. Классификация автоматизированных систем и требования по защите информации от 30 марта 1992 г».</a:t>
            </a:r>
          </a:p>
        </p:txBody>
      </p:sp>
      <p:sp>
        <p:nvSpPr>
          <p:cNvPr id="7" name="TextBox 6">
            <a:extLst>
              <a:ext uri="{FF2B5EF4-FFF2-40B4-BE49-F238E27FC236}">
                <a16:creationId xmlns:a16="http://schemas.microsoft.com/office/drawing/2014/main" xmlns="" id="{831FDD3B-A1DD-A97F-6024-8A4BC007BC1B}"/>
              </a:ext>
            </a:extLst>
          </p:cNvPr>
          <p:cNvSpPr txBox="1"/>
          <p:nvPr/>
        </p:nvSpPr>
        <p:spPr>
          <a:xfrm>
            <a:off x="7484711" y="3159153"/>
            <a:ext cx="3882536" cy="2903359"/>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Основными этапами классификации АС являются:</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разработка и анализ исходных данных;</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выявление основных признаков АС, необходимых для классификации;</a:t>
            </a:r>
          </a:p>
          <a:p>
            <a:pPr marL="342900" lvl="0" indent="-342900">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сравнение выявленных признаков АС с классифицируемыми;</a:t>
            </a:r>
          </a:p>
          <a:p>
            <a:pPr marL="342900" lvl="0" indent="-342900">
              <a:spcAft>
                <a:spcPts val="800"/>
              </a:spcAft>
              <a:buFont typeface="Symbol" panose="05050102010706020507" pitchFamily="18" charset="2"/>
              <a:buChar char=""/>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присвоение АС соответствующего класса защиты информации от </a:t>
            </a:r>
            <a:r>
              <a:rPr lang="ru-RU" sz="1600" dirty="0">
                <a:latin typeface="Times New Roman" panose="02020603050405020304" pitchFamily="18" charset="0"/>
                <a:ea typeface="Calibri" panose="020F0502020204030204" pitchFamily="34" charset="0"/>
                <a:cs typeface="Times New Roman" panose="02020603050405020304" pitchFamily="18" charset="0"/>
              </a:rPr>
              <a:t>н</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есанкционированного </a:t>
            </a:r>
            <a:r>
              <a:rPr lang="ru-RU" sz="1600" dirty="0">
                <a:latin typeface="Times New Roman" panose="02020603050405020304" pitchFamily="18" charset="0"/>
                <a:ea typeface="Calibri" panose="020F0502020204030204" pitchFamily="34" charset="0"/>
                <a:cs typeface="Times New Roman" panose="02020603050405020304" pitchFamily="18" charset="0"/>
              </a:rPr>
              <a:t>д</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оступа.</a:t>
            </a:r>
          </a:p>
        </p:txBody>
      </p:sp>
    </p:spTree>
    <p:extLst>
      <p:ext uri="{BB962C8B-B14F-4D97-AF65-F5344CB8AC3E}">
        <p14:creationId xmlns:p14="http://schemas.microsoft.com/office/powerpoint/2010/main" val="523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1C4F5E-2052-6E13-C794-F3CB84602B7A}"/>
              </a:ext>
            </a:extLst>
          </p:cNvPr>
          <p:cNvSpPr txBox="1"/>
          <p:nvPr/>
        </p:nvSpPr>
        <p:spPr>
          <a:xfrm>
            <a:off x="1713617" y="121599"/>
            <a:ext cx="92905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Требования к средствам защиты информации (СЗИ)</a:t>
            </a:r>
          </a:p>
        </p:txBody>
      </p:sp>
      <p:sp>
        <p:nvSpPr>
          <p:cNvPr id="4" name="TextBox 3">
            <a:extLst>
              <a:ext uri="{FF2B5EF4-FFF2-40B4-BE49-F238E27FC236}">
                <a16:creationId xmlns:a16="http://schemas.microsoft.com/office/drawing/2014/main" xmlns="" id="{49703A81-EA85-B0CD-D238-487A20443FC3}"/>
              </a:ext>
            </a:extLst>
          </p:cNvPr>
          <p:cNvSpPr txBox="1"/>
          <p:nvPr/>
        </p:nvSpPr>
        <p:spPr>
          <a:xfrm>
            <a:off x="154191" y="1209417"/>
            <a:ext cx="11629913" cy="1323439"/>
          </a:xfrm>
          <a:prstGeom prst="rect">
            <a:avLst/>
          </a:prstGeom>
          <a:noFill/>
        </p:spPr>
        <p:txBody>
          <a:bodyPr wrap="square">
            <a:spAutoFit/>
          </a:bodyPr>
          <a:lstStyle/>
          <a:p>
            <a:r>
              <a:rPr lang="ru-RU" sz="1600" dirty="0">
                <a:effectLst/>
                <a:latin typeface="Times New Roman" panose="02020603050405020304" pitchFamily="18" charset="0"/>
                <a:ea typeface="Calibri" panose="020F0502020204030204" pitchFamily="34" charset="0"/>
              </a:rPr>
              <a:t>В Требованиях по защите информации в информационных системах общего пользования определены такие виды средств защиты информации, как СЗИ от неправомерных действий (в том числе средства криптографической защиты информации), средства обнаружения вредоносных программ (в том числе антивирусные средства), средства контроля доступа к информации (в том числе средства обнаружения компьютерных атак), средства фильтрации и блокирования сетевого трафика (в том числе  средства межсетевого экранирования). </a:t>
            </a:r>
            <a:endParaRPr lang="ru-RU" sz="1600" dirty="0"/>
          </a:p>
        </p:txBody>
      </p:sp>
      <p:sp>
        <p:nvSpPr>
          <p:cNvPr id="6" name="TextBox 5">
            <a:extLst>
              <a:ext uri="{FF2B5EF4-FFF2-40B4-BE49-F238E27FC236}">
                <a16:creationId xmlns:a16="http://schemas.microsoft.com/office/drawing/2014/main" xmlns="" id="{0D1B7150-8A99-FDAB-DF64-D29F6CFD0E23}"/>
              </a:ext>
            </a:extLst>
          </p:cNvPr>
          <p:cNvSpPr txBox="1"/>
          <p:nvPr/>
        </p:nvSpPr>
        <p:spPr>
          <a:xfrm>
            <a:off x="9277504" y="2986920"/>
            <a:ext cx="2628449" cy="2554545"/>
          </a:xfrm>
          <a:prstGeom prst="rect">
            <a:avLst/>
          </a:prstGeom>
          <a:noFill/>
        </p:spPr>
        <p:txBody>
          <a:bodyPr wrap="square">
            <a:spAutoFit/>
          </a:bodyPr>
          <a:lstStyle/>
          <a:p>
            <a:pPr>
              <a:spcAft>
                <a:spcPts val="800"/>
              </a:spcAft>
            </a:pPr>
            <a:r>
              <a:rPr lang="ru-RU" sz="1600" dirty="0">
                <a:latin typeface="Times New Roman" panose="02020603050405020304" pitchFamily="18" charset="0"/>
                <a:ea typeface="Calibri" panose="020F0502020204030204" pitchFamily="34" charset="0"/>
                <a:cs typeface="Times New Roman" panose="02020603050405020304" pitchFamily="18" charset="0"/>
              </a:rPr>
              <a:t>С</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уществует классификация защищенности СВТ (Средства Вычислительной Техники), на которую опирается ФСТЭК при утверждении Требований по безопасности информации. Утверждены приказом ФСТЭК России от 2 июня 2020 г. N 76</a:t>
            </a:r>
          </a:p>
        </p:txBody>
      </p:sp>
      <p:pic>
        <p:nvPicPr>
          <p:cNvPr id="7" name="Рисунок 6">
            <a:extLst>
              <a:ext uri="{FF2B5EF4-FFF2-40B4-BE49-F238E27FC236}">
                <a16:creationId xmlns:a16="http://schemas.microsoft.com/office/drawing/2014/main" xmlns="" id="{A0214054-8467-9F0E-36CD-AC8E5962F60D}"/>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154191" y="2532856"/>
            <a:ext cx="9123313" cy="3581830"/>
          </a:xfrm>
          <a:prstGeom prst="rect">
            <a:avLst/>
          </a:prstGeom>
        </p:spPr>
      </p:pic>
    </p:spTree>
    <p:extLst>
      <p:ext uri="{BB962C8B-B14F-4D97-AF65-F5344CB8AC3E}">
        <p14:creationId xmlns:p14="http://schemas.microsoft.com/office/powerpoint/2010/main" val="20459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4CA6F08-B77D-82D6-C44F-97F180DC8DAB}"/>
              </a:ext>
            </a:extLst>
          </p:cNvPr>
          <p:cNvSpPr txBox="1"/>
          <p:nvPr/>
        </p:nvSpPr>
        <p:spPr>
          <a:xfrm>
            <a:off x="1882589" y="125506"/>
            <a:ext cx="108741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Основание на разработку собственных СЗИ</a:t>
            </a:r>
          </a:p>
        </p:txBody>
      </p:sp>
      <p:sp>
        <p:nvSpPr>
          <p:cNvPr id="4" name="TextBox 3">
            <a:extLst>
              <a:ext uri="{FF2B5EF4-FFF2-40B4-BE49-F238E27FC236}">
                <a16:creationId xmlns:a16="http://schemas.microsoft.com/office/drawing/2014/main" xmlns="" id="{A9AD7AAD-972C-E389-B688-F45D4DFCA082}"/>
              </a:ext>
            </a:extLst>
          </p:cNvPr>
          <p:cNvSpPr txBox="1"/>
          <p:nvPr/>
        </p:nvSpPr>
        <p:spPr>
          <a:xfrm>
            <a:off x="2839569" y="1654796"/>
            <a:ext cx="7442947" cy="3746154"/>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Согласно Приказу №17:</a:t>
            </a:r>
          </a:p>
          <a:p>
            <a:pPr>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«При отсутствии необходимых средств защиты информации, сертифицированных на соответствие требованиям по безопасности информации, организуется разработка (доработка) средств защиты информации и их сертификация в соответствии с законодательством Российской Федерации или производится корректировка проектных решений по информационной системе и (или) ее системе защиты информации с учетом функциональных возможностей имеющихся сертифицированных средств защиты информации».</a:t>
            </a:r>
          </a:p>
        </p:txBody>
      </p:sp>
    </p:spTree>
    <p:extLst>
      <p:ext uri="{BB962C8B-B14F-4D97-AF65-F5344CB8AC3E}">
        <p14:creationId xmlns:p14="http://schemas.microsoft.com/office/powerpoint/2010/main" val="317251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FDF80-DAF1-C8D2-0E44-EE98C23F01D8}"/>
              </a:ext>
            </a:extLst>
          </p:cNvPr>
          <p:cNvSpPr txBox="1"/>
          <p:nvPr/>
        </p:nvSpPr>
        <p:spPr>
          <a:xfrm>
            <a:off x="1990437" y="218140"/>
            <a:ext cx="975164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Требование к подрядным организациям-исполнителям</a:t>
            </a:r>
          </a:p>
        </p:txBody>
      </p:sp>
      <p:sp>
        <p:nvSpPr>
          <p:cNvPr id="4" name="TextBox 3">
            <a:extLst>
              <a:ext uri="{FF2B5EF4-FFF2-40B4-BE49-F238E27FC236}">
                <a16:creationId xmlns:a16="http://schemas.microsoft.com/office/drawing/2014/main" xmlns="" id="{1B45BF30-A9E1-2E2C-2F19-7456F6875F47}"/>
              </a:ext>
            </a:extLst>
          </p:cNvPr>
          <p:cNvSpPr txBox="1"/>
          <p:nvPr/>
        </p:nvSpPr>
        <p:spPr>
          <a:xfrm>
            <a:off x="1667435" y="1317322"/>
            <a:ext cx="8857129" cy="584775"/>
          </a:xfrm>
          <a:prstGeom prst="rect">
            <a:avLst/>
          </a:prstGeom>
          <a:noFill/>
          <a:ln>
            <a:solidFill>
              <a:schemeClr val="bg1"/>
            </a:solidFill>
          </a:ln>
        </p:spPr>
        <p:txBody>
          <a:bodyPr wrap="square">
            <a:spAutoFit/>
          </a:bodyPr>
          <a:lstStyle/>
          <a:p>
            <a:r>
              <a:rPr lang="ru-RU" sz="1600" dirty="0">
                <a:effectLst/>
                <a:latin typeface="Times New Roman" panose="02020603050405020304" pitchFamily="18" charset="0"/>
                <a:ea typeface="Calibri" panose="020F0502020204030204" pitchFamily="34" charset="0"/>
              </a:rPr>
              <a:t>Постановление Правительства РФ от 03.02.2012 N 79 (ред. от 03.02.2023) "О лицензировании деятельности по технической защите конфиденциальной информации». </a:t>
            </a:r>
            <a:endParaRPr lang="ru-RU" sz="1600" dirty="0"/>
          </a:p>
        </p:txBody>
      </p:sp>
      <p:sp>
        <p:nvSpPr>
          <p:cNvPr id="6" name="TextBox 5">
            <a:extLst>
              <a:ext uri="{FF2B5EF4-FFF2-40B4-BE49-F238E27FC236}">
                <a16:creationId xmlns:a16="http://schemas.microsoft.com/office/drawing/2014/main" xmlns="" id="{B7EF6DEF-8B91-B432-2BA2-FB72750DC902}"/>
              </a:ext>
            </a:extLst>
          </p:cNvPr>
          <p:cNvSpPr txBox="1"/>
          <p:nvPr/>
        </p:nvSpPr>
        <p:spPr>
          <a:xfrm>
            <a:off x="1667435" y="2062055"/>
            <a:ext cx="9991164" cy="1918474"/>
          </a:xfrm>
          <a:prstGeom prst="rect">
            <a:avLst/>
          </a:prstGeom>
          <a:noFill/>
        </p:spPr>
        <p:txBody>
          <a:bodyPr wrap="square">
            <a:spAutoFit/>
          </a:bodyPr>
          <a:lstStyle/>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г) работы и услуги по аттестационным испытаниям и аттестации на соответствие требованиям по защите информации:</a:t>
            </a:r>
          </a:p>
          <a:p>
            <a:pPr>
              <a:spcAft>
                <a:spcPts val="80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е) услуги по установке, монтажу, наладке, испытаниям, ремонту средств защиты информации (технических средств защиты информации, защищенных технических средств обработки информации, технических средств контроля эффективности мер защиты информации, программных (программно-технических) средств защиты информации, защищенных программных (программно-технических) средств обработки информации, программных (программно-технических) средств контроля эффективности защиты информации).</a:t>
            </a:r>
          </a:p>
        </p:txBody>
      </p:sp>
    </p:spTree>
    <p:extLst>
      <p:ext uri="{BB962C8B-B14F-4D97-AF65-F5344CB8AC3E}">
        <p14:creationId xmlns:p14="http://schemas.microsoft.com/office/powerpoint/2010/main" val="183495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F2C3F1-CB16-E616-B4FE-DF73A34238D5}"/>
              </a:ext>
            </a:extLst>
          </p:cNvPr>
          <p:cNvSpPr txBox="1"/>
          <p:nvPr/>
        </p:nvSpPr>
        <p:spPr>
          <a:xfrm>
            <a:off x="1864659" y="259976"/>
            <a:ext cx="96634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Состав, сроки и содержание проведенных работ</a:t>
            </a:r>
          </a:p>
        </p:txBody>
      </p:sp>
      <p:sp>
        <p:nvSpPr>
          <p:cNvPr id="4" name="TextBox 3">
            <a:extLst>
              <a:ext uri="{FF2B5EF4-FFF2-40B4-BE49-F238E27FC236}">
                <a16:creationId xmlns:a16="http://schemas.microsoft.com/office/drawing/2014/main" xmlns="" id="{D8197D52-DBE6-319B-FB19-406640B968CB}"/>
              </a:ext>
            </a:extLst>
          </p:cNvPr>
          <p:cNvSpPr txBox="1"/>
          <p:nvPr/>
        </p:nvSpPr>
        <p:spPr>
          <a:xfrm>
            <a:off x="268942" y="2583993"/>
            <a:ext cx="10757644" cy="1690014"/>
          </a:xfrm>
          <a:prstGeom prst="rect">
            <a:avLst/>
          </a:prstGeom>
          <a:noFill/>
        </p:spPr>
        <p:txBody>
          <a:bodyPr wrap="square">
            <a:spAutoFit/>
          </a:bodyPr>
          <a:lstStyle/>
          <a:p>
            <a:pPr>
              <a:spcAft>
                <a:spcPts val="800"/>
              </a:spcAft>
            </a:pPr>
            <a:r>
              <a:rPr lang="ru-RU" sz="1800" dirty="0">
                <a:latin typeface="Times New Roman" panose="02020603050405020304" pitchFamily="18" charset="0"/>
                <a:ea typeface="Calibri" panose="020F0502020204030204" pitchFamily="34" charset="0"/>
                <a:cs typeface="Times New Roman" panose="02020603050405020304" pitchFamily="18" charset="0"/>
              </a:rPr>
              <a:t>С</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роки и состав работ определяются в соответствующем разделе ТЗ </a:t>
            </a:r>
            <a:r>
              <a:rPr lang="ru-RU" sz="1800" dirty="0">
                <a:latin typeface="Times New Roman" panose="02020603050405020304" pitchFamily="18" charset="0"/>
                <a:ea typeface="Calibri" panose="020F0502020204030204" pitchFamily="34" charset="0"/>
                <a:cs typeface="Times New Roman" panose="02020603050405020304" pitchFamily="18" charset="0"/>
              </a:rPr>
              <a:t>или</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Договоре на проведение работ и является результатом договоренностей между Заказчиком и Исполнителем согласно статье 708 ГК РФ.</a:t>
            </a:r>
          </a:p>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Из ГОСТ 34.601 в общем случае состав работ определяется п.2 и прил.1 указанного стандарта. Но также является предметом договора Исполнителя и Заказчика.</a:t>
            </a:r>
          </a:p>
          <a:p>
            <a:pPr>
              <a:lnSpc>
                <a:spcPct val="150000"/>
              </a:lnSpc>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xmlns="" id="{032DE9FD-E447-C696-A960-8DA12A9706C2}"/>
              </a:ext>
            </a:extLst>
          </p:cNvPr>
          <p:cNvSpPr txBox="1"/>
          <p:nvPr/>
        </p:nvSpPr>
        <p:spPr>
          <a:xfrm>
            <a:off x="268942" y="1421984"/>
            <a:ext cx="10757645" cy="646331"/>
          </a:xfrm>
          <a:prstGeom prst="rect">
            <a:avLst/>
          </a:prstGeom>
          <a:noFill/>
        </p:spPr>
        <p:txBody>
          <a:bodyPr wrap="square">
            <a:spAutoFit/>
          </a:bodyPr>
          <a:lstStyle/>
          <a:p>
            <a:r>
              <a:rPr lang="ru-RU" sz="1800" dirty="0">
                <a:effectLst/>
                <a:latin typeface="Times New Roman" panose="02020603050405020304" pitchFamily="18" charset="0"/>
                <a:ea typeface="Calibri" panose="020F0502020204030204" pitchFamily="34" charset="0"/>
              </a:rPr>
              <a:t>ГОСТ 34.602 «Информационная технология. Комплекс стандартов на автоматизированные системы. Техническое задание на создание автоматизированной системы».</a:t>
            </a:r>
            <a:endParaRPr lang="ru-RU" sz="1800" dirty="0"/>
          </a:p>
        </p:txBody>
      </p:sp>
    </p:spTree>
    <p:extLst>
      <p:ext uri="{BB962C8B-B14F-4D97-AF65-F5344CB8AC3E}">
        <p14:creationId xmlns:p14="http://schemas.microsoft.com/office/powerpoint/2010/main" val="366763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723270-56E2-17AE-DB16-64F5CB8B20AF}"/>
              </a:ext>
            </a:extLst>
          </p:cNvPr>
          <p:cNvSpPr txBox="1"/>
          <p:nvPr/>
        </p:nvSpPr>
        <p:spPr>
          <a:xfrm>
            <a:off x="1783976" y="349624"/>
            <a:ext cx="99917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Перечень предъявляемой заказчику научно технической продукции и базы</a:t>
            </a:r>
          </a:p>
        </p:txBody>
      </p:sp>
      <p:sp>
        <p:nvSpPr>
          <p:cNvPr id="4" name="TextBox 3">
            <a:extLst>
              <a:ext uri="{FF2B5EF4-FFF2-40B4-BE49-F238E27FC236}">
                <a16:creationId xmlns:a16="http://schemas.microsoft.com/office/drawing/2014/main" xmlns="" id="{6DF53B46-B616-D9C3-1714-7ABB1D4FF62F}"/>
              </a:ext>
            </a:extLst>
          </p:cNvPr>
          <p:cNvSpPr txBox="1"/>
          <p:nvPr/>
        </p:nvSpPr>
        <p:spPr>
          <a:xfrm>
            <a:off x="304799" y="1435969"/>
            <a:ext cx="5513296" cy="3795911"/>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Эксплуатационная документация на систему защиты информации информационной системы разрабатывается с учетом ГОСТ 34.601, ГОСТ 34.201 и ГОСТ Р 51624 и должна в том числе содержать описание:</a:t>
            </a:r>
          </a:p>
          <a:p>
            <a:pPr marL="342900" lvl="0" indent="-342900">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структуры системы защиты информации информационной системы;</a:t>
            </a:r>
          </a:p>
          <a:p>
            <a:pPr marL="342900" lvl="0" indent="-342900">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состава, мест установки, параметров и порядка настройки средств защиты информации, программного обеспечения и технических средств;</a:t>
            </a:r>
          </a:p>
          <a:p>
            <a:pPr marL="342900" lvl="0" indent="-342900">
              <a:spcAft>
                <a:spcPts val="800"/>
              </a:spcAf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правил эксплуатации системы защиты информации информационной системы.</a:t>
            </a:r>
          </a:p>
        </p:txBody>
      </p:sp>
      <p:sp>
        <p:nvSpPr>
          <p:cNvPr id="6" name="TextBox 5">
            <a:extLst>
              <a:ext uri="{FF2B5EF4-FFF2-40B4-BE49-F238E27FC236}">
                <a16:creationId xmlns:a16="http://schemas.microsoft.com/office/drawing/2014/main" xmlns="" id="{4B072D56-D4FB-C1A1-F105-31BDE5FDA962}"/>
              </a:ext>
            </a:extLst>
          </p:cNvPr>
          <p:cNvSpPr txBox="1"/>
          <p:nvPr/>
        </p:nvSpPr>
        <p:spPr>
          <a:xfrm>
            <a:off x="6230471" y="1435969"/>
            <a:ext cx="5791201" cy="2585323"/>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 также сведения об аттестации разработанной СЗИ в уполномоченном органе «Для проведения аттестации информационной системы применяются национальные стандарты, а также методические документы, разработанные и утвержденные ФСТЭК России в соответствии с подпунктом 4 пункта 8 Положения о Федеральной службе по техническому и экспортному контролю, утвержденного Указом Президента Российской Федерации от 16 августа 2004 г. N 1085.</a:t>
            </a:r>
          </a:p>
        </p:txBody>
      </p:sp>
    </p:spTree>
    <p:extLst>
      <p:ext uri="{BB962C8B-B14F-4D97-AF65-F5344CB8AC3E}">
        <p14:creationId xmlns:p14="http://schemas.microsoft.com/office/powerpoint/2010/main" val="286786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p:nvPr/>
        </p:nvSpPr>
        <p:spPr>
          <a:xfrm>
            <a:off x="1647673" y="427977"/>
            <a:ext cx="207941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ru-RU" sz="2400" b="1" dirty="0">
              <a:solidFill>
                <a:schemeClr val="lt1"/>
              </a:solidFill>
              <a:latin typeface="Arial"/>
              <a:ea typeface="Arial"/>
              <a:cs typeface="Arial"/>
            </a:endParaRPr>
          </a:p>
        </p:txBody>
      </p:sp>
      <p:sp>
        <p:nvSpPr>
          <p:cNvPr id="89" name="Google Shape;89;p18"/>
          <p:cNvSpPr txBox="1"/>
          <p:nvPr/>
        </p:nvSpPr>
        <p:spPr>
          <a:xfrm>
            <a:off x="8969375" y="6216422"/>
            <a:ext cx="2743200" cy="3651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ru-RU" sz="1600">
                <a:solidFill>
                  <a:schemeClr val="lt1"/>
                </a:solidFill>
                <a:latin typeface="Arial"/>
                <a:ea typeface="Arial"/>
                <a:cs typeface="Arial"/>
                <a:sym typeface="Arial"/>
              </a:rPr>
              <a:t>9</a:t>
            </a:fld>
            <a:endParaRPr sz="160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xmlns="" id="{25F0F6A8-1C0A-8973-22B9-29B2FB9B2F2F}"/>
              </a:ext>
            </a:extLst>
          </p:cNvPr>
          <p:cNvSpPr txBox="1"/>
          <p:nvPr/>
        </p:nvSpPr>
        <p:spPr>
          <a:xfrm>
            <a:off x="1808630" y="206951"/>
            <a:ext cx="6575612"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4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Заключение</a:t>
            </a:r>
          </a:p>
        </p:txBody>
      </p:sp>
      <p:sp>
        <p:nvSpPr>
          <p:cNvPr id="4" name="TextBox 3">
            <a:extLst>
              <a:ext uri="{FF2B5EF4-FFF2-40B4-BE49-F238E27FC236}">
                <a16:creationId xmlns:a16="http://schemas.microsoft.com/office/drawing/2014/main" xmlns="" id="{92B0E3CF-0EC1-A1E3-9173-82CFF192D967}"/>
              </a:ext>
            </a:extLst>
          </p:cNvPr>
          <p:cNvSpPr txBox="1"/>
          <p:nvPr/>
        </p:nvSpPr>
        <p:spPr>
          <a:xfrm>
            <a:off x="1218079" y="1794033"/>
            <a:ext cx="9755841" cy="4008598"/>
          </a:xfrm>
          <a:prstGeom prst="rect">
            <a:avLst/>
          </a:prstGeom>
          <a:noFill/>
        </p:spPr>
        <p:txBody>
          <a:bodyPr wrap="square">
            <a:spAutoFit/>
          </a:bodyPr>
          <a:lstStyle/>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настоящей работе обсуждались организационно-правовые моменты, связанные с разработкой частного технического задания на создание средства защиты информации, процесса принятия такого решения, выработки своих собственных решений в случае, если принятые стандартные решения не подходят под задачи и невозможно изменить уже отлаженную  архитектуру таким образом, чтобы можно было использовать существующее на рынке аттестованное решение без ущерба производственным процессам, а также процесс аттестации таких решений и результатов разработки.</a:t>
            </a:r>
          </a:p>
          <a:p>
            <a:pPr>
              <a:spcAft>
                <a:spcPts val="800"/>
              </a:spcAft>
            </a:pPr>
            <a:r>
              <a:rPr lang="ru-RU" sz="1800" dirty="0">
                <a:latin typeface="Times New Roman" panose="02020603050405020304" pitchFamily="18" charset="0"/>
                <a:ea typeface="Calibri" panose="020F0502020204030204" pitchFamily="34" charset="0"/>
                <a:cs typeface="Times New Roman" panose="02020603050405020304" pitchFamily="18" charset="0"/>
              </a:rPr>
              <a:t>Кроме</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этого, в работе были затронуты вопросы, касающиеся обязанностей и требований к исполнителю заказов на выработку подобных решений, вопросы лицензирования деятельности исполнителя.</a:t>
            </a:r>
          </a:p>
          <a:p>
            <a:pPr>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обсуждаемые вопросы были подкреплены соответствующими </a:t>
            </a:r>
            <a:r>
              <a:rPr lang="ru-RU" sz="1800" dirty="0">
                <a:latin typeface="Times New Roman" panose="02020603050405020304" pitchFamily="18" charset="0"/>
                <a:ea typeface="Calibri" panose="020F0502020204030204" pitchFamily="34" charset="0"/>
                <a:cs typeface="Times New Roman" panose="02020603050405020304" pitchFamily="18" charset="0"/>
              </a:rPr>
              <a:t>н</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ормативно </a:t>
            </a:r>
            <a:r>
              <a:rPr lang="ru-RU" sz="1800" dirty="0">
                <a:latin typeface="Times New Roman" panose="02020603050405020304" pitchFamily="18" charset="0"/>
                <a:ea typeface="Calibri" panose="020F0502020204030204" pitchFamily="34" charset="0"/>
                <a:cs typeface="Times New Roman" panose="02020603050405020304" pitchFamily="18" charset="0"/>
              </a:rPr>
              <a:t>п</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равовыми </a:t>
            </a:r>
            <a:r>
              <a:rPr lang="ru-RU" sz="1800" dirty="0">
                <a:latin typeface="Times New Roman" panose="02020603050405020304" pitchFamily="18" charset="0"/>
                <a:ea typeface="Calibri" panose="020F0502020204030204" pitchFamily="34" charset="0"/>
                <a:cs typeface="Times New Roman" panose="02020603050405020304" pitchFamily="18" charset="0"/>
              </a:rPr>
              <a:t>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ктами и руководящими документами регулирующих Органов Исполнительной Власти.</a:t>
            </a:r>
          </a:p>
          <a:p>
            <a:pPr>
              <a:lnSpc>
                <a:spcPct val="150000"/>
              </a:lnSpc>
              <a:spcAft>
                <a:spcPts val="80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792</Words>
  <Application>Microsoft Office PowerPoint</Application>
  <PresentationFormat>Широкоэкранный</PresentationFormat>
  <Paragraphs>55</Paragraphs>
  <Slides>10</Slides>
  <Notes>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Symbol</vt:lpstr>
      <vt:lpstr>Times New Roman</vt:lpstr>
      <vt:lpstr>Simple Light</vt:lpstr>
      <vt:lpstr> Национальный ядерный университет «МИФИ»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Выпускная квалификационная работа </dc:title>
  <cp:lastModifiedBy>Учетная запись Майкрософт</cp:lastModifiedBy>
  <cp:revision>37</cp:revision>
  <dcterms:modified xsi:type="dcterms:W3CDTF">2023-12-13T12:58:05Z</dcterms:modified>
</cp:coreProperties>
</file>