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71438" y="909638"/>
            <a:ext cx="7974013" cy="4486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83125" y="5684240"/>
            <a:ext cx="6264628" cy="53848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2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432488" y="0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ru-RU" sz="15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1368882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432488" y="11368882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83BB26A-6FC7-44FD-A5A3-1AD0671B9106}" type="slidenum">
              <a:rPr lang="ru-RU" sz="1500" b="0" strike="noStrike" spc="-1">
                <a:latin typeface="Times New Roman"/>
              </a:rPr>
              <a:t>‹#›</a:t>
            </a:fld>
            <a:endParaRPr lang="ru-RU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754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10406" y="4925508"/>
            <a:ext cx="5681386" cy="40281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200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/>
          </p:nvPr>
        </p:nvSpPr>
        <p:spPr>
          <a:xfrm>
            <a:off x="4024144" y="9721270"/>
            <a:ext cx="3076563" cy="5113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tabLst>
                <a:tab pos="0" algn="l"/>
              </a:tabLst>
            </a:pPr>
            <a:fld id="{0A5EE3C6-B124-40D5-A488-0DFA611D934E}" type="slidenum">
              <a:rPr lang="ru-RU" sz="1500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</a:tabLst>
              </a:pPr>
              <a:t>1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626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10406" y="4925508"/>
            <a:ext cx="5681386" cy="402776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200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4024144" y="9721270"/>
            <a:ext cx="3076563" cy="5113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tabLst>
                <a:tab pos="0" algn="l"/>
              </a:tabLst>
            </a:pPr>
            <a:fld id="{B331137F-AB1F-4EFA-A49B-19C54F0A0BCA}" type="slidenum">
              <a:rPr lang="ru-RU" sz="1500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</a:tabLst>
              </a:pPr>
              <a:t>2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19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10406" y="4925508"/>
            <a:ext cx="5681386" cy="402776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200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/>
          </p:nvPr>
        </p:nvSpPr>
        <p:spPr>
          <a:xfrm>
            <a:off x="4024144" y="9721270"/>
            <a:ext cx="3076563" cy="5113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tabLst>
                <a:tab pos="0" algn="l"/>
              </a:tabLst>
            </a:pPr>
            <a:fld id="{45B38CC7-4F12-4C3D-B9D2-D751B94B4488}" type="slidenum">
              <a:rPr lang="ru-RU" sz="1500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</a:tabLst>
              </a:pPr>
              <a:t>3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80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71438" y="909638"/>
            <a:ext cx="7974013" cy="4486275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83125" y="5684240"/>
            <a:ext cx="6264255" cy="53844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200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/>
          </p:nvPr>
        </p:nvSpPr>
        <p:spPr>
          <a:xfrm>
            <a:off x="4432488" y="11368882"/>
            <a:ext cx="3398017" cy="59755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DC21D90-5B6B-49C1-B09B-44442F9E1D1A}" type="slidenum">
              <a:rPr lang="ru-RU" sz="1500" spc="-1">
                <a:solidFill>
                  <a:srgbClr val="000000"/>
                </a:solidFill>
                <a:latin typeface="Times New Roman"/>
              </a:rPr>
              <a:t>13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3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10406" y="4925508"/>
            <a:ext cx="5681386" cy="40281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200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/>
          </p:nvPr>
        </p:nvSpPr>
        <p:spPr>
          <a:xfrm>
            <a:off x="4024144" y="9721270"/>
            <a:ext cx="3076563" cy="5113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tabLst>
                <a:tab pos="0" algn="l"/>
              </a:tabLst>
            </a:pPr>
            <a:fld id="{FE17458C-031D-49E4-B8EA-91510461F9C3}" type="slidenum">
              <a:rPr lang="ru-RU" sz="1500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</a:tabLst>
              </a:pPr>
              <a:t>18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0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8;p14"/>
          <p:cNvSpPr/>
          <p:nvPr/>
        </p:nvSpPr>
        <p:spPr>
          <a:xfrm>
            <a:off x="0" y="1100880"/>
            <a:ext cx="11710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48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59;p14"/>
          <p:cNvPicPr/>
          <p:nvPr/>
        </p:nvPicPr>
        <p:blipFill>
          <a:blip r:embed="rId14"/>
          <a:stretch/>
        </p:blipFill>
        <p:spPr>
          <a:xfrm>
            <a:off x="488880" y="83880"/>
            <a:ext cx="1151280" cy="126684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60;p14"/>
          <p:cNvSpPr/>
          <p:nvPr/>
        </p:nvSpPr>
        <p:spPr>
          <a:xfrm>
            <a:off x="488880" y="6200640"/>
            <a:ext cx="11710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48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2;p15"/>
          <p:cNvSpPr/>
          <p:nvPr/>
        </p:nvSpPr>
        <p:spPr>
          <a:xfrm>
            <a:off x="11289960" y="6210000"/>
            <a:ext cx="900360" cy="379080"/>
          </a:xfrm>
          <a:prstGeom prst="rect">
            <a:avLst/>
          </a:prstGeom>
          <a:solidFill>
            <a:srgbClr val="00489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63;p15"/>
          <p:cNvPicPr/>
          <p:nvPr/>
        </p:nvPicPr>
        <p:blipFill>
          <a:blip r:embed="rId14"/>
          <a:stretch/>
        </p:blipFill>
        <p:spPr>
          <a:xfrm>
            <a:off x="18720" y="0"/>
            <a:ext cx="13126320" cy="13510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64;p15"/>
          <p:cNvPicPr/>
          <p:nvPr/>
        </p:nvPicPr>
        <p:blipFill>
          <a:blip r:embed="rId15"/>
          <a:stretch/>
        </p:blipFill>
        <p:spPr>
          <a:xfrm>
            <a:off x="158760" y="27720"/>
            <a:ext cx="1157400" cy="127692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65;p15"/>
          <p:cNvSpPr/>
          <p:nvPr/>
        </p:nvSpPr>
        <p:spPr>
          <a:xfrm>
            <a:off x="12120480" y="-22680"/>
            <a:ext cx="69480" cy="1366200"/>
          </a:xfrm>
          <a:prstGeom prst="rect">
            <a:avLst/>
          </a:prstGeom>
          <a:solidFill>
            <a:srgbClr val="E2000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66;p15"/>
          <p:cNvSpPr/>
          <p:nvPr/>
        </p:nvSpPr>
        <p:spPr>
          <a:xfrm>
            <a:off x="12133080" y="6210000"/>
            <a:ext cx="69480" cy="379800"/>
          </a:xfrm>
          <a:prstGeom prst="rect">
            <a:avLst/>
          </a:prstGeom>
          <a:solidFill>
            <a:srgbClr val="E2000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62;p15"/>
          <p:cNvSpPr/>
          <p:nvPr/>
        </p:nvSpPr>
        <p:spPr>
          <a:xfrm>
            <a:off x="11289960" y="6210000"/>
            <a:ext cx="900360" cy="379080"/>
          </a:xfrm>
          <a:prstGeom prst="rect">
            <a:avLst/>
          </a:prstGeom>
          <a:solidFill>
            <a:srgbClr val="00489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Google Shape;63;p15"/>
          <p:cNvPicPr/>
          <p:nvPr/>
        </p:nvPicPr>
        <p:blipFill>
          <a:blip r:embed="rId14"/>
          <a:stretch/>
        </p:blipFill>
        <p:spPr>
          <a:xfrm>
            <a:off x="18720" y="0"/>
            <a:ext cx="13126320" cy="135108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64;p15"/>
          <p:cNvPicPr/>
          <p:nvPr/>
        </p:nvPicPr>
        <p:blipFill>
          <a:blip r:embed="rId15"/>
          <a:stretch/>
        </p:blipFill>
        <p:spPr>
          <a:xfrm>
            <a:off x="158760" y="27720"/>
            <a:ext cx="1157400" cy="127692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65;p15"/>
          <p:cNvSpPr/>
          <p:nvPr/>
        </p:nvSpPr>
        <p:spPr>
          <a:xfrm>
            <a:off x="12120480" y="-22680"/>
            <a:ext cx="69480" cy="1366200"/>
          </a:xfrm>
          <a:prstGeom prst="rect">
            <a:avLst/>
          </a:prstGeom>
          <a:solidFill>
            <a:srgbClr val="E2000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Google Shape;66;p15"/>
          <p:cNvSpPr/>
          <p:nvPr/>
        </p:nvSpPr>
        <p:spPr>
          <a:xfrm>
            <a:off x="12133080" y="6210000"/>
            <a:ext cx="69480" cy="379800"/>
          </a:xfrm>
          <a:prstGeom prst="rect">
            <a:avLst/>
          </a:prstGeom>
          <a:solidFill>
            <a:srgbClr val="E2000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-180000" y="1353960"/>
            <a:ext cx="11359080" cy="27352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2200" b="1" i="1" strike="noStrike" spc="-1">
                <a:solidFill>
                  <a:srgbClr val="355269"/>
                </a:solidFill>
                <a:latin typeface="Arial"/>
                <a:ea typeface="Microsoft YaHei"/>
              </a:rPr>
              <a:t>Сравнительный анализ Национальной системы противодействия легализации(отмыванию) преступных доходов и финансированию терроризма республики Таджикистан и аналогичной системы в РФ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40000" y="4500000"/>
            <a:ext cx="10120680" cy="1055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ru-RU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Уралев</a:t>
            </a:r>
            <a:r>
              <a:rPr lang="ru-RU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Никита (С21-712),  Алехин Владислав (С21-703),  </a:t>
            </a:r>
            <a:r>
              <a:rPr lang="ru-RU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Солохов</a:t>
            </a:r>
            <a:r>
              <a:rPr lang="ru-RU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Денис (С21-703), </a:t>
            </a:r>
            <a:endParaRPr lang="ru-RU" sz="1500" b="0" strike="noStrike" spc="-1" dirty="0">
              <a:latin typeface="Arial"/>
            </a:endParaRPr>
          </a:p>
          <a:p>
            <a:pPr marL="0" indent="0" algn="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ru-RU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Монастырский Максим (С21-703), </a:t>
            </a:r>
            <a:r>
              <a:rPr lang="ru-RU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Дрюкова</a:t>
            </a:r>
            <a:r>
              <a:rPr lang="ru-RU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Анастасия (С21-703) </a:t>
            </a:r>
            <a:endParaRPr lang="ru-RU" sz="1500" b="0" strike="noStrike" spc="-1" dirty="0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0080" cy="5230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6A4B61-8A6F-4C5D-9366-1D7FB9FF981D}" type="slidenum">
              <a:rPr lang="ru-RU" sz="1300" b="0" strike="noStrike" spc="-1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lang="ru-RU" sz="1300" b="0" strike="noStrike" spc="-1">
              <a:latin typeface="Times New Roman"/>
            </a:endParaRPr>
          </a:p>
        </p:txBody>
      </p:sp>
      <p:pic>
        <p:nvPicPr>
          <p:cNvPr id="174" name="Google Shape;75;p16"/>
          <p:cNvPicPr/>
          <p:nvPr/>
        </p:nvPicPr>
        <p:blipFill>
          <a:blip r:embed="rId4"/>
          <a:stretch/>
        </p:blipFill>
        <p:spPr>
          <a:xfrm>
            <a:off x="415440" y="656280"/>
            <a:ext cx="5904720" cy="1598400"/>
          </a:xfrm>
          <a:prstGeom prst="rect">
            <a:avLst/>
          </a:prstGeom>
          <a:ln w="0">
            <a:noFill/>
          </a:ln>
        </p:spPr>
      </p:pic>
      <p:sp>
        <p:nvSpPr>
          <p:cNvPr id="175" name="Прямоугольник 131"/>
          <p:cNvSpPr/>
          <p:nvPr/>
        </p:nvSpPr>
        <p:spPr>
          <a:xfrm>
            <a:off x="4320000" y="5940000"/>
            <a:ext cx="1798560" cy="5385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0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Прямоугольник 132"/>
          <p:cNvSpPr/>
          <p:nvPr/>
        </p:nvSpPr>
        <p:spPr>
          <a:xfrm>
            <a:off x="3960000" y="6120000"/>
            <a:ext cx="179856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99999"/>
                </a:solidFill>
                <a:latin typeface="Arial"/>
                <a:ea typeface="DejaVu Sans"/>
              </a:rPr>
              <a:t>Москва 2021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7" name="Прямоугольник 133"/>
          <p:cNvSpPr/>
          <p:nvPr/>
        </p:nvSpPr>
        <p:spPr>
          <a:xfrm>
            <a:off x="3780000" y="6120000"/>
            <a:ext cx="287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Прямоугольник 134"/>
          <p:cNvSpPr/>
          <p:nvPr/>
        </p:nvSpPr>
        <p:spPr>
          <a:xfrm>
            <a:off x="4500000" y="6246000"/>
            <a:ext cx="1798920" cy="41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808080"/>
                </a:solidFill>
                <a:latin typeface="Arial"/>
                <a:ea typeface="DejaVu Sans"/>
              </a:rPr>
              <a:t>Москва 2023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640880" y="408960"/>
            <a:ext cx="9641520" cy="101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 Narrow"/>
                <a:ea typeface="DejaVu Sans"/>
              </a:rPr>
              <a:t>Обязательный контроль</a:t>
            </a:r>
            <a:r>
              <a:t/>
            </a:r>
            <a:br/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Обязательный контроль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– совокупность принимаемых уполномоченным органом мер по контролю над операциями и сделками с денежными средствами или иным имуществом, на основании информации, представляемой ему подотчетными субъектами или государственными органами, а также по проверке этой информации в соответствии с законодательством Республики Таджикистан;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   В дальнейшем указания об обязанностях уполномоченного органа присутствуют в статьях: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   </a:t>
            </a:r>
            <a:r>
              <a:rPr lang="ru-RU" sz="1800" b="0" i="1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18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. Сообщение о подозрительной операции или сделке 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0" i="1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30.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Функции и права надзорных органов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09" name="TextBox 6"/>
          <p:cNvSpPr/>
          <p:nvPr/>
        </p:nvSpPr>
        <p:spPr>
          <a:xfrm>
            <a:off x="11318040" y="6216480"/>
            <a:ext cx="68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86880" y="515160"/>
            <a:ext cx="10972080" cy="88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Пороговые суммы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  <p:pic>
        <p:nvPicPr>
          <p:cNvPr id="212" name="Рисунок 8"/>
          <p:cNvPicPr/>
          <p:nvPr/>
        </p:nvPicPr>
        <p:blipFill>
          <a:blip r:embed="rId2"/>
          <a:stretch/>
        </p:blipFill>
        <p:spPr>
          <a:xfrm>
            <a:off x="609480" y="1604520"/>
            <a:ext cx="7772040" cy="1193040"/>
          </a:xfrm>
          <a:prstGeom prst="rect">
            <a:avLst/>
          </a:prstGeom>
          <a:ln w="0">
            <a:noFill/>
          </a:ln>
        </p:spPr>
      </p:pic>
      <p:pic>
        <p:nvPicPr>
          <p:cNvPr id="213" name="Рисунок 10"/>
          <p:cNvPicPr/>
          <p:nvPr/>
        </p:nvPicPr>
        <p:blipFill>
          <a:blip r:embed="rId3"/>
          <a:stretch/>
        </p:blipFill>
        <p:spPr>
          <a:xfrm>
            <a:off x="609480" y="3004560"/>
            <a:ext cx="7772040" cy="166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11"/>
          <p:cNvSpPr/>
          <p:nvPr/>
        </p:nvSpPr>
        <p:spPr>
          <a:xfrm>
            <a:off x="11280960" y="623268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597680" y="273600"/>
            <a:ext cx="99838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Операции подлежащие ОК вне зависимости от суммы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461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1.2. Операция по получению или расходованию некоммерческой организацией денежных средств и (или) иного имущества подлежит обязательному контролю, если такая организация не является органом государственной власти, иным государственным органом, органом управления государственным внебюджетным фондом, государственной корпорацией, государственной компанией, публично-правовой компанией, потребительским кооперативом, государственным (муниципальным) образовательным учреждением, реализующим программы дошкольного, общего образования, товариществом собственников недвижимости, в том числе товариществом собственников жилья, садоводческим и огородническим некоммерческим товариществом, объединением работодателей, зарегистрированной в установленном законом порядке торгово-промышленной палатой.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.5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Операция по получению физическим лицом денежных средств в наличной форме с использованием платежной карты подлежит обязательному контролю, если указанная платежная карта эмитирована иностранным банком, зарегистрированным на территории иностранного государства или административно-территориальной единицы иностранного государства, обладающей самостоятельной правоспособностью, входящих в перечень, утвержденный уполномоченным органом.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7" name="TextBox 3"/>
          <p:cNvSpPr/>
          <p:nvPr/>
        </p:nvSpPr>
        <p:spPr>
          <a:xfrm>
            <a:off x="11364480" y="6215040"/>
            <a:ext cx="434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02800" y="221040"/>
            <a:ext cx="987876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Срок предоставления сведений об операциях, подлежащих обязательному контролю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2091600"/>
            <a:ext cx="10972080" cy="39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Документально фиксировать и представлять в уполномоченный орган не позднее трех рабочих дней, следующих за днем совершения операции, следующие сведения по указанным в пунктах 1 - 1.4, 1.6 - 1.9, 2 статьи 6, пункте 6 статьи 7.4 и пункте 1 статьи 7.5 настоящего Федерального закона подлежащим обязательному контролю операциям с денежными средствами или иным имуществом, совершаемым их клиентами: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В Таджикистане: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18. Сообщение о подозрительной операции или сделке 1. Подотчетные субъекты обязаны незамедлительно сообщить в уполномоченный орган о любой подозрительной операции или сделке, осуществленной их клиентами, или о любой попытке осуществить подозрительную операцию или сделку в установленном уполномоченным органом порядке.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0" name="TextBox 3"/>
          <p:cNvSpPr/>
          <p:nvPr/>
        </p:nvSpPr>
        <p:spPr>
          <a:xfrm>
            <a:off x="11301480" y="6204600"/>
            <a:ext cx="434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81560" y="241920"/>
            <a:ext cx="990000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Субъекты ПФМ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609480" y="144036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marL="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marL="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В России: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1)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кредитные организации;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2)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профессиональные участники рынка ценных бумаг (за исключением профессиональных участников рынка ценных бумаг, осуществляющих деятельность исключительно по инвестиционному консультированию);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3)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операторы инвестиционных платформ;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  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В Таджикистане: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6. Подотчетные субъекты Подотчетными субъектами являются: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1)кредитные финансовые организации; </a:t>
            </a:r>
            <a:r>
              <a:t/>
            </a:r>
            <a:br/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2) профессиональные участники рынка ценных бумаг;</a:t>
            </a:r>
            <a:r>
              <a:t/>
            </a:r>
            <a:br/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3) страховые (перестраховочные) организации и страховые брокеры; </a:t>
            </a:r>
            <a:r>
              <a:t/>
            </a:r>
            <a:br/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4) организации финансовой аренды (лизинга); </a:t>
            </a:r>
            <a:r>
              <a:t/>
            </a:r>
            <a:br/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3" name="TextBox 3"/>
          <p:cNvSpPr/>
          <p:nvPr/>
        </p:nvSpPr>
        <p:spPr>
          <a:xfrm>
            <a:off x="11308680" y="6225480"/>
            <a:ext cx="440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650240" y="354240"/>
            <a:ext cx="993132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Участники системы ПОД/ФТ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В Таджикистане: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tabLst>
                <a:tab pos="0" algn="l"/>
              </a:tabLst>
            </a:pP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Органы, участвующие в системе ПОД/ФТ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Законом осуществляется следующими надзорными органами.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1) Национальным банком Таджикистана в отношении: 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а) кредитных финансовых организаций; 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б) страховых (перестраховочных) организаций и страховых брокеров;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в) пунктов обмена валют; 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 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2) Министерством финансов Республики Таджикистан в отношении: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а) профессиональных участников рынка ценных бумаг;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б) товарных и других бирж, осуществляющих финансовые операции с биржевыми товарами;</a:t>
            </a:r>
            <a:r>
              <a:rPr dirty="0"/>
              <a:t/>
            </a:r>
            <a:br>
              <a:rPr dirty="0"/>
            </a:br>
            <a:endParaRPr lang="ru-RU" sz="1800" b="0" strike="noStrike" spc="-1" dirty="0">
              <a:latin typeface="Arial"/>
            </a:endParaRPr>
          </a:p>
        </p:txBody>
      </p:sp>
      <p:sp>
        <p:nvSpPr>
          <p:cNvPr id="226" name="TextBox 3"/>
          <p:cNvSpPr/>
          <p:nvPr/>
        </p:nvSpPr>
        <p:spPr>
          <a:xfrm>
            <a:off x="11298240" y="6222240"/>
            <a:ext cx="440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34120" y="147600"/>
            <a:ext cx="984744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Times New Roman"/>
                <a:ea typeface="Calibri"/>
              </a:rPr>
              <a:t>Инструменты ПОД/ФТ/ФРОМУ</a:t>
            </a:r>
            <a:r>
              <a:rPr lang="ru-RU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20. Приостановление операций 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21. Обязательства по замораживанию имущества (средств) лиц, включенных в санкционные списки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Статья 22. Запрет на информирование клиентов и иных лиц о принимаемых мерах по противодействию легализации (отмыванию) доходов, полученных преступным путем, финансированию терроризма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финансированию распространения оружия массового поражения</a:t>
            </a: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29" name="TextBox 3"/>
          <p:cNvSpPr/>
          <p:nvPr/>
        </p:nvSpPr>
        <p:spPr>
          <a:xfrm>
            <a:off x="11311920" y="6232680"/>
            <a:ext cx="434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713240" y="126360"/>
            <a:ext cx="1001556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Times New Roman"/>
                <a:ea typeface="Calibri"/>
              </a:rPr>
              <a:t>Спец категории лиц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Таджикистан: 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Статья 13. Обязанность подотчетных субъектов по выявлению публичных должностных лиц 1. Подотчетные субъекты в дополнение к мерам по надлежащей проверке клиентов, указанным в части 1 статьи 9 настоящего Закона, обязаны: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1) использовать системы управления рисками для выявления среди клиентов и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бенефициарных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собственников, находящихся на обслуживании или принимаемых на обслуживание, публичных должностных лиц;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2) принимать на обслуживание или продолжать обслуживание клиентов и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бенефициарных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собственников, являющихся или ставших публичными должностными лицами, только с письменного разрешения руководителя подотчетного субъекта или его заместителя, а также руководителя обособленного подразделения подотчетного субъекта, которому руководителем подотчетного субъекта или его заместителем делегированы соответствующие полномочия;</a:t>
            </a:r>
            <a:r>
              <a:rPr dirty="0"/>
              <a:t/>
            </a:r>
            <a:br>
              <a:rPr dirty="0"/>
            </a:b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540000" y="3600000"/>
            <a:ext cx="10879200" cy="116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73763"/>
                </a:solidFill>
                <a:latin typeface="Calibri"/>
                <a:ea typeface="Calibri"/>
              </a:rPr>
              <a:t>Спасибо за внимание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0080" cy="5230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653A040-5639-4F95-A7B9-C46EAA4D9147}" type="slidenum">
              <a:rPr lang="ru-RU" sz="13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ru-RU" sz="1300" b="0" strike="noStrike" spc="-1">
              <a:latin typeface="Times New Roman"/>
            </a:endParaRPr>
          </a:p>
        </p:txBody>
      </p:sp>
      <p:pic>
        <p:nvPicPr>
          <p:cNvPr id="234" name="Google Shape;97;p19"/>
          <p:cNvPicPr/>
          <p:nvPr/>
        </p:nvPicPr>
        <p:blipFill>
          <a:blip r:embed="rId4"/>
          <a:stretch/>
        </p:blipFill>
        <p:spPr>
          <a:xfrm>
            <a:off x="2847960" y="1802160"/>
            <a:ext cx="5279400" cy="14288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167"/>
          <p:cNvSpPr/>
          <p:nvPr/>
        </p:nvSpPr>
        <p:spPr>
          <a:xfrm>
            <a:off x="4320360" y="5940000"/>
            <a:ext cx="1798560" cy="5385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Прямоугольник 168"/>
          <p:cNvSpPr/>
          <p:nvPr/>
        </p:nvSpPr>
        <p:spPr>
          <a:xfrm>
            <a:off x="4320360" y="6300000"/>
            <a:ext cx="197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999999"/>
                </a:solidFill>
                <a:latin typeface="Arial"/>
                <a:ea typeface="DejaVu Sans"/>
              </a:rPr>
              <a:t>Москва 2023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ямоугольник 135"/>
          <p:cNvSpPr/>
          <p:nvPr/>
        </p:nvSpPr>
        <p:spPr>
          <a:xfrm>
            <a:off x="1980000" y="302040"/>
            <a:ext cx="863892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3465A4"/>
                </a:solidFill>
                <a:latin typeface="Corbel"/>
                <a:ea typeface="DejaVu Sans"/>
              </a:rPr>
              <a:t>План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80" name="Прямоугольник 136"/>
          <p:cNvSpPr/>
          <p:nvPr/>
        </p:nvSpPr>
        <p:spPr>
          <a:xfrm>
            <a:off x="360000" y="1616040"/>
            <a:ext cx="10438920" cy="433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Основная нормативная база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Ответственность в сфере ПОД/ФТ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Внедрение ПФРОМУ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Меры ПОД/ФТ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Идентификация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Лица, связанные с клиентом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Обязательный контроль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Пороговые суммы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Операции подлежащие обязательному контролю вне зависимости от суммы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Срок представления сведений об операциях</a:t>
            </a:r>
            <a:r>
              <a:rPr lang="en-US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,</a:t>
            </a: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 подлежащих обязательному контролю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Субъекты ПМФ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Участники системы ПОД/ФТ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Независим ли уполномоченный орган+история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Инструменты ПОД/ФТ/ФРОМУ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Специальная категория лиц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88;p18"/>
          <p:cNvSpPr/>
          <p:nvPr/>
        </p:nvSpPr>
        <p:spPr>
          <a:xfrm>
            <a:off x="1647720" y="428040"/>
            <a:ext cx="5011560" cy="45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Arial"/>
              </a:rPr>
              <a:t>Нормативная база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82" name="Google Shape;89;p18"/>
          <p:cNvSpPr/>
          <p:nvPr/>
        </p:nvSpPr>
        <p:spPr>
          <a:xfrm>
            <a:off x="8969400" y="6216480"/>
            <a:ext cx="274140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B2D0848-C9C0-483D-BE71-AF0E086BECFC}" type="slidenum">
              <a:rPr lang="ru-RU" sz="1600" b="0" strike="noStrike" spc="-1">
                <a:solidFill>
                  <a:srgbClr val="FFFFFF"/>
                </a:solidFill>
                <a:latin typeface="Arial"/>
                <a:ea typeface="Arial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183" name="Прямоугольник 139"/>
          <p:cNvSpPr/>
          <p:nvPr/>
        </p:nvSpPr>
        <p:spPr>
          <a:xfrm>
            <a:off x="360000" y="1440000"/>
            <a:ext cx="11339280" cy="279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spcAft>
                <a:spcPts val="799"/>
              </a:spcAft>
            </a:pPr>
            <a:r>
              <a:rPr lang="ru-RU" sz="24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Основополагающим документом в сфере ПОД/ФТ/ФРОМУ является: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799"/>
              </a:spcAft>
            </a:pPr>
            <a:r>
              <a:t/>
            </a:r>
            <a:br/>
            <a:r>
              <a:rPr lang="ru-RU" sz="24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«ЗАКОН РЕСПУБЛИКИ ТАДЖИКИСТАН О ПРОТИВОДЕЙСТВИИ ЛЕГАЛИЗАЦИИ (ОТМЫВАНИЮ) ДОХОДОВ, ПОЛУЧЕННЫХ ПРЕСТУПНЫМ ПУТЕМ, ФИНАНСИРОВАНИЮ ТЕРРОРИЗМА И ФИНАНСИРОВАНИЮ РАСПРОСТРАНЕНИЯ ОРУЖИЯ МАССОВОГО ПОРАЖЕНИЯ»  №1950 от 15.03.2023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40"/>
          <p:cNvSpPr/>
          <p:nvPr/>
        </p:nvSpPr>
        <p:spPr>
          <a:xfrm>
            <a:off x="11472480" y="6134040"/>
            <a:ext cx="71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5" name="Прямоугольник 141"/>
          <p:cNvSpPr/>
          <p:nvPr/>
        </p:nvSpPr>
        <p:spPr>
          <a:xfrm>
            <a:off x="1620000" y="180000"/>
            <a:ext cx="7559280" cy="67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ru-RU" sz="40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Ответственность в сфере ПОД/ФТ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186" name="Прямоугольник 142"/>
          <p:cNvSpPr/>
          <p:nvPr/>
        </p:nvSpPr>
        <p:spPr>
          <a:xfrm>
            <a:off x="720000" y="1800000"/>
            <a:ext cx="10979280" cy="1979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  <a:effectLst>
            <a:softEdge rad="3816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Прямоугольник 143"/>
          <p:cNvSpPr/>
          <p:nvPr/>
        </p:nvSpPr>
        <p:spPr>
          <a:xfrm>
            <a:off x="1080000" y="1800360"/>
            <a:ext cx="10439280" cy="17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400" b="0" strike="noStrike" spc="-1">
                <a:solidFill>
                  <a:srgbClr val="000000"/>
                </a:solidFill>
                <a:latin typeface="Arial Narrow"/>
                <a:ea typeface="Microsoft YaHei"/>
              </a:rPr>
              <a:t>«Ответственность за нарушение настоящего Закона Физические и юридические лица за нарушение настоящего Закона привлекаются к ответственности в порядке, установленном законодательством Республики Таджикистан»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88" name="Прямоугольник 144"/>
          <p:cNvSpPr/>
          <p:nvPr/>
        </p:nvSpPr>
        <p:spPr>
          <a:xfrm>
            <a:off x="6120000" y="4065480"/>
            <a:ext cx="66592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©</a:t>
            </a: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Times New Roman"/>
              </a:rPr>
              <a:t>Закон Республики Таджикистан №1950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Times New Roman"/>
              </a:rPr>
              <a:t>Статья №41 «Ответственность за нарушение настоящего Закона»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рямоугольник 145"/>
          <p:cNvSpPr/>
          <p:nvPr/>
        </p:nvSpPr>
        <p:spPr>
          <a:xfrm>
            <a:off x="11520000" y="6300000"/>
            <a:ext cx="538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0" name="Прямоугольник 146"/>
          <p:cNvSpPr/>
          <p:nvPr/>
        </p:nvSpPr>
        <p:spPr>
          <a:xfrm>
            <a:off x="1620000" y="360000"/>
            <a:ext cx="431892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ru-RU" sz="36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Внедрение ПФРОМУ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91" name="Прямоугольник 147"/>
          <p:cNvSpPr/>
          <p:nvPr/>
        </p:nvSpPr>
        <p:spPr>
          <a:xfrm>
            <a:off x="720000" y="1440000"/>
            <a:ext cx="10799280" cy="51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1600" b="0" strike="noStrike" spc="-1">
                <a:solidFill>
                  <a:srgbClr val="3465A4"/>
                </a:solidFill>
                <a:latin typeface="Arial Narrow"/>
                <a:ea typeface="Microsoft YaHei"/>
              </a:rPr>
              <a:t>В Преамбуле Закона о ПОДФТ Республики Таджикистан указано следующее:</a:t>
            </a:r>
            <a:r>
              <a:t/>
            </a:r>
            <a:br/>
            <a:r>
              <a:rPr lang="ru-RU" sz="2400" b="0" strike="noStrike" spc="-1">
                <a:solidFill>
                  <a:srgbClr val="3465A4"/>
                </a:solidFill>
                <a:latin typeface="Arial Narrow"/>
                <a:ea typeface="Microsoft YaHei"/>
              </a:rPr>
              <a:t>«Настоящий Закон определяет правовые и организационные основы предотвращения и противодействия легализации (отмыванию) доходов, полученных преступным путем, финансированию терроризма и финансированию </a:t>
            </a:r>
            <a:r>
              <a:rPr lang="ru-RU" sz="2400" b="1" strike="noStrike" spc="-1">
                <a:solidFill>
                  <a:srgbClr val="3465A4"/>
                </a:solidFill>
                <a:latin typeface="Arial Narrow"/>
                <a:ea typeface="Microsoft YaHei"/>
              </a:rPr>
              <a:t>распространения оружия массового поражения</a:t>
            </a:r>
            <a:r>
              <a:rPr lang="ru-RU" sz="2400" b="0" strike="noStrike" spc="-1">
                <a:solidFill>
                  <a:srgbClr val="3465A4"/>
                </a:solidFill>
                <a:latin typeface="Arial Narrow"/>
                <a:ea typeface="Microsoft YaHei"/>
              </a:rPr>
              <a:t> и направлен на защиту прав, свобод и законных интересов личности, общества и государства, обеспечение национальной безопасности и защиту экономических интересов Республики Таджикистан.»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48"/>
          <p:cNvSpPr/>
          <p:nvPr/>
        </p:nvSpPr>
        <p:spPr>
          <a:xfrm>
            <a:off x="11340000" y="6300000"/>
            <a:ext cx="718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3" name="Прямоугольник 149"/>
          <p:cNvSpPr/>
          <p:nvPr/>
        </p:nvSpPr>
        <p:spPr>
          <a:xfrm>
            <a:off x="1800000" y="360000"/>
            <a:ext cx="359928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ru-RU" sz="3600" b="0" strike="noStrike" spc="-1" dirty="0">
                <a:solidFill>
                  <a:srgbClr val="FFFFFF"/>
                </a:solidFill>
                <a:latin typeface="Arial Narrow"/>
                <a:ea typeface="Microsoft YaHei"/>
              </a:rPr>
              <a:t>Меры ПОД/ФТ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94" name="Прямоугольник 150"/>
          <p:cNvSpPr/>
          <p:nvPr/>
        </p:nvSpPr>
        <p:spPr>
          <a:xfrm>
            <a:off x="540000" y="1620000"/>
            <a:ext cx="10259280" cy="20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-</a:t>
            </a: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 Статья 20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. Приостановление операций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- </a:t>
            </a: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21.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 Обязательства по замораживанию имущества (средств) лиц, включенных в санкционные списки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- </a:t>
            </a: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22.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 Запрет на информирование клиентов и иных лиц о принимаемых мерах по противодействию легализации (отмыванию) доходов, полученных преступным путем, финансированию терроризма и финансированию распространения оружия массового поражения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ямоугольник 151"/>
          <p:cNvSpPr/>
          <p:nvPr/>
        </p:nvSpPr>
        <p:spPr>
          <a:xfrm>
            <a:off x="11340000" y="6300000"/>
            <a:ext cx="538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6" name="Прямоугольник 152"/>
          <p:cNvSpPr/>
          <p:nvPr/>
        </p:nvSpPr>
        <p:spPr>
          <a:xfrm>
            <a:off x="360000" y="1440000"/>
            <a:ext cx="11339280" cy="377928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>
                <a:alpha val="0"/>
              </a:srgbClr>
            </a:solidFill>
          </a:ln>
          <a:effectLst>
            <a:softEdge rad="3816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Прямоугольник 153"/>
          <p:cNvSpPr/>
          <p:nvPr/>
        </p:nvSpPr>
        <p:spPr>
          <a:xfrm>
            <a:off x="360000" y="1620000"/>
            <a:ext cx="10079280" cy="44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0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1. Подотчетные субъекты в отношении своих клиентов обязаны применять следующие меры надлежащей проверки клиента: </a:t>
            </a:r>
            <a:r>
              <a:t/>
            </a:r>
            <a:br/>
            <a:r>
              <a:rPr lang="ru-RU" sz="20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1) до или во время установления деловых отношений или осуществления разовых операций:</a:t>
            </a:r>
            <a:r>
              <a:t/>
            </a:r>
            <a:br/>
            <a:r>
              <a:rPr lang="ru-RU" sz="20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 а) идентифицировать и проверить личность клиента; </a:t>
            </a:r>
            <a:r>
              <a:t/>
            </a:r>
            <a:br/>
            <a:r>
              <a:rPr lang="ru-RU" sz="20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б) идентифицировать бенефициарного собственника и принимать разумные меры по проверке личности бенефициарного собственника, используя достоверные информации или данные, полученные из надежного источника;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98" name="Прямоугольник 154"/>
          <p:cNvSpPr/>
          <p:nvPr/>
        </p:nvSpPr>
        <p:spPr>
          <a:xfrm>
            <a:off x="1620000" y="360000"/>
            <a:ext cx="5398920" cy="55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Идентификация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199" name="Прямоугольник 155"/>
          <p:cNvSpPr/>
          <p:nvPr/>
        </p:nvSpPr>
        <p:spPr>
          <a:xfrm>
            <a:off x="5532120" y="5400000"/>
            <a:ext cx="66592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Times New Roman"/>
              </a:rPr>
              <a:t>©Закон Республики Таджикистан №1950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Times New Roman"/>
              </a:rPr>
              <a:t>Статья №9 «Меры по надлежащей проверке клиентов»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Прямоугольник 156"/>
          <p:cNvSpPr/>
          <p:nvPr/>
        </p:nvSpPr>
        <p:spPr>
          <a:xfrm>
            <a:off x="11340000" y="6300000"/>
            <a:ext cx="718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1" name="Прямоугольник 158"/>
          <p:cNvSpPr/>
          <p:nvPr/>
        </p:nvSpPr>
        <p:spPr>
          <a:xfrm>
            <a:off x="310320" y="1269720"/>
            <a:ext cx="11519280" cy="178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10.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 Завершение надлежащей проверки клиента после установления деловых отношений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11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. Упрощенные меры надлежащей проверки клиента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12. 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Усиленные меры надлежащей проверки клиента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13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. Обязанность подотчетных субъектов по выявлению публичных должностных лиц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14.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 Страны и территории с повышенным риском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200" b="1" strike="noStrike" spc="-1">
                <a:solidFill>
                  <a:srgbClr val="3465A4"/>
                </a:solidFill>
                <a:latin typeface="Arial Narrow"/>
                <a:ea typeface="DejaVu Sans"/>
              </a:rPr>
              <a:t>Статья 15</a:t>
            </a:r>
            <a:r>
              <a:rPr lang="ru-RU" sz="2200" b="0" strike="noStrike" spc="-1">
                <a:solidFill>
                  <a:srgbClr val="3465A4"/>
                </a:solidFill>
                <a:latin typeface="Arial Narrow"/>
                <a:ea typeface="DejaVu Sans"/>
              </a:rPr>
              <a:t>. Использование третьих сторон для проведения мер надлежащей проверки клиента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159"/>
          <p:cNvSpPr/>
          <p:nvPr/>
        </p:nvSpPr>
        <p:spPr>
          <a:xfrm>
            <a:off x="540000" y="1620000"/>
            <a:ext cx="11339280" cy="251928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>
                <a:alpha val="0"/>
              </a:srgbClr>
            </a:solidFill>
          </a:ln>
          <a:effectLst>
            <a:softEdge rad="3816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Прямоугольник 160"/>
          <p:cNvSpPr/>
          <p:nvPr/>
        </p:nvSpPr>
        <p:spPr>
          <a:xfrm>
            <a:off x="1800000" y="360000"/>
            <a:ext cx="737892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ru-RU" sz="3600" b="0" strike="noStrike" spc="-1" dirty="0">
                <a:solidFill>
                  <a:srgbClr val="FFFFFF"/>
                </a:solidFill>
                <a:latin typeface="Arial Narrow"/>
                <a:ea typeface="DejaVu Sans"/>
              </a:rPr>
              <a:t>Представитель клиента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204" name="Прямоугольник 161"/>
          <p:cNvSpPr/>
          <p:nvPr/>
        </p:nvSpPr>
        <p:spPr>
          <a:xfrm>
            <a:off x="540000" y="1546560"/>
            <a:ext cx="11339280" cy="547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ru-RU" sz="2000" b="0" strike="noStrike" spc="-1">
                <a:solidFill>
                  <a:srgbClr val="383D3C"/>
                </a:solidFill>
                <a:latin typeface="Arial Narrow"/>
                <a:ea typeface="Microsoft YaHei"/>
              </a:rPr>
              <a:t>«17)</a:t>
            </a:r>
            <a:r>
              <a:rPr lang="ru-RU" sz="2200" b="0" strike="noStrike" spc="-1">
                <a:solidFill>
                  <a:srgbClr val="383D3C"/>
                </a:solidFill>
                <a:latin typeface="Arial Narrow"/>
                <a:ea typeface="Microsoft YaHei"/>
              </a:rPr>
              <a:t> </a:t>
            </a:r>
            <a:r>
              <a:rPr lang="ru-RU" sz="2000" b="1" strike="noStrike" spc="-1">
                <a:solidFill>
                  <a:srgbClr val="383D3C"/>
                </a:solidFill>
                <a:latin typeface="Arial Narrow"/>
                <a:ea typeface="Microsoft YaHei"/>
              </a:rPr>
              <a:t>бенефициарный собственник</a:t>
            </a:r>
            <a:r>
              <a:rPr lang="ru-RU" sz="2000" b="0" strike="noStrike" spc="-1">
                <a:solidFill>
                  <a:srgbClr val="383D3C"/>
                </a:solidFill>
                <a:latin typeface="Arial Narrow"/>
                <a:ea typeface="Microsoft YaHei"/>
              </a:rPr>
              <a:t> – физическое(ие) лицо (лица), которое(ые) прямо или косвенно (через третьих лиц, в том числе через цепочку владения) владеет(ют) правом собственности, (имеет(ют) преобладающее участие в капитале клиента) или реально контролирует(ют) клиента, либо физическое лицо, от имени или в интересах которого совершается операция (сделка), а также физическое(ие) лицо (лица), контролирующее(ие) юридическое лицо или иностранное юридическое образование;»</a:t>
            </a:r>
            <a:r>
              <a:t/>
            </a:r>
            <a:br/>
            <a:endParaRPr lang="ru-RU" sz="2000" b="0" strike="noStrike" spc="-1">
              <a:latin typeface="Arial"/>
            </a:endParaRPr>
          </a:p>
        </p:txBody>
      </p:sp>
      <p:sp>
        <p:nvSpPr>
          <p:cNvPr id="205" name="Прямоугольник 162"/>
          <p:cNvSpPr/>
          <p:nvPr/>
        </p:nvSpPr>
        <p:spPr>
          <a:xfrm>
            <a:off x="11340000" y="6300000"/>
            <a:ext cx="718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6" name="Прямоугольник 163"/>
          <p:cNvSpPr/>
          <p:nvPr/>
        </p:nvSpPr>
        <p:spPr>
          <a:xfrm>
            <a:off x="7560000" y="4320000"/>
            <a:ext cx="5034240" cy="61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Times New Roman"/>
              </a:rPr>
              <a:t>©Закон Республики Таджикистан №1950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 Narrow"/>
                <a:ea typeface="Times New Roman"/>
              </a:rPr>
              <a:t>Статья №1 «Основные положения»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913</Words>
  <Application>Microsoft Office PowerPoint</Application>
  <PresentationFormat>Широкоэкранный</PresentationFormat>
  <Paragraphs>105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18</vt:i4>
      </vt:variant>
    </vt:vector>
  </HeadingPairs>
  <TitlesOfParts>
    <vt:vector size="31" baseType="lpstr">
      <vt:lpstr>Microsoft YaHei</vt:lpstr>
      <vt:lpstr>Arial</vt:lpstr>
      <vt:lpstr>Arial Narrow</vt:lpstr>
      <vt:lpstr>Calibri</vt:lpstr>
      <vt:lpstr>Corbel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Сравнительный анализ Национальной системы противодействия легализации(отмыванию) преступных доходов и финансированию терроризма республики Таджикистан и аналогичной системы в РФ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Обязательный контроль </vt:lpstr>
      <vt:lpstr>Пороговые суммы </vt:lpstr>
      <vt:lpstr>Операции подлежащие ОК вне зависимости от суммы </vt:lpstr>
      <vt:lpstr>Срок предоставления сведений об операциях, подлежащих обязательному контролю </vt:lpstr>
      <vt:lpstr>Субъекты ПФМ </vt:lpstr>
      <vt:lpstr>Участники системы ПОД/ФТ </vt:lpstr>
      <vt:lpstr>Инструменты ПОД/ФТ/ФРОМУ </vt:lpstr>
      <vt:lpstr>Спец категории лиц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</dc:title>
  <dc:subject/>
  <dc:creator/>
  <dc:description/>
  <cp:lastModifiedBy>Учетная запись Майкрософт</cp:lastModifiedBy>
  <cp:revision>42</cp:revision>
  <cp:lastPrinted>2023-12-04T19:27:01Z</cp:lastPrinted>
  <dcterms:modified xsi:type="dcterms:W3CDTF">2023-12-04T19:27:05Z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18</vt:i4>
  </property>
</Properties>
</file>