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6" r:id="rId3"/>
    <p:sldId id="257" r:id="rId4"/>
    <p:sldId id="283" r:id="rId5"/>
    <p:sldId id="284" r:id="rId6"/>
    <p:sldId id="285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7" r:id="rId25"/>
    <p:sldId id="278" r:id="rId26"/>
    <p:sldId id="279" r:id="rId27"/>
    <p:sldId id="280" r:id="rId28"/>
    <p:sldId id="281" r:id="rId29"/>
    <p:sldId id="282" r:id="rId30"/>
    <p:sldId id="290" r:id="rId31"/>
    <p:sldId id="28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3D9D11-9882-497D-B67B-F0C9545A6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A38389A-2F94-48F6-9D1A-A024895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926B12-5D06-4939-B02F-266C67D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F414638-4FC7-4D8E-A4FA-AD329E97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DCE3B8-872D-4D68-9D2A-DADE8B3D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75DA96-1BCA-4F7D-911F-707A64B8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B9BAC2D-129C-42BC-AEAF-576D337F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E75642A-334F-45F3-97E7-7C8ADFD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59BA6B8-741C-4A57-A98A-DF99AF5D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42FE0C-009A-4285-AF68-20FB42DB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FCE6ED2-E016-4BFA-BA5B-653BA312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0F6DCCE-2658-4D7E-883C-26505BD0C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BF90B54-E3BE-4F72-B7EA-557354D3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8A73A5D-E1EE-4046-AF5B-F93E0A2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8772346-02F3-498C-BF5F-48D0D62F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5C4E69-4BC7-4734-B959-E1D7BAF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14E265-230B-455E-ACB9-448F4B3D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96EE45-470A-47A6-8F24-E0B4A910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A0668A-5F1E-4EAE-AE19-BD5ACD7E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B8EDD1-4B5A-4C8A-8C6C-CFDFA088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59C615-41ED-49A4-8E27-B0634B20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4408F7D-FE19-45B9-A576-1D604C72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518759-DE9A-4C08-B170-259E8863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6BDBF5-7AC0-457B-BBB0-88467A2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42ED9C5-F6FE-44DF-9F26-F5D66948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FD9924-57BD-42CD-AB9E-40353691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935CA29-523A-4C9F-8FB6-98A2BE443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344FEF0-E116-445E-B4C5-D72ECA45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F9A646-22D5-4FB9-BAC7-71A0432D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A67CD43-0FB8-488D-961E-E2049F43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4F3F05-6FFE-4B1A-9BE8-41846E5B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80995D-BC37-46D7-8075-A1DF2C5E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D424DAC-146E-411D-836A-EA206638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DCB8259-6DEB-42C1-A2E1-BD8D3852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EF0977F-10E2-4D3F-A7E9-E73E2E02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1E564D9-0716-4329-AEFB-68349A93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F35FBB9-53F2-405E-B6B6-5C1B4EF4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ADF84E3-A6C1-4BA7-9340-7915B23C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1C38878-1C60-49E7-822A-D63D8D4D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441AAB-243C-4304-8E01-08F3DB0D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8193C26-9994-4B4C-B0E3-D01B7427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E535E61-A8FB-48AA-A7B4-C00733E7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5C505CD-0647-4395-854F-40E3606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7143048-25AB-45A7-BFB8-37FFEEEE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A779799-C573-4503-ABE5-6B850685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591B55C-7C72-4C65-9F12-16F3687D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341410-C917-4FE3-A831-43642B92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ECC553-601B-4BB3-8525-242021A4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B772AB6-7E89-4201-8106-71641AFC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39C65B0-C288-46F3-A0ED-BF5BF57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0DBC4CB-6A08-4692-946B-0E9A2E98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DD290AB-61A9-421D-97AE-EE1B8F8B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7B2044-CC57-493C-B73C-C569DF97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F3CC900-03F4-4E70-BA78-54B01647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27160E4-5FBF-4622-8A35-A314CA3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82FA582-2E1B-42C9-ABCC-43C51D5F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CA7F306-72BD-4AFF-AD62-D9DC73E7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CFCA751-4704-4F91-8A72-9A1CE22E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F947D8-B710-406B-A777-AC86636F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077C03C-DCC3-41FF-BCF5-8DB89BDB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861DB68-B04D-4ABE-8CC2-64B72E5C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6D67-ECA8-4970-9C9D-9DA658656A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3F1BE34-A2FF-455B-ABDC-0DD033F37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3A20F6-1CF4-4AFA-9291-E9458ACD6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0190-054C-4C78-BEEB-373D0C6F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0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5C74CE-8B14-4087-9590-8D11E7B2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538" y="1904683"/>
            <a:ext cx="9144000" cy="2387600"/>
          </a:xfrm>
        </p:spPr>
        <p:txBody>
          <a:bodyPr/>
          <a:lstStyle/>
          <a:p>
            <a:r>
              <a:rPr lang="ru-RU" dirty="0"/>
              <a:t>Факторный анализ </a:t>
            </a:r>
            <a:r>
              <a:rPr lang="en-GB" dirty="0"/>
              <a:t/>
            </a:r>
            <a:br>
              <a:rPr lang="en-GB" dirty="0"/>
            </a:br>
            <a:r>
              <a:rPr lang="ru-RU" dirty="0"/>
              <a:t>в </a:t>
            </a:r>
            <a:r>
              <a:rPr lang="en-GB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0DFF475-7E05-4903-BC0B-2671D1931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041" y="5202238"/>
            <a:ext cx="9144000" cy="1655762"/>
          </a:xfrm>
        </p:spPr>
        <p:txBody>
          <a:bodyPr>
            <a:norm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Москва </a:t>
            </a:r>
          </a:p>
          <a:p>
            <a:r>
              <a:rPr lang="ru-RU" sz="1800" dirty="0"/>
              <a:t>2020 год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BFECAFF-7930-4D25-830A-196CDA482775}"/>
              </a:ext>
            </a:extLst>
          </p:cNvPr>
          <p:cNvSpPr/>
          <p:nvPr/>
        </p:nvSpPr>
        <p:spPr>
          <a:xfrm rot="16200000">
            <a:off x="-1871463" y="3269498"/>
            <a:ext cx="6858003" cy="319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02D809-F315-46A2-809C-52E7B453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" y="185620"/>
            <a:ext cx="11856266" cy="1128068"/>
          </a:xfrm>
        </p:spPr>
        <p:txBody>
          <a:bodyPr anchor="ctr">
            <a:noAutofit/>
          </a:bodyPr>
          <a:lstStyle/>
          <a:p>
            <a:r>
              <a:rPr lang="ru-RU" sz="2800" dirty="0"/>
              <a:t>Проверка гипотезы о незначимости (</a:t>
            </a:r>
            <a:r>
              <a:rPr lang="en-US" sz="2800" noProof="1"/>
              <a:t>диагональности</a:t>
            </a:r>
            <a:r>
              <a:rPr lang="ru-RU" sz="2800" dirty="0"/>
              <a:t>) корреляционной матрицы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388F2C1E-19CC-42D7-8B42-C7D0DA80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5" y="2612776"/>
            <a:ext cx="5339057" cy="32474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9F00876-E74D-4207-B34F-51700203AB37}"/>
              </a:ext>
            </a:extLst>
          </p:cNvPr>
          <p:cNvSpPr/>
          <p:nvPr/>
        </p:nvSpPr>
        <p:spPr>
          <a:xfrm>
            <a:off x="0" y="1446129"/>
            <a:ext cx="12192000" cy="315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55" y="2612776"/>
            <a:ext cx="597274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A5C0DB-40D2-40C0-9209-8483597E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"/>
            <a:ext cx="10515600" cy="1325563"/>
          </a:xfrm>
        </p:spPr>
        <p:txBody>
          <a:bodyPr/>
          <a:lstStyle/>
          <a:p>
            <a:r>
              <a:rPr lang="ru-RU" dirty="0"/>
              <a:t>Оценка общности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8895BB-7E47-4B84-ACB9-079424FA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105"/>
            <a:ext cx="10515600" cy="1001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Общность- доля дисперсии признака, объясняемая общими факторами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Для i-ого признака: квадрат оценки множественного коэффициента детерминации уравнения регрессии i-ого признака на все остальные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C4F4F46-8E37-4ADB-8379-69AE751F2D1F}"/>
              </a:ext>
            </a:extLst>
          </p:cNvPr>
          <p:cNvSpPr/>
          <p:nvPr/>
        </p:nvSpPr>
        <p:spPr>
          <a:xfrm>
            <a:off x="0" y="1086659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" y="2583656"/>
            <a:ext cx="9851092" cy="42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C57017-DE94-4163-BADE-B2E9FE39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393"/>
            <a:ext cx="10515600" cy="931015"/>
          </a:xfrm>
        </p:spPr>
        <p:txBody>
          <a:bodyPr/>
          <a:lstStyle/>
          <a:p>
            <a:r>
              <a:rPr lang="ru-RU" dirty="0"/>
              <a:t>Оценка редуцированной матрицы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EDDDB41-1268-45F2-B92A-CCF827FA24F3}"/>
              </a:ext>
            </a:extLst>
          </p:cNvPr>
          <p:cNvSpPr/>
          <p:nvPr/>
        </p:nvSpPr>
        <p:spPr>
          <a:xfrm>
            <a:off x="0" y="107084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8FA651-2509-4297-AD95-91DBC112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>
            <a:noAutofit/>
          </a:bodyPr>
          <a:lstStyle/>
          <a:p>
            <a:r>
              <a:rPr lang="ru-RU" sz="3600" dirty="0"/>
              <a:t>Расчет собственных чисел и соответствующих им собственных векторов редуцированной матрицы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1B5C0F3-A84B-46F2-8855-2B8DF04F7ABE}"/>
              </a:ext>
            </a:extLst>
          </p:cNvPr>
          <p:cNvSpPr/>
          <p:nvPr/>
        </p:nvSpPr>
        <p:spPr>
          <a:xfrm>
            <a:off x="0" y="1221767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1" y="1552701"/>
            <a:ext cx="10694296" cy="50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F71A26-1A50-465E-995C-D63AF8C3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303433"/>
            <a:ext cx="11562183" cy="978483"/>
          </a:xfrm>
        </p:spPr>
        <p:txBody>
          <a:bodyPr>
            <a:noAutofit/>
          </a:bodyPr>
          <a:lstStyle/>
          <a:p>
            <a:r>
              <a:rPr lang="ru-RU" sz="3600" dirty="0"/>
              <a:t>Сравнение суммарной общности с суммой собственных чисел редуцированной матрицы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17EBD0C0-AA9F-43E2-90A4-570730CDBDB4}"/>
              </a:ext>
            </a:extLst>
          </p:cNvPr>
          <p:cNvSpPr/>
          <p:nvPr/>
        </p:nvSpPr>
        <p:spPr>
          <a:xfrm>
            <a:off x="0" y="105798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001"/>
            <a:ext cx="12192000" cy="47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DFEB7-2491-46BA-8082-04F20AF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каменистой осыпи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E3C6D65-DAAB-40AC-847B-EB9D394A0AC6}"/>
              </a:ext>
            </a:extLst>
          </p:cNvPr>
          <p:cNvSpPr/>
          <p:nvPr/>
        </p:nvSpPr>
        <p:spPr>
          <a:xfrm>
            <a:off x="0" y="1416112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9" y="1802976"/>
            <a:ext cx="6446067" cy="40007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67" y="2207699"/>
            <a:ext cx="464884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Кайзера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" y="18302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критерии Кайзера отбираются факторы с собственными значениями, большими 1. Это означает, что если фактор не выделяет дисперсию, эквивалентную, по крайней мере, дисперсии одной переменной, то он опускается.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" y="4566066"/>
            <a:ext cx="10551312" cy="85349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3A326D1-E5C2-4550-A573-CC982A6112C6}"/>
              </a:ext>
            </a:extLst>
          </p:cNvPr>
          <p:cNvSpPr/>
          <p:nvPr/>
        </p:nvSpPr>
        <p:spPr>
          <a:xfrm>
            <a:off x="0" y="105798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Выделяем три фактора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D69B082-23C8-4FDD-BE72-2FDD9EB667D5}"/>
              </a:ext>
            </a:extLst>
          </p:cNvPr>
          <p:cNvSpPr/>
          <p:nvPr/>
        </p:nvSpPr>
        <p:spPr>
          <a:xfrm>
            <a:off x="0" y="1254408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64512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215241"/>
            <a:ext cx="10515600" cy="1325563"/>
          </a:xfrm>
        </p:spPr>
        <p:txBody>
          <a:bodyPr/>
          <a:lstStyle/>
          <a:p>
            <a:r>
              <a:rPr lang="ru-RU" dirty="0"/>
              <a:t>Рассчитаем факторные нагрузки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7866" y="2085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Оценка матрицы факторных нагрузок рассчитывается по формуле: 𝐴=𝑈𝑇𝜆12.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72849" y="18272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Важно отметить, что матрица, рассчитанная таким способом может не совпасть с аналогичной, полученной с помощью других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программных пакетов. Это связано с тем, что собственные вектора матрицы 𝑅ℎ берутся с точностью до знака. 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E1D2A8B-9388-4650-B1B1-4E78D0C673F0}"/>
              </a:ext>
            </a:extLst>
          </p:cNvPr>
          <p:cNvSpPr/>
          <p:nvPr/>
        </p:nvSpPr>
        <p:spPr>
          <a:xfrm>
            <a:off x="0" y="1359448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6" y="2792885"/>
            <a:ext cx="5724993" cy="39248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9294"/>
            <a:ext cx="5682558" cy="32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99" y="-87616"/>
            <a:ext cx="10515600" cy="1325563"/>
          </a:xfrm>
        </p:spPr>
        <p:txBody>
          <a:bodyPr/>
          <a:lstStyle/>
          <a:p>
            <a:r>
              <a:rPr lang="ru-RU" dirty="0"/>
              <a:t>График расположения исходных признаков в пространстве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457441" y="2123440"/>
            <a:ext cx="43644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Так как главные факторы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некоррелированы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между собой, то элементы матрицы 𝐴 являются коэффициентами корреляции между главными факторами и исходными признаками, а значит, можно получить график расположения исходных признаков в пространстве, образованной тремя главными факторами.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103A623-FB0E-49C8-AB37-AB38F7F731A5}"/>
              </a:ext>
            </a:extLst>
          </p:cNvPr>
          <p:cNvSpPr/>
          <p:nvPr/>
        </p:nvSpPr>
        <p:spPr>
          <a:xfrm>
            <a:off x="-13799" y="1111984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5" y="1363911"/>
            <a:ext cx="6745312" cy="53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1C651-1DA2-41CD-822F-703B51F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2DD2F3-693A-4B78-8115-492A6C1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Краткий экскурс в факторный анализ</a:t>
            </a:r>
          </a:p>
          <a:p>
            <a:pPr algn="just">
              <a:lnSpc>
                <a:spcPct val="200000"/>
              </a:lnSpc>
            </a:pP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algn="just">
              <a:lnSpc>
                <a:spcPct val="200000"/>
              </a:lnSpc>
            </a:pP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в </a:t>
            </a:r>
            <a:r>
              <a:rPr lang="en-GB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0B2B206-D2E7-4823-960E-844AB6B46469}"/>
              </a:ext>
            </a:extLst>
          </p:cNvPr>
          <p:cNvSpPr/>
          <p:nvPr/>
        </p:nvSpPr>
        <p:spPr>
          <a:xfrm>
            <a:off x="0" y="138026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</a:t>
            </a:r>
            <a:r>
              <a:rPr lang="ru-RU" dirty="0" err="1"/>
              <a:t>квартимакс</a:t>
            </a:r>
            <a:r>
              <a:rPr lang="ru-RU" dirty="0"/>
              <a:t> и </a:t>
            </a:r>
            <a:r>
              <a:rPr lang="ru-RU" dirty="0" err="1"/>
              <a:t>варимакс</a:t>
            </a:r>
            <a:r>
              <a:rPr lang="ru-RU" dirty="0"/>
              <a:t> для расчета критериев q и v при вращении факторных осей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690688"/>
            <a:ext cx="5388636" cy="431507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95" y="2060765"/>
            <a:ext cx="5146488" cy="291182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4DFF0-89BA-43FA-99E9-A3AC8A5FCF84}"/>
              </a:ext>
            </a:extLst>
          </p:cNvPr>
          <p:cNvSpPr/>
          <p:nvPr/>
        </p:nvSpPr>
        <p:spPr>
          <a:xfrm>
            <a:off x="0" y="137968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3 факторов  используем </a:t>
            </a:r>
            <a:r>
              <a:rPr lang="ru-RU" dirty="0" err="1"/>
              <a:t>квартимакс</a:t>
            </a:r>
            <a:r>
              <a:rPr lang="ru-RU" dirty="0"/>
              <a:t> в качестве критерия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C600BE8F-39A1-4551-902B-EFDA2F67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759" b="46369"/>
          <a:stretch/>
        </p:blipFill>
        <p:spPr>
          <a:xfrm>
            <a:off x="1140230" y="1912188"/>
            <a:ext cx="4031212" cy="3975735"/>
          </a:xfrm>
          <a:prstGeom prst="rect">
            <a:avLst/>
          </a:prstGeom>
        </p:spPr>
      </p:pic>
      <p:pic>
        <p:nvPicPr>
          <p:cNvPr id="5" name="Объект 3">
            <a:extLst>
              <a:ext uri="{FF2B5EF4-FFF2-40B4-BE49-F238E27FC236}">
                <a16:creationId xmlns:a16="http://schemas.microsoft.com/office/drawing/2014/main" xmlns="" id="{874438D2-B842-4605-94B6-A1F3D9CB2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31" r="44467"/>
          <a:stretch/>
        </p:blipFill>
        <p:spPr>
          <a:xfrm>
            <a:off x="5811115" y="1920601"/>
            <a:ext cx="5100726" cy="38565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DEEF38C-7259-47CA-8D3A-73A0F0A50405}"/>
              </a:ext>
            </a:extLst>
          </p:cNvPr>
          <p:cNvSpPr/>
          <p:nvPr/>
        </p:nvSpPr>
        <p:spPr>
          <a:xfrm>
            <a:off x="0" y="1637574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1827629-5818-41B8-BC84-DCBD64C8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9" y="6004560"/>
            <a:ext cx="9332741" cy="791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28" y="6015321"/>
            <a:ext cx="933274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 лучшего угла вращения для трех факторов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433AEF0-E2BA-435E-85AE-B8BCB8024D0C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7" y="2414446"/>
            <a:ext cx="1140047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Матрица факторного отображения после вращения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2443" y="1850761"/>
            <a:ext cx="5735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Вывод матрицы факторного отображения, полученной после вращения: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2C52843-4D46-4120-B989-3F8AC59F3AEC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2539184"/>
            <a:ext cx="5420328" cy="34866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74" y="1690688"/>
            <a:ext cx="4490893" cy="49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528734-E489-44B3-A44B-909260D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графиков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82822A6-E99A-4FCB-AC73-C7058E51488E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95EBDF-98F4-4607-BC11-E6120ED3BD0B}"/>
              </a:ext>
            </a:extLst>
          </p:cNvPr>
          <p:cNvSpPr txBox="1"/>
          <p:nvPr/>
        </p:nvSpPr>
        <p:spPr>
          <a:xfrm>
            <a:off x="1290320" y="2139504"/>
            <a:ext cx="172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Исходный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EB676E-9D93-48DC-B5C2-97C325662080}"/>
              </a:ext>
            </a:extLst>
          </p:cNvPr>
          <p:cNvSpPr txBox="1"/>
          <p:nvPr/>
        </p:nvSpPr>
        <p:spPr>
          <a:xfrm>
            <a:off x="7650480" y="2139504"/>
            <a:ext cx="2723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 вращения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8" y="2947399"/>
            <a:ext cx="4057166" cy="39106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21" y="2764324"/>
            <a:ext cx="4597255" cy="43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2643" y="1994263"/>
            <a:ext cx="5433281" cy="152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Путем сравнения матриц A и B определяем, насколько улучшилась структура обобщенных факторов после вращения. Если вращение факторного пространства не помогло, то полагаем матрицу B равной матрице A.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2643" y="37851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Рассчитаем оценку редуцированной матрицы парных коэффициентов корреляции с помощью матрицы 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051" y="48797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Остаточная матрица парных коэффициентов корреляции находится с помощью фундаментальной теоремы факторного анализа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F02EAED4-24F5-40DE-B464-B39C78F6ED50}"/>
              </a:ext>
            </a:extLst>
          </p:cNvPr>
          <p:cNvSpPr txBox="1">
            <a:spLocks/>
          </p:cNvSpPr>
          <p:nvPr/>
        </p:nvSpPr>
        <p:spPr>
          <a:xfrm>
            <a:off x="925285" y="338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Матрица факторного отображения после вращения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81B0CC6-3859-4CD1-A12A-B638D623C1B6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73" y="1798891"/>
            <a:ext cx="4509869" cy="43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040" y="224475"/>
            <a:ext cx="10515600" cy="1325563"/>
          </a:xfrm>
        </p:spPr>
        <p:txBody>
          <a:bodyPr/>
          <a:lstStyle/>
          <a:p>
            <a:r>
              <a:rPr lang="ru-RU" dirty="0"/>
              <a:t>Связь исходных признаков с главными факторами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8928" y="2107194"/>
            <a:ext cx="313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Найдем оценки характерностей.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217" y="4185696"/>
            <a:ext cx="3662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Центрировано-нормированные исходные признаки связаны с главными факторами следующими выражениями: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5481FCF7-C396-44B5-9939-A8A4367CA7F6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2" y="2027976"/>
            <a:ext cx="7358751" cy="38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2"/>
          <a:stretch/>
        </p:blipFill>
        <p:spPr>
          <a:xfrm>
            <a:off x="2190421" y="1995031"/>
            <a:ext cx="6242378" cy="80787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95045B1-7AB3-45A7-99B4-90108F78FBD2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09381BBB-9A0B-4716-B6A8-C65558ABDF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Индивидуальные значения главных факторов</a:t>
            </a:r>
            <a:br>
              <a:rPr lang="ru-RU" dirty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572892"/>
            <a:ext cx="10451470" cy="39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ACC65CEB-F802-4862-A224-C036A5EB8207}"/>
              </a:ext>
            </a:extLst>
          </p:cNvPr>
          <p:cNvSpPr txBox="1">
            <a:spLocks/>
          </p:cNvSpPr>
          <p:nvPr/>
        </p:nvSpPr>
        <p:spPr>
          <a:xfrm>
            <a:off x="420187" y="239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Индивидуальные значения главных факторов из </a:t>
            </a:r>
            <a:r>
              <a:rPr lang="en-GB" dirty="0" err="1"/>
              <a:t>Statistica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981EFB8-2F4D-4FFE-9589-1DF0802580D8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75" y="2009415"/>
            <a:ext cx="917385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0000" y="3152912"/>
            <a:ext cx="4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Объединим оба варианта расчетов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922" y="5962294"/>
            <a:ext cx="4822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Запишем результат анализа в файл в формате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xlsx</a:t>
            </a:r>
            <a:endParaRPr lang="ru-RU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F39B9F2-7E6D-46B8-95CD-F6F295A6548D}"/>
              </a:ext>
            </a:extLst>
          </p:cNvPr>
          <p:cNvSpPr txBox="1">
            <a:spLocks/>
          </p:cNvSpPr>
          <p:nvPr/>
        </p:nvSpPr>
        <p:spPr>
          <a:xfrm>
            <a:off x="838199" y="465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Сравнение значений главных факторов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DA74063-A167-439C-905D-FE5D958E982E}"/>
              </a:ext>
            </a:extLst>
          </p:cNvPr>
          <p:cNvSpPr/>
          <p:nvPr/>
        </p:nvSpPr>
        <p:spPr>
          <a:xfrm>
            <a:off x="-1" y="1438761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06" y="2004431"/>
            <a:ext cx="588727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1C651-1DA2-41CD-822F-703B51F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фактора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2DD2F3-693A-4B78-8115-492A6C1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sz="3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Факторы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гипотетические непосредственно не измеряемые, скрытые (латентные) переменные в той или иной мере связанные с измеряемыми характеристиками – проявлениями этих факторов.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0B2B206-D2E7-4823-960E-844AB6B46469}"/>
              </a:ext>
            </a:extLst>
          </p:cNvPr>
          <p:cNvSpPr/>
          <p:nvPr/>
        </p:nvSpPr>
        <p:spPr>
          <a:xfrm>
            <a:off x="0" y="138026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7CE8A-A161-4C62-BA7D-C7F1CF25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7C4B63-9575-40F9-8334-0A7521F3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200" dirty="0"/>
              <a:t>Существует корреляция между признаками, которые объясняют один и тот же фактор</a:t>
            </a:r>
            <a:r>
              <a:rPr lang="en-GB" sz="3200" dirty="0"/>
              <a:t>;</a:t>
            </a:r>
            <a:endParaRPr lang="ru-RU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200" dirty="0"/>
              <a:t>Размерность признакового пространства снижена с 7 признаков до 3</a:t>
            </a:r>
            <a:r>
              <a:rPr lang="en-GB" sz="3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200" dirty="0"/>
              <a:t>Результаты имеют экономическое обоснование</a:t>
            </a:r>
            <a:r>
              <a:rPr lang="en-GB" sz="3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CD7562F-C924-48C3-9743-3AC847C14502}"/>
              </a:ext>
            </a:extLst>
          </p:cNvPr>
          <p:cNvSpPr/>
          <p:nvPr/>
        </p:nvSpPr>
        <p:spPr>
          <a:xfrm>
            <a:off x="0" y="1573698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73D481-3C55-43A2-A1CB-057A886E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30676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C458128-A1AB-4C88-8EEA-7433F7CE3865}"/>
              </a:ext>
            </a:extLst>
          </p:cNvPr>
          <p:cNvSpPr/>
          <p:nvPr/>
        </p:nvSpPr>
        <p:spPr>
          <a:xfrm rot="16200000">
            <a:off x="-1124703" y="3274578"/>
            <a:ext cx="6858002" cy="3088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1C651-1DA2-41CD-822F-703B51F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факторного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2DD2F3-693A-4B78-8115-492A6C1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Факторный анализ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совокупность моделей и методов, ориентированных на выявление, конструирование и анализ внутренних факторов по информации об их “внешних” проявлениях.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Уровни:</a:t>
            </a:r>
          </a:p>
          <a:p>
            <a:pPr marR="28575" lvl="0">
              <a:lnSpc>
                <a:spcPct val="150000"/>
              </a:lnSpc>
              <a:spcBef>
                <a:spcPts val="20"/>
              </a:spcBef>
              <a:buFont typeface="Courier New" panose="02070309020205020404" pitchFamily="49" charset="0"/>
              <a:buChar char="o"/>
            </a:pPr>
            <a:r>
              <a:rPr lang="ru-RU" sz="320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3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28575" lvl="0">
              <a:lnSpc>
                <a:spcPct val="150000"/>
              </a:lnSpc>
              <a:spcBef>
                <a:spcPts val="20"/>
              </a:spcBef>
              <a:buFont typeface="Courier New" panose="02070309020205020404" pitchFamily="49" charset="0"/>
              <a:buChar char="o"/>
            </a:pP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0B2B206-D2E7-4823-960E-844AB6B46469}"/>
              </a:ext>
            </a:extLst>
          </p:cNvPr>
          <p:cNvSpPr/>
          <p:nvPr/>
        </p:nvSpPr>
        <p:spPr>
          <a:xfrm>
            <a:off x="0" y="138026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1C651-1DA2-41CD-822F-703B51F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задачи. Исходные данные.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2DD2F3-693A-4B78-8115-492A6C1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25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ыборочные данные по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регионам РФ, характеризующиеся 7 показателями: </a:t>
            </a:r>
          </a:p>
          <a:p>
            <a:pPr indent="0" algn="just">
              <a:lnSpc>
                <a:spcPct val="125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0B2B206-D2E7-4823-960E-844AB6B46469}"/>
              </a:ext>
            </a:extLst>
          </p:cNvPr>
          <p:cNvSpPr/>
          <p:nvPr/>
        </p:nvSpPr>
        <p:spPr>
          <a:xfrm>
            <a:off x="0" y="138026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211390"/>
                  </p:ext>
                </p:extLst>
              </p:nvPr>
            </p:nvGraphicFramePr>
            <p:xfrm>
              <a:off x="416460" y="2489703"/>
              <a:ext cx="9830294" cy="45689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15147"/>
                    <a:gridCol w="4915147"/>
                  </a:tblGrid>
                  <a:tr h="7295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Число дорожно-транспортных происшествий и пострадавших в них на 100 000 человек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Смертность населения старше трудоспособного возраста, на 100 000 человек населения соответствующего возраста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Продажа сильно алкогольной продукции населению(тысяч декалитров)/на </a:t>
                          </a:r>
                          <a:r>
                            <a:rPr lang="ru-RU" sz="1100" kern="100" dirty="0" err="1">
                              <a:effectLst/>
                            </a:rPr>
                            <a:t>тыс</a:t>
                          </a:r>
                          <a:r>
                            <a:rPr lang="ru-RU" sz="1100" kern="100" dirty="0">
                              <a:effectLst/>
                            </a:rPr>
                            <a:t> населения</a:t>
                          </a:r>
                          <a:endParaRPr lang="ru-RU" sz="10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Средняя Стоимость минимального (условного) набора потребительских товаров и услуг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25596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Число спортивных сооружений/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Доходы консолидированных бюджетов субъектов Российской Федерации 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Предварительно расследовано преступлений, совершенных в состоянии алкогольного опьянения/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25596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Среднедушевые доходы населения (в месяц), руб.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kern="100">
                                        <a:effectLst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100" kern="100">
                                        <a:effectLst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Численность студентов, обучающихся по программам </a:t>
                          </a:r>
                          <a:r>
                            <a:rPr lang="ru-RU" sz="1100" kern="100" dirty="0" err="1">
                              <a:effectLst/>
                            </a:rPr>
                            <a:t>бакалавриата</a:t>
                          </a:r>
                          <a:r>
                            <a:rPr lang="ru-RU" sz="1100" kern="100" dirty="0">
                              <a:effectLst/>
                            </a:rPr>
                            <a:t>, </a:t>
                          </a:r>
                          <a:r>
                            <a:rPr lang="ru-RU" sz="1100" kern="100" dirty="0" err="1">
                              <a:effectLst/>
                            </a:rPr>
                            <a:t>специалитета</a:t>
                          </a:r>
                          <a:r>
                            <a:rPr lang="ru-RU" sz="1100" kern="100" dirty="0">
                              <a:effectLst/>
                            </a:rPr>
                            <a:t>, магистратуры на 10 000 человек населения, всего</a:t>
                          </a:r>
                          <a:endParaRPr lang="ru-RU" sz="10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211390"/>
                  </p:ext>
                </p:extLst>
              </p:nvPr>
            </p:nvGraphicFramePr>
            <p:xfrm>
              <a:off x="416460" y="2489703"/>
              <a:ext cx="9830294" cy="45689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15147"/>
                    <a:gridCol w="4915147"/>
                  </a:tblGrid>
                  <a:tr h="7295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833" r="-100496" b="-5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Число дорожно-транспортных происшествий и пострадавших в них на 100 000 человек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144048" r="-10049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Смертность населения старше трудоспособного возраста, на 100 000 человек населения соответствующего возраста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244048" r="-100496" b="-5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Продажа сильно алкогольной продукции населению(тысяч декалитров)/на </a:t>
                          </a:r>
                          <a:r>
                            <a:rPr lang="ru-RU" sz="1100" kern="100" dirty="0" err="1">
                              <a:effectLst/>
                            </a:rPr>
                            <a:t>тыс</a:t>
                          </a:r>
                          <a:r>
                            <a:rPr lang="ru-RU" sz="1100" kern="100" dirty="0">
                              <a:effectLst/>
                            </a:rPr>
                            <a:t> населения</a:t>
                          </a:r>
                          <a:endParaRPr lang="ru-RU" sz="10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344048" r="-100496" b="-4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Средняя Стоимость минимального (условного) набора потребительских товаров и услуг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2559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888095" r="-100496" b="-8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Число спортивных сооружений/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494048" r="-100496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Доходы консолидированных бюджетов субъектов Российской Федерации 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5119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594048" r="-100496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Предварительно расследовано преступлений, совершенных в состоянии алкогольного опьянения/ на тыс населения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2559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1388095" r="-1004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Среднедушевые доходы населения (в месяц), руб.</a:t>
                          </a:r>
                          <a:endParaRPr lang="ru-RU" sz="10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  <a:tr h="76788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849" marR="54849" marT="0" marB="0">
                        <a:blipFill rotWithShape="0">
                          <a:blip r:embed="rId2"/>
                          <a:stretch>
                            <a:fillRect l="-124" t="-496032" r="-100496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Численность студентов, обучающихся по программам </a:t>
                          </a:r>
                          <a:r>
                            <a:rPr lang="ru-RU" sz="1100" kern="100" dirty="0" err="1">
                              <a:effectLst/>
                            </a:rPr>
                            <a:t>бакалавриата</a:t>
                          </a:r>
                          <a:r>
                            <a:rPr lang="ru-RU" sz="1100" kern="100" dirty="0">
                              <a:effectLst/>
                            </a:rPr>
                            <a:t>, </a:t>
                          </a:r>
                          <a:r>
                            <a:rPr lang="ru-RU" sz="1100" kern="100" dirty="0" err="1">
                              <a:effectLst/>
                            </a:rPr>
                            <a:t>специалитета</a:t>
                          </a:r>
                          <a:r>
                            <a:rPr lang="ru-RU" sz="1100" kern="100" dirty="0">
                              <a:effectLst/>
                            </a:rPr>
                            <a:t>, магистратуры на 10 000 человек населения, всего</a:t>
                          </a:r>
                          <a:endParaRPr lang="ru-RU" sz="10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849" marR="54849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84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1C651-1DA2-41CD-822F-703B51F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0B2B206-D2E7-4823-960E-844AB6B46469}"/>
              </a:ext>
            </a:extLst>
          </p:cNvPr>
          <p:cNvSpPr/>
          <p:nvPr/>
        </p:nvSpPr>
        <p:spPr>
          <a:xfrm>
            <a:off x="0" y="1380266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CE1D5F1-A77E-4109-BF78-6A3F4C23DE33}"/>
                  </a:ext>
                </a:extLst>
              </p:cNvPr>
              <p:cNvSpPr txBox="1"/>
              <p:nvPr/>
            </p:nvSpPr>
            <p:spPr>
              <a:xfrm>
                <a:off x="838200" y="1928941"/>
                <a:ext cx="10713720" cy="4594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>
                  <a:lnSpc>
                    <a:spcPct val="125000"/>
                  </a:lnSpc>
                  <a:spcAft>
                    <a:spcPts val="1000"/>
                  </a:spcAft>
                </a:pPr>
                <a:r>
                  <a:rPr lang="ru-RU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основе выборочных данных из генеральной совокупности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ru-RU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помощью метода главных факторов снизить размерность признакового пространства;</a:t>
                </a:r>
              </a:p>
              <a:p>
                <a:pPr marL="342900" lvl="0" indent="-342900" algn="just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при необходимости провести вращение пространства главных факторов;</a:t>
                </a:r>
              </a:p>
              <a:p>
                <a:pPr marL="342900" lvl="0" indent="-342900" algn="just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дать экономическую интерпретацию главным факторам;</a:t>
                </a:r>
              </a:p>
              <a:p>
                <a:pPr marL="342900" lvl="0" indent="-342900" algn="just">
                  <a:lnSpc>
                    <a:spcPct val="125000"/>
                  </a:lnSpc>
                  <a:spcAft>
                    <a:spcPts val="1000"/>
                  </a:spcAft>
                  <a:buFont typeface="+mj-lt"/>
                  <a:buAutoNum type="arabicParenR"/>
                </a:pPr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найти матрицу индивидуальных значений факторов.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E1D5F1-A77E-4109-BF78-6A3F4C23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941"/>
                <a:ext cx="10713720" cy="4594784"/>
              </a:xfrm>
              <a:prstGeom prst="rect">
                <a:avLst/>
              </a:prstGeom>
              <a:blipFill rotWithShape="0">
                <a:blip r:embed="rId2"/>
                <a:stretch>
                  <a:fillRect l="-1024" r="-1138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4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12DC48-F2CA-44A2-9302-1A7792C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619761"/>
            <a:ext cx="9794240" cy="74167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/>
              <a:t>Импорт</a:t>
            </a:r>
            <a:r>
              <a:rPr lang="en-US" sz="5000" dirty="0"/>
              <a:t> </a:t>
            </a:r>
            <a:r>
              <a:rPr lang="en-US" sz="5000" dirty="0" err="1"/>
              <a:t>необходимых</a:t>
            </a:r>
            <a:r>
              <a:rPr lang="en-US" sz="5000" dirty="0"/>
              <a:t> </a:t>
            </a:r>
            <a:r>
              <a:rPr lang="en-US" sz="5000" dirty="0" err="1"/>
              <a:t>библиотек</a:t>
            </a:r>
            <a:endParaRPr lang="en-US" sz="5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1EB2884-AF94-4A48-8D7B-12FCBF66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16" y="2454194"/>
            <a:ext cx="6771451" cy="37840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30DAF01-1701-4262-A2C8-04FE8DC06169}"/>
              </a:ext>
            </a:extLst>
          </p:cNvPr>
          <p:cNvSpPr/>
          <p:nvPr/>
        </p:nvSpPr>
        <p:spPr>
          <a:xfrm>
            <a:off x="0" y="1655889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DFEB7-2491-46BA-8082-04F20AF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7"/>
            <a:ext cx="9283781" cy="1024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000" dirty="0"/>
              <a:t>Выгрузка</a:t>
            </a:r>
            <a:r>
              <a:rPr lang="en-US" sz="5000" dirty="0"/>
              <a:t> </a:t>
            </a:r>
            <a:r>
              <a:rPr lang="ru-RU" sz="5000" dirty="0"/>
              <a:t>данных</a:t>
            </a:r>
            <a:endParaRPr lang="en-US" sz="5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DB5158A-17AC-4BDD-BF24-6553EEDF1515}"/>
              </a:ext>
            </a:extLst>
          </p:cNvPr>
          <p:cNvSpPr/>
          <p:nvPr/>
        </p:nvSpPr>
        <p:spPr>
          <a:xfrm>
            <a:off x="0" y="1461274"/>
            <a:ext cx="12192000" cy="2519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13201"/>
            <a:ext cx="10642600" cy="4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E2B2463-D26A-45B3-9F2F-75A078C56D98}"/>
              </a:ext>
            </a:extLst>
          </p:cNvPr>
          <p:cNvSpPr/>
          <p:nvPr/>
        </p:nvSpPr>
        <p:spPr>
          <a:xfrm>
            <a:off x="0" y="1446129"/>
            <a:ext cx="12192000" cy="315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994B6C-754B-4B90-96C3-17A61B5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корреляционной матрицы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64DBDCB8-2710-4EE4-940C-4B35CDB22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79" y="1960417"/>
            <a:ext cx="5230840" cy="14331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61" y="3719653"/>
            <a:ext cx="705901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604</Words>
  <Application>Microsoft Office PowerPoint</Application>
  <PresentationFormat>Широкоэкранный</PresentationFormat>
  <Paragraphs>94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Тема Office</vt:lpstr>
      <vt:lpstr>Факторный анализ  в Python</vt:lpstr>
      <vt:lpstr>Содержание</vt:lpstr>
      <vt:lpstr>Определение фактора</vt:lpstr>
      <vt:lpstr>Сущность факторного анализа</vt:lpstr>
      <vt:lpstr>Постановка задачи. Исходные данные.</vt:lpstr>
      <vt:lpstr>Постановка задачи</vt:lpstr>
      <vt:lpstr>Импорт необходимых библиотек</vt:lpstr>
      <vt:lpstr>Выгрузка данных</vt:lpstr>
      <vt:lpstr>Расчет корреляционной матрицы</vt:lpstr>
      <vt:lpstr>Проверка гипотезы о незначимости (диагональности) корреляционной матрицы</vt:lpstr>
      <vt:lpstr>Оценка общности признаков</vt:lpstr>
      <vt:lpstr>Оценка редуцированной матрицы</vt:lpstr>
      <vt:lpstr>Расчет собственных чисел и соответствующих им собственных векторов редуцированной матрицы </vt:lpstr>
      <vt:lpstr>Сравнение суммарной общности с суммой собственных чисел редуцированной матрицы </vt:lpstr>
      <vt:lpstr>Критерий каменистой осыпи</vt:lpstr>
      <vt:lpstr>Критерий Кайзера </vt:lpstr>
      <vt:lpstr>Выделяем три фактора</vt:lpstr>
      <vt:lpstr>Рассчитаем факторные нагрузки</vt:lpstr>
      <vt:lpstr>График расположения исходных признаков в пространстве</vt:lpstr>
      <vt:lpstr>Функции квартимакс и варимакс для расчета критериев q и v при вращении факторных осей </vt:lpstr>
      <vt:lpstr>Для 3 факторов  используем квартимакс в качестве критерия</vt:lpstr>
      <vt:lpstr>Вывод лучшего угла вращения для трех факторов </vt:lpstr>
      <vt:lpstr>Матрица факторного отображения после вращения </vt:lpstr>
      <vt:lpstr>Сравнение графиков</vt:lpstr>
      <vt:lpstr>Презентация PowerPoint</vt:lpstr>
      <vt:lpstr>Связь исходных признаков с главными факторами</vt:lpstr>
      <vt:lpstr>Презентация PowerPoint</vt:lpstr>
      <vt:lpstr>Презентация PowerPoint</vt:lpstr>
      <vt:lpstr>Презентация PowerPoint</vt:lpstr>
      <vt:lpstr>Подведем итоги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Факторный анализ</dc:title>
  <dc:creator>Быченкова Елизавета bes008</dc:creator>
  <cp:lastModifiedBy>Учетная запись Майкрософт</cp:lastModifiedBy>
  <cp:revision>43</cp:revision>
  <dcterms:created xsi:type="dcterms:W3CDTF">2020-11-17T16:28:07Z</dcterms:created>
  <dcterms:modified xsi:type="dcterms:W3CDTF">2024-11-10T15:57:13Z</dcterms:modified>
</cp:coreProperties>
</file>