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94F54B-CAF7-41DD-B3CD-EC80AAA14D2D}" type="doc">
      <dgm:prSet loTypeId="urn:microsoft.com/office/officeart/2005/8/layout/cycle3" loCatId="cycle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8BFF230D-1FED-40D3-907B-03CDB98CE455}">
      <dgm:prSet phldrT="[Текст]"/>
      <dgm:spPr/>
      <dgm:t>
        <a:bodyPr/>
        <a:lstStyle/>
        <a:p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Владелец устранил недостатки</a:t>
          </a:r>
        </a:p>
      </dgm:t>
    </dgm:pt>
    <dgm:pt modelId="{DFEF35EB-1C09-44E6-9180-B0354CE94593}" type="parTrans" cxnId="{E0840E22-6E8C-41C8-90AE-A356351AA718}">
      <dgm:prSet/>
      <dgm:spPr/>
      <dgm:t>
        <a:bodyPr/>
        <a:lstStyle/>
        <a:p>
          <a:endParaRPr lang="ru-RU"/>
        </a:p>
      </dgm:t>
    </dgm:pt>
    <dgm:pt modelId="{D3337864-752B-4B20-AD84-A93BC3F2080A}" type="sibTrans" cxnId="{E0840E22-6E8C-41C8-90AE-A356351AA718}">
      <dgm:prSet/>
      <dgm:spPr/>
      <dgm:t>
        <a:bodyPr/>
        <a:lstStyle/>
        <a:p>
          <a:endParaRPr lang="ru-RU"/>
        </a:p>
      </dgm:t>
    </dgm:pt>
    <dgm:pt modelId="{DE8D2D16-4C35-42B0-8872-FDC716ACEB4A}">
      <dgm:prSet phldrT="[Текст]"/>
      <dgm:spPr/>
      <dgm:t>
        <a:bodyPr/>
        <a:lstStyle/>
        <a:p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Владелец отправил уведомление в ОИВ</a:t>
          </a:r>
        </a:p>
      </dgm:t>
    </dgm:pt>
    <dgm:pt modelId="{38D6BE77-FC97-48E3-B2B1-61FF8956070E}" type="parTrans" cxnId="{B054B78D-09AF-4AF1-8AB1-98EE154CD8E1}">
      <dgm:prSet/>
      <dgm:spPr/>
      <dgm:t>
        <a:bodyPr/>
        <a:lstStyle/>
        <a:p>
          <a:endParaRPr lang="ru-RU"/>
        </a:p>
      </dgm:t>
    </dgm:pt>
    <dgm:pt modelId="{BC173B9A-F9D6-47F9-B2F0-E4D487EBF139}" type="sibTrans" cxnId="{B054B78D-09AF-4AF1-8AB1-98EE154CD8E1}">
      <dgm:prSet/>
      <dgm:spPr/>
      <dgm:t>
        <a:bodyPr/>
        <a:lstStyle/>
        <a:p>
          <a:endParaRPr lang="ru-RU"/>
        </a:p>
      </dgm:t>
    </dgm:pt>
    <dgm:pt modelId="{1CD219A3-9542-470E-B451-E3C8C639DD99}">
      <dgm:prSet phldrT="[Текст]"/>
      <dgm:spPr/>
      <dgm:t>
        <a:bodyPr/>
        <a:lstStyle/>
        <a:p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ОИВ отправляет уведомление оператору связи о необходимости разблокировки</a:t>
          </a:r>
        </a:p>
      </dgm:t>
    </dgm:pt>
    <dgm:pt modelId="{9FE8ED55-88F0-471F-892F-50A573C22E69}" type="parTrans" cxnId="{8AF85253-509D-48D2-91C1-EAABAAA4E6C8}">
      <dgm:prSet/>
      <dgm:spPr/>
      <dgm:t>
        <a:bodyPr/>
        <a:lstStyle/>
        <a:p>
          <a:endParaRPr lang="ru-RU"/>
        </a:p>
      </dgm:t>
    </dgm:pt>
    <dgm:pt modelId="{F82207B2-C1E8-4465-A2AE-8F3EE3AD0D9D}" type="sibTrans" cxnId="{8AF85253-509D-48D2-91C1-EAABAAA4E6C8}">
      <dgm:prSet/>
      <dgm:spPr/>
      <dgm:t>
        <a:bodyPr/>
        <a:lstStyle/>
        <a:p>
          <a:endParaRPr lang="ru-RU"/>
        </a:p>
      </dgm:t>
    </dgm:pt>
    <dgm:pt modelId="{FDD78CEE-8DDE-4D72-9FBB-4CDBD1899D2A}">
      <dgm:prSet phldrT="[Текст]"/>
      <dgm:spPr/>
      <dgm:t>
        <a:bodyPr/>
        <a:lstStyle/>
        <a:p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Оператор связи возобновляет доступ без или после проверки уведомлений из п.2</a:t>
          </a:r>
        </a:p>
      </dgm:t>
    </dgm:pt>
    <dgm:pt modelId="{35E9D896-01CE-425D-B142-D56CD21D8F24}" type="parTrans" cxnId="{9E1FBCB0-DB19-4BF0-8A21-141D435F375D}">
      <dgm:prSet/>
      <dgm:spPr/>
      <dgm:t>
        <a:bodyPr/>
        <a:lstStyle/>
        <a:p>
          <a:endParaRPr lang="ru-RU"/>
        </a:p>
      </dgm:t>
    </dgm:pt>
    <dgm:pt modelId="{BB922FC3-2BE2-484A-8270-FC3541832151}" type="sibTrans" cxnId="{9E1FBCB0-DB19-4BF0-8A21-141D435F375D}">
      <dgm:prSet/>
      <dgm:spPr/>
      <dgm:t>
        <a:bodyPr/>
        <a:lstStyle/>
        <a:p>
          <a:endParaRPr lang="ru-RU"/>
        </a:p>
      </dgm:t>
    </dgm:pt>
    <dgm:pt modelId="{6E72F3F1-B057-4420-980E-96D8A870DF73}" type="pres">
      <dgm:prSet presAssocID="{F694F54B-CAF7-41DD-B3CD-EC80AAA14D2D}" presName="Name0" presStyleCnt="0">
        <dgm:presLayoutVars>
          <dgm:dir/>
          <dgm:resizeHandles val="exact"/>
        </dgm:presLayoutVars>
      </dgm:prSet>
      <dgm:spPr/>
    </dgm:pt>
    <dgm:pt modelId="{595C3483-8913-4273-BBFF-5B272A3AE368}" type="pres">
      <dgm:prSet presAssocID="{F694F54B-CAF7-41DD-B3CD-EC80AAA14D2D}" presName="cycle" presStyleCnt="0"/>
      <dgm:spPr/>
    </dgm:pt>
    <dgm:pt modelId="{610FA3BD-77A6-4206-924B-78D44529C7C0}" type="pres">
      <dgm:prSet presAssocID="{8BFF230D-1FED-40D3-907B-03CDB98CE455}" presName="nodeFirstNode" presStyleLbl="node1" presStyleIdx="0" presStyleCnt="4">
        <dgm:presLayoutVars>
          <dgm:bulletEnabled val="1"/>
        </dgm:presLayoutVars>
      </dgm:prSet>
      <dgm:spPr/>
    </dgm:pt>
    <dgm:pt modelId="{659899F9-3043-4185-AFC3-0FFB109961DA}" type="pres">
      <dgm:prSet presAssocID="{D3337864-752B-4B20-AD84-A93BC3F2080A}" presName="sibTransFirstNode" presStyleLbl="bgShp" presStyleIdx="0" presStyleCnt="1"/>
      <dgm:spPr/>
    </dgm:pt>
    <dgm:pt modelId="{2BD8A09C-26FA-458B-80EA-4A813F686673}" type="pres">
      <dgm:prSet presAssocID="{DE8D2D16-4C35-42B0-8872-FDC716ACEB4A}" presName="nodeFollowingNodes" presStyleLbl="node1" presStyleIdx="1" presStyleCnt="4">
        <dgm:presLayoutVars>
          <dgm:bulletEnabled val="1"/>
        </dgm:presLayoutVars>
      </dgm:prSet>
      <dgm:spPr/>
    </dgm:pt>
    <dgm:pt modelId="{AA68B66B-9484-41A1-BEAB-94694BEA8992}" type="pres">
      <dgm:prSet presAssocID="{1CD219A3-9542-470E-B451-E3C8C639DD99}" presName="nodeFollowingNodes" presStyleLbl="node1" presStyleIdx="2" presStyleCnt="4">
        <dgm:presLayoutVars>
          <dgm:bulletEnabled val="1"/>
        </dgm:presLayoutVars>
      </dgm:prSet>
      <dgm:spPr/>
    </dgm:pt>
    <dgm:pt modelId="{E3839CB0-C168-449B-A75F-764DDBBB1DB5}" type="pres">
      <dgm:prSet presAssocID="{FDD78CEE-8DDE-4D72-9FBB-4CDBD1899D2A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E0840E22-6E8C-41C8-90AE-A356351AA718}" srcId="{F694F54B-CAF7-41DD-B3CD-EC80AAA14D2D}" destId="{8BFF230D-1FED-40D3-907B-03CDB98CE455}" srcOrd="0" destOrd="0" parTransId="{DFEF35EB-1C09-44E6-9180-B0354CE94593}" sibTransId="{D3337864-752B-4B20-AD84-A93BC3F2080A}"/>
    <dgm:cxn modelId="{CD0B2A4E-63D0-490B-ACCC-6CB3AFBBA461}" type="presOf" srcId="{8BFF230D-1FED-40D3-907B-03CDB98CE455}" destId="{610FA3BD-77A6-4206-924B-78D44529C7C0}" srcOrd="0" destOrd="0" presId="urn:microsoft.com/office/officeart/2005/8/layout/cycle3"/>
    <dgm:cxn modelId="{8AF85253-509D-48D2-91C1-EAABAAA4E6C8}" srcId="{F694F54B-CAF7-41DD-B3CD-EC80AAA14D2D}" destId="{1CD219A3-9542-470E-B451-E3C8C639DD99}" srcOrd="2" destOrd="0" parTransId="{9FE8ED55-88F0-471F-892F-50A573C22E69}" sibTransId="{F82207B2-C1E8-4465-A2AE-8F3EE3AD0D9D}"/>
    <dgm:cxn modelId="{3E9C1555-890E-45E5-855F-7A1C4AA69995}" type="presOf" srcId="{F694F54B-CAF7-41DD-B3CD-EC80AAA14D2D}" destId="{6E72F3F1-B057-4420-980E-96D8A870DF73}" srcOrd="0" destOrd="0" presId="urn:microsoft.com/office/officeart/2005/8/layout/cycle3"/>
    <dgm:cxn modelId="{0EAD4776-7502-4F42-BACA-597DA119E320}" type="presOf" srcId="{1CD219A3-9542-470E-B451-E3C8C639DD99}" destId="{AA68B66B-9484-41A1-BEAB-94694BEA8992}" srcOrd="0" destOrd="0" presId="urn:microsoft.com/office/officeart/2005/8/layout/cycle3"/>
    <dgm:cxn modelId="{B054B78D-09AF-4AF1-8AB1-98EE154CD8E1}" srcId="{F694F54B-CAF7-41DD-B3CD-EC80AAA14D2D}" destId="{DE8D2D16-4C35-42B0-8872-FDC716ACEB4A}" srcOrd="1" destOrd="0" parTransId="{38D6BE77-FC97-48E3-B2B1-61FF8956070E}" sibTransId="{BC173B9A-F9D6-47F9-B2F0-E4D487EBF139}"/>
    <dgm:cxn modelId="{9E1FBCB0-DB19-4BF0-8A21-141D435F375D}" srcId="{F694F54B-CAF7-41DD-B3CD-EC80AAA14D2D}" destId="{FDD78CEE-8DDE-4D72-9FBB-4CDBD1899D2A}" srcOrd="3" destOrd="0" parTransId="{35E9D896-01CE-425D-B142-D56CD21D8F24}" sibTransId="{BB922FC3-2BE2-484A-8270-FC3541832151}"/>
    <dgm:cxn modelId="{9E5BBECF-AF5F-430A-9D49-B283867AC706}" type="presOf" srcId="{D3337864-752B-4B20-AD84-A93BC3F2080A}" destId="{659899F9-3043-4185-AFC3-0FFB109961DA}" srcOrd="0" destOrd="0" presId="urn:microsoft.com/office/officeart/2005/8/layout/cycle3"/>
    <dgm:cxn modelId="{A568BCDF-00DD-45FB-B60D-2C02F1983E32}" type="presOf" srcId="{FDD78CEE-8DDE-4D72-9FBB-4CDBD1899D2A}" destId="{E3839CB0-C168-449B-A75F-764DDBBB1DB5}" srcOrd="0" destOrd="0" presId="urn:microsoft.com/office/officeart/2005/8/layout/cycle3"/>
    <dgm:cxn modelId="{5A19C4F9-9D56-4380-A2BE-DDFF7CDEB8A5}" type="presOf" srcId="{DE8D2D16-4C35-42B0-8872-FDC716ACEB4A}" destId="{2BD8A09C-26FA-458B-80EA-4A813F686673}" srcOrd="0" destOrd="0" presId="urn:microsoft.com/office/officeart/2005/8/layout/cycle3"/>
    <dgm:cxn modelId="{15EE2DC1-6D6F-48DF-9554-C904D07DBB36}" type="presParOf" srcId="{6E72F3F1-B057-4420-980E-96D8A870DF73}" destId="{595C3483-8913-4273-BBFF-5B272A3AE368}" srcOrd="0" destOrd="0" presId="urn:microsoft.com/office/officeart/2005/8/layout/cycle3"/>
    <dgm:cxn modelId="{C5925CBA-1B5F-4C3E-B4D5-727023D2D62C}" type="presParOf" srcId="{595C3483-8913-4273-BBFF-5B272A3AE368}" destId="{610FA3BD-77A6-4206-924B-78D44529C7C0}" srcOrd="0" destOrd="0" presId="urn:microsoft.com/office/officeart/2005/8/layout/cycle3"/>
    <dgm:cxn modelId="{BA24F985-6B22-4F8C-AC18-37831978474C}" type="presParOf" srcId="{595C3483-8913-4273-BBFF-5B272A3AE368}" destId="{659899F9-3043-4185-AFC3-0FFB109961DA}" srcOrd="1" destOrd="0" presId="urn:microsoft.com/office/officeart/2005/8/layout/cycle3"/>
    <dgm:cxn modelId="{CBE08DD5-EC02-4D5E-8AEB-DD3BFC3E978D}" type="presParOf" srcId="{595C3483-8913-4273-BBFF-5B272A3AE368}" destId="{2BD8A09C-26FA-458B-80EA-4A813F686673}" srcOrd="2" destOrd="0" presId="urn:microsoft.com/office/officeart/2005/8/layout/cycle3"/>
    <dgm:cxn modelId="{AF41F658-D4E0-401B-B700-E3EA8C053E69}" type="presParOf" srcId="{595C3483-8913-4273-BBFF-5B272A3AE368}" destId="{AA68B66B-9484-41A1-BEAB-94694BEA8992}" srcOrd="3" destOrd="0" presId="urn:microsoft.com/office/officeart/2005/8/layout/cycle3"/>
    <dgm:cxn modelId="{800B3B9E-3BB9-4095-ACA9-0AF2095F22EF}" type="presParOf" srcId="{595C3483-8913-4273-BBFF-5B272A3AE368}" destId="{E3839CB0-C168-449B-A75F-764DDBBB1DB5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899F9-3043-4185-AFC3-0FFB109961DA}">
      <dsp:nvSpPr>
        <dsp:cNvPr id="0" name=""/>
        <dsp:cNvSpPr/>
      </dsp:nvSpPr>
      <dsp:spPr>
        <a:xfrm>
          <a:off x="1475371" y="-125479"/>
          <a:ext cx="5177256" cy="5177256"/>
        </a:xfrm>
        <a:prstGeom prst="circularArrow">
          <a:avLst>
            <a:gd name="adj1" fmla="val 4668"/>
            <a:gd name="adj2" fmla="val 272909"/>
            <a:gd name="adj3" fmla="val 12888704"/>
            <a:gd name="adj4" fmla="val 17991876"/>
            <a:gd name="adj5" fmla="val 4847"/>
          </a:avLst>
        </a:prstGeom>
        <a:gradFill rotWithShape="0">
          <a:gsLst>
            <a:gs pos="0">
              <a:schemeClr val="accent5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610FA3BD-77A6-4206-924B-78D44529C7C0}">
      <dsp:nvSpPr>
        <dsp:cNvPr id="0" name=""/>
        <dsp:cNvSpPr/>
      </dsp:nvSpPr>
      <dsp:spPr>
        <a:xfrm>
          <a:off x="2365374" y="1042"/>
          <a:ext cx="3397249" cy="169862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Владелец устранил недостатки</a:t>
          </a:r>
        </a:p>
      </dsp:txBody>
      <dsp:txXfrm>
        <a:off x="2448294" y="83962"/>
        <a:ext cx="3231409" cy="1532784"/>
      </dsp:txXfrm>
    </dsp:sp>
    <dsp:sp modelId="{2BD8A09C-26FA-458B-80EA-4A813F686673}">
      <dsp:nvSpPr>
        <dsp:cNvPr id="0" name=""/>
        <dsp:cNvSpPr/>
      </dsp:nvSpPr>
      <dsp:spPr>
        <a:xfrm>
          <a:off x="4224353" y="1860021"/>
          <a:ext cx="3397249" cy="1698624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Владелец отправил уведомление в ОИВ</a:t>
          </a:r>
        </a:p>
      </dsp:txBody>
      <dsp:txXfrm>
        <a:off x="4307273" y="1942941"/>
        <a:ext cx="3231409" cy="1532784"/>
      </dsp:txXfrm>
    </dsp:sp>
    <dsp:sp modelId="{AA68B66B-9484-41A1-BEAB-94694BEA8992}">
      <dsp:nvSpPr>
        <dsp:cNvPr id="0" name=""/>
        <dsp:cNvSpPr/>
      </dsp:nvSpPr>
      <dsp:spPr>
        <a:xfrm>
          <a:off x="2365375" y="3718999"/>
          <a:ext cx="3397249" cy="1698624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ОИВ отправляет уведомление оператору связи о необходимости разблокировки</a:t>
          </a:r>
        </a:p>
      </dsp:txBody>
      <dsp:txXfrm>
        <a:off x="2448295" y="3801919"/>
        <a:ext cx="3231409" cy="1532784"/>
      </dsp:txXfrm>
    </dsp:sp>
    <dsp:sp modelId="{E3839CB0-C168-449B-A75F-764DDBBB1DB5}">
      <dsp:nvSpPr>
        <dsp:cNvPr id="0" name=""/>
        <dsp:cNvSpPr/>
      </dsp:nvSpPr>
      <dsp:spPr>
        <a:xfrm>
          <a:off x="506396" y="1860021"/>
          <a:ext cx="3397249" cy="1698624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Оператор связи возобновляет доступ без или после проверки уведомлений из п.2</a:t>
          </a:r>
        </a:p>
      </dsp:txBody>
      <dsp:txXfrm>
        <a:off x="589316" y="1942941"/>
        <a:ext cx="3231409" cy="1532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AD21D-F6C6-41A6-C329-1621FD515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E69AE8-375F-1B83-E104-88A04BFAD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B4DEC0-2556-8504-192F-7220DF2D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8200-99AB-4F1C-B075-7E277ECBBC54}" type="datetimeFigureOut">
              <a:rPr lang="ru-RU" smtClean="0"/>
              <a:t>30.09.2025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4F4FCB-5065-B079-AD13-2393AFEA9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B33744-0BA6-26CC-74AD-C386AAB4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3515-B185-407A-B294-DB2AED9802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47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2DEE04-C00B-3F60-3F17-DF7BC4CD3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0154F88-2E56-2712-07FB-29304087C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5C6FA5-6BB1-2009-5E78-BF5B7521B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8200-99AB-4F1C-B075-7E277ECBBC54}" type="datetimeFigureOut">
              <a:rPr lang="ru-RU" smtClean="0"/>
              <a:t>30.09.2025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F004DA-0BA7-36D8-DB3A-DC90DB30E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F4776F-25C9-024C-929D-166B4E82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3515-B185-407A-B294-DB2AED9802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06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66F14DC-E484-44D4-67A4-C11A9C2EF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AB9B62-2715-9C78-D1BE-0440968B0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762315-BF35-2E2D-756E-3F32B713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8200-99AB-4F1C-B075-7E277ECBBC54}" type="datetimeFigureOut">
              <a:rPr lang="ru-RU" smtClean="0"/>
              <a:t>30.09.2025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3F36CB-7DEA-4398-4E88-53BAE1D2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2B32B6-ADBC-F186-D2E1-0D59B5C2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3515-B185-407A-B294-DB2AED9802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012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8E4ACD-A84D-70E1-D170-25E7FFBF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579331-10C3-A783-E60F-19C495A15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3B6C24-21DB-7B48-8594-71880C67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8200-99AB-4F1C-B075-7E277ECBBC54}" type="datetimeFigureOut">
              <a:rPr lang="ru-RU" smtClean="0"/>
              <a:t>30.09.2025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EFC02C-A270-7E95-73A4-6E22F3FA6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681B15-DB18-BCD1-9C1E-E2F81291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3515-B185-407A-B294-DB2AED9802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2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F846C4-BE8C-3AF9-D1F5-520AFF924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AF2944-3C60-3A9E-ECE8-B58FA77EC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20A7AE-A485-6848-6EE8-57573ABBC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8200-99AB-4F1C-B075-7E277ECBBC54}" type="datetimeFigureOut">
              <a:rPr lang="ru-RU" smtClean="0"/>
              <a:t>30.09.2025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899940-834D-84EE-EC71-FE827FD7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FA549B-7D0D-AE39-F08B-99934D7D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3515-B185-407A-B294-DB2AED9802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47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F4D3D3-A29A-3A82-F73D-B2C579BF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FD8CE3-7557-6914-57F8-7F1AE8289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F56898-E42C-01E6-7CF7-A2764C1CF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EF3531-63C3-9ECF-37A8-11EFF716A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8200-99AB-4F1C-B075-7E277ECBBC54}" type="datetimeFigureOut">
              <a:rPr lang="ru-RU" smtClean="0"/>
              <a:t>30.09.2025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FE582E-06D0-BA88-74D4-6C2E21501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EAB48C-F371-B05B-82EF-88FCBCFC9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3515-B185-407A-B294-DB2AED9802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625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2AF4E-9BAF-D659-BFEA-56BF3C871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C3A558-ACB0-CE33-0F94-C44127FB7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4FE949C-12B1-56A5-060E-590BFD255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9047D3E-C261-D834-87B9-9E2E3F0EF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F59C1B3-4066-4525-66A7-B8201B2676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83BC1D2-F905-3AF3-C521-BC833B49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8200-99AB-4F1C-B075-7E277ECBBC54}" type="datetimeFigureOut">
              <a:rPr lang="ru-RU" smtClean="0"/>
              <a:t>30.09.2025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13E6BB8-760D-FFD9-3DA1-3F8BCA17C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258E0C-7F93-AEDC-AAC4-311B3B37C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3515-B185-407A-B294-DB2AED9802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036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FB90D0-F8FC-8A6F-09C6-E23B00C2E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9544920-7843-A529-E506-EC2A30C6B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8200-99AB-4F1C-B075-7E277ECBBC54}" type="datetimeFigureOut">
              <a:rPr lang="ru-RU" smtClean="0"/>
              <a:t>30.09.2025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77FDA4B-904B-EE8B-4D84-FF186ACCE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91E95CF-5443-BCB1-B1AD-8D5E74EF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3515-B185-407A-B294-DB2AED9802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63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35CD835-C54F-0205-0C93-EE0C203D6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8200-99AB-4F1C-B075-7E277ECBBC54}" type="datetimeFigureOut">
              <a:rPr lang="ru-RU" smtClean="0"/>
              <a:t>30.09.2025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BCAF86D-9F8A-1FE2-BBF5-B420E949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22CFE1-8975-9300-14F8-7733844B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3515-B185-407A-B294-DB2AED9802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518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553D85-BC76-C86A-DDD6-24D1995CB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DFAB8D-CD26-91E5-F51F-B927C7661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7AB821E-6978-F797-58AD-42670E6CE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A23C8D-AE47-7152-A452-6CE4DC1D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8200-99AB-4F1C-B075-7E277ECBBC54}" type="datetimeFigureOut">
              <a:rPr lang="ru-RU" smtClean="0"/>
              <a:t>30.09.2025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D949E1-981A-BF57-2B74-9B6EE4E7E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D9EE25-B7C7-90E6-27FC-FE9C02824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3515-B185-407A-B294-DB2AED9802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28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A69FD-763A-9607-C2F1-722CAD00B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0231211-4EAD-BCBE-D0BE-E41369ED3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A3A715-DA0E-2260-053D-3EFAE2CE1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29396C-8F73-DDE4-A065-53D0A29DF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8200-99AB-4F1C-B075-7E277ECBBC54}" type="datetimeFigureOut">
              <a:rPr lang="ru-RU" smtClean="0"/>
              <a:t>30.09.2025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911E54-9D26-1CB0-6D88-1F67E73C8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0FD775-B509-1E2A-C9B4-F8A24D200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D3515-B185-407A-B294-DB2AED9802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166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44433F-1A59-AA89-937C-91FB7A13F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B465BE-5844-FA19-FF69-6AD6BF501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701FE9-C969-B91B-6D59-B798B4B66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58200-99AB-4F1C-B075-7E277ECBBC54}" type="datetimeFigureOut">
              <a:rPr lang="ru-RU" smtClean="0"/>
              <a:t>30.09.2025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6171A1-CA39-411A-A9E8-EB2640DF85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AEFFED-73A5-FA66-A3E0-3F1CDF929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D3515-B185-407A-B294-DB2AED9802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63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CBDD04-96EE-CBD9-E3E9-D0C1FE61A3FB}"/>
              </a:ext>
            </a:extLst>
          </p:cNvPr>
          <p:cNvSpPr txBox="1"/>
          <p:nvPr/>
        </p:nvSpPr>
        <p:spPr>
          <a:xfrm>
            <a:off x="897465" y="1935139"/>
            <a:ext cx="1088813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Федеральный закон от 27.07.2006 N 149-ФЗ (ред. от 24.06.2025) "Об информации, информационных технологиях и о защите информации" (с изм. и доп., вступ. в силу с 01.09.2025)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Статья 10.2-2. Особенности предоставления информации с применением рекомендательных технологий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6D5B54-F2EF-AA70-4416-57C3EB83AAED}"/>
              </a:ext>
            </a:extLst>
          </p:cNvPr>
          <p:cNvSpPr txBox="1"/>
          <p:nvPr/>
        </p:nvSpPr>
        <p:spPr>
          <a:xfrm>
            <a:off x="2901949" y="276811"/>
            <a:ext cx="63881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Российской Федерации</a:t>
            </a:r>
            <a:endParaRPr lang="ru-RU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478059-92BD-86C0-69C3-460BA94752B6}"/>
              </a:ext>
            </a:extLst>
          </p:cNvPr>
          <p:cNvSpPr txBox="1"/>
          <p:nvPr/>
        </p:nvSpPr>
        <p:spPr>
          <a:xfrm>
            <a:off x="1443566" y="456667"/>
            <a:ext cx="97959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  <a:p>
            <a:pPr algn="ctr"/>
            <a:r>
              <a:rPr lang="ru-RU" dirty="0"/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 Высшего Образования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Национальный ядерный университет «МИФИ»</a:t>
            </a:r>
          </a:p>
          <a:p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508C5D-92A2-61BE-5554-019FC3649326}"/>
              </a:ext>
            </a:extLst>
          </p:cNvPr>
          <p:cNvSpPr txBox="1"/>
          <p:nvPr/>
        </p:nvSpPr>
        <p:spPr>
          <a:xfrm>
            <a:off x="7385048" y="4085995"/>
            <a:ext cx="39624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Кафедра: «Финансовый мониторинг»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A11301-E9B5-A364-3815-BD08C080548C}"/>
              </a:ext>
            </a:extLst>
          </p:cNvPr>
          <p:cNvSpPr txBox="1"/>
          <p:nvPr/>
        </p:nvSpPr>
        <p:spPr>
          <a:xfrm>
            <a:off x="7385048" y="4759524"/>
            <a:ext cx="39624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Монастырский М.О.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С21-703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5201205-2B85-3784-215E-970076E0F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208" y="3761600"/>
            <a:ext cx="3292525" cy="263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1E5B16-7CDD-FD20-5DAE-40A75E8D4E80}"/>
              </a:ext>
            </a:extLst>
          </p:cNvPr>
          <p:cNvSpPr txBox="1"/>
          <p:nvPr/>
        </p:nvSpPr>
        <p:spPr>
          <a:xfrm>
            <a:off x="905934" y="713403"/>
            <a:ext cx="10684933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Владелец сайта и (или) страницы сайта в сети "Интернет", и (или) информационной системы, и (или) программы для электронных вычислительных машин, на которых применяются информационные технологии предоставления информации на основе сбора, систематизации и анализа сведений, относящихся к предпочтениям пользователей сети "Интернет", находящихся на территории Российской Федерации (далее - владелец информационного ресурса, на котором применяются рекомендательные технологии), обязан соблюдать требования законодательства Российской Федерации, в частности: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7E4F68-3B18-0F7B-DB23-3BF906045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66" y="2912838"/>
            <a:ext cx="2954867" cy="295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80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8391A4-BE50-C71D-E4CE-BAA3EED1F0C4}"/>
              </a:ext>
            </a:extLst>
          </p:cNvPr>
          <p:cNvSpPr txBox="1"/>
          <p:nvPr/>
        </p:nvSpPr>
        <p:spPr>
          <a:xfrm>
            <a:off x="423333" y="346839"/>
            <a:ext cx="11430001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не допускать применение информационных технологий предоставления информации на основе сбора, систематизации и анализа сведений, относящихся к предпочтениям пользователей сети "Интернет", находящихся на территории Российской Федерации (далее - рекомендательные технологии), которые нарушают права и законные интересы граждан и организаций, а также не допускать применение рекомендательных технологий в целях предоставления информации с нарушением законодательства Российской Федерации;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785DEB31-E782-384C-6AC6-F470401B1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85" y="4104400"/>
            <a:ext cx="5288632" cy="170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9F828C3C-477B-8911-B431-DD729F486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841" y="2514600"/>
            <a:ext cx="3290977" cy="329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 descr="Флажок со сплошной заливкой">
            <a:extLst>
              <a:ext uri="{FF2B5EF4-FFF2-40B4-BE49-F238E27FC236}">
                <a16:creationId xmlns:a16="http://schemas.microsoft.com/office/drawing/2014/main" id="{B10BFAFB-5455-4D55-DE9C-21724EBB1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34419" y="2971800"/>
            <a:ext cx="914400" cy="914400"/>
          </a:xfrm>
          <a:prstGeom prst="rect">
            <a:avLst/>
          </a:prstGeom>
        </p:spPr>
      </p:pic>
      <p:pic>
        <p:nvPicPr>
          <p:cNvPr id="7" name="Рисунок 6" descr="Закрыть со сплошной заливкой">
            <a:extLst>
              <a:ext uri="{FF2B5EF4-FFF2-40B4-BE49-F238E27FC236}">
                <a16:creationId xmlns:a16="http://schemas.microsoft.com/office/drawing/2014/main" id="{2C6F14AA-ADBB-C01F-B3F4-49EABA0529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9843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8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28E24B-8B65-C5D1-6607-35D519B24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2734733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DC8B7DA-75DF-99C0-846A-B20E64E98E10}"/>
              </a:ext>
            </a:extLst>
          </p:cNvPr>
          <p:cNvSpPr/>
          <p:nvPr/>
        </p:nvSpPr>
        <p:spPr>
          <a:xfrm>
            <a:off x="0" y="-1"/>
            <a:ext cx="12192000" cy="30141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не допускать предоставление информации с применением рекомендательных технологий без информирования пользователей сети "Интернет" о применении на данном сайте и (или) странице сайта в сети "Интернет", и (или) в информационной системе, и (или) в программе для электронных вычислительных машин рекомендательных технологий. Требования к содержанию информации о применении рекомендательных технологий и размещению такой информации на информационном ресурсе устанавливаются федеральным органом исполнительной власти, осуществляющим функции по контролю и надзору в сфере средств массовой информации, массовых коммуникаций, информационных технологий и связи;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15358E66-F569-1BD9-EA00-827D47DE495C}"/>
              </a:ext>
            </a:extLst>
          </p:cNvPr>
          <p:cNvCxnSpPr/>
          <p:nvPr/>
        </p:nvCxnSpPr>
        <p:spPr>
          <a:xfrm>
            <a:off x="7603067" y="2717800"/>
            <a:ext cx="0" cy="22690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23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324B2F7-959E-A32A-DE68-72C3E450B8A3}"/>
              </a:ext>
            </a:extLst>
          </p:cNvPr>
          <p:cNvSpPr/>
          <p:nvPr/>
        </p:nvSpPr>
        <p:spPr>
          <a:xfrm>
            <a:off x="0" y="-4895"/>
            <a:ext cx="2150533" cy="25431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разместить на информационном ресурсе, на котором применяются рекомендательные технологии, документ, устанавливающий правила применения рекомендательных технологий;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C3F024C-BBBD-4320-A40F-7FC931983E21}"/>
              </a:ext>
            </a:extLst>
          </p:cNvPr>
          <p:cNvSpPr/>
          <p:nvPr/>
        </p:nvSpPr>
        <p:spPr>
          <a:xfrm>
            <a:off x="2150533" y="0"/>
            <a:ext cx="2548466" cy="25431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разместить на информационном ресурсе, на котором применяются рекомендательные технологии, адрес электронной почты для направления ему юридически значимых сообщений, свои фамилию и инициалы (для физического лица) или наименование (для юридического лица).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0A97CD3-ACE0-5875-66C8-240448CA6F3C}"/>
              </a:ext>
            </a:extLst>
          </p:cNvPr>
          <p:cNvSpPr/>
          <p:nvPr/>
        </p:nvSpPr>
        <p:spPr>
          <a:xfrm>
            <a:off x="4698999" y="0"/>
            <a:ext cx="7491563" cy="61806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Правила применения рекомендательных технологий должны содержать:</a:t>
            </a:r>
            <a:b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72004F6-9EC7-B7AA-B3AE-7497670EDC25}"/>
              </a:ext>
            </a:extLst>
          </p:cNvPr>
          <p:cNvSpPr/>
          <p:nvPr/>
        </p:nvSpPr>
        <p:spPr>
          <a:xfrm>
            <a:off x="4698999" y="622963"/>
            <a:ext cx="4191001" cy="19202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описание процессов и методов сбора, систематизации, анализа сведений, относящихся к предпочтениям пользователей сети "Интернет", предоставления информации на основе этих сведений, а также способов осуществления таких процессов и методов;</a:t>
            </a:r>
            <a:b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9426EE9-9B8F-3150-EA66-2062BE4BD6BA}"/>
              </a:ext>
            </a:extLst>
          </p:cNvPr>
          <p:cNvSpPr/>
          <p:nvPr/>
        </p:nvSpPr>
        <p:spPr>
          <a:xfrm rot="10800000" flipV="1">
            <a:off x="8890000" y="618068"/>
            <a:ext cx="3300562" cy="192020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виды сведений, относящихся к предпочтениям пользователей сети "Интернет", которые используются для предоставления информации с применением рекомендательных технологий, источники получения таких сведений.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BDB8323-5496-7F27-8BB5-7726B86C5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4" y="2704405"/>
            <a:ext cx="11961546" cy="40096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09746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D2C73F-5B7C-E78B-69FD-69D5EEF097E9}"/>
              </a:ext>
            </a:extLst>
          </p:cNvPr>
          <p:cNvSpPr txBox="1"/>
          <p:nvPr/>
        </p:nvSpPr>
        <p:spPr>
          <a:xfrm>
            <a:off x="78054" y="234371"/>
            <a:ext cx="12054678" cy="120032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3. Правила применения рекомендательных технологий должны быть размещены на информационном ресурсе, на котором применяются рекомендательные технологии, на русском языке. Владелец информационного ресурса, на котором применяются рекомендательные технологии, должен обеспечить беспрепятственный и безвозмездный доступ пользователей сети "Интернет" к правилам применения рекомендательных технологий.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CA4FDD-E057-1FCF-014C-AFE91FFA9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3" y="1538492"/>
            <a:ext cx="12067709" cy="50851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758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EF939001-D371-2772-C78A-EAA4B5420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334667"/>
              </p:ext>
            </p:extLst>
          </p:nvPr>
        </p:nvGraphicFramePr>
        <p:xfrm>
          <a:off x="1727200" y="1354665"/>
          <a:ext cx="8737600" cy="50630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363669">
                  <a:extLst>
                    <a:ext uri="{9D8B030D-6E8A-4147-A177-3AD203B41FA5}">
                      <a16:colId xmlns:a16="http://schemas.microsoft.com/office/drawing/2014/main" val="2245101332"/>
                    </a:ext>
                  </a:extLst>
                </a:gridCol>
                <a:gridCol w="4373931">
                  <a:extLst>
                    <a:ext uri="{9D8B030D-6E8A-4147-A177-3AD203B41FA5}">
                      <a16:colId xmlns:a16="http://schemas.microsoft.com/office/drawing/2014/main" val="3002553720"/>
                    </a:ext>
                  </a:extLst>
                </a:gridCol>
              </a:tblGrid>
              <a:tr h="602011"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Запрос от ОИВ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Срок ответа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887674"/>
                  </a:ext>
                </a:extLst>
              </a:tr>
              <a:tr h="563421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Запрос сведений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дней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652646"/>
                  </a:ext>
                </a:extLst>
              </a:tr>
              <a:tr h="972480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Уведомление об исправлении нарушений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дней или иной срок, указанный в уведомлении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953909"/>
                  </a:ext>
                </a:extLst>
              </a:tr>
              <a:tr h="563421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Требование: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750097"/>
                  </a:ext>
                </a:extLst>
              </a:tr>
              <a:tr h="1389255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о прекращении предоставления информации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сутки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080715"/>
                  </a:ext>
                </a:extLst>
              </a:tr>
              <a:tr h="972480"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противном случае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Блокировка незамедлительно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66421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13BAA8A-2C24-FBCB-3B46-A4DAD8228E15}"/>
              </a:ext>
            </a:extLst>
          </p:cNvPr>
          <p:cNvSpPr txBox="1"/>
          <p:nvPr/>
        </p:nvSpPr>
        <p:spPr>
          <a:xfrm>
            <a:off x="2065867" y="440267"/>
            <a:ext cx="8284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с органами исполнительной власти </a:t>
            </a:r>
          </a:p>
        </p:txBody>
      </p:sp>
    </p:spTree>
    <p:extLst>
      <p:ext uri="{BB962C8B-B14F-4D97-AF65-F5344CB8AC3E}">
        <p14:creationId xmlns:p14="http://schemas.microsoft.com/office/powerpoint/2010/main" val="3365409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82EDFF-0CD6-6726-1C46-4DC5BD586EB0}"/>
              </a:ext>
            </a:extLst>
          </p:cNvPr>
          <p:cNvSpPr txBox="1"/>
          <p:nvPr/>
        </p:nvSpPr>
        <p:spPr>
          <a:xfrm>
            <a:off x="2091266" y="237068"/>
            <a:ext cx="8203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с органами исполнительной власти</a:t>
            </a: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58E49222-B5F1-2FF4-BEB4-D623218162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7042180"/>
              </p:ext>
            </p:extLst>
          </p:nvPr>
        </p:nvGraphicFramePr>
        <p:xfrm>
          <a:off x="2032000" y="105833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51293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588</Words>
  <Application>Microsoft Office PowerPoint</Application>
  <PresentationFormat>Широкоэкранный</PresentationFormat>
  <Paragraphs>35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Наташа</dc:creator>
  <cp:lastModifiedBy>Наташа</cp:lastModifiedBy>
  <cp:revision>2</cp:revision>
  <dcterms:created xsi:type="dcterms:W3CDTF">2025-09-30T11:44:52Z</dcterms:created>
  <dcterms:modified xsi:type="dcterms:W3CDTF">2025-09-30T15:49:14Z</dcterms:modified>
</cp:coreProperties>
</file>